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5"/>
  </p:notesMasterIdLst>
  <p:sldIdLst>
    <p:sldId id="256" r:id="rId2"/>
    <p:sldId id="399" r:id="rId3"/>
    <p:sldId id="363" r:id="rId4"/>
    <p:sldId id="338" r:id="rId5"/>
    <p:sldId id="373" r:id="rId6"/>
    <p:sldId id="379" r:id="rId7"/>
    <p:sldId id="394" r:id="rId8"/>
    <p:sldId id="390" r:id="rId9"/>
    <p:sldId id="335" r:id="rId10"/>
    <p:sldId id="333" r:id="rId11"/>
    <p:sldId id="374" r:id="rId12"/>
    <p:sldId id="391" r:id="rId13"/>
    <p:sldId id="371" r:id="rId14"/>
  </p:sldIdLst>
  <p:sldSz cx="9906000" cy="6858000" type="A4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anca Balbuena" initials="BB" lastIdx="14" clrIdx="0">
    <p:extLst>
      <p:ext uri="{19B8F6BF-5375-455C-9EA6-DF929625EA0E}">
        <p15:presenceInfo xmlns:p15="http://schemas.microsoft.com/office/powerpoint/2012/main" userId="S::bianca.balbuena@mic.gov.py::38c0246a-b308-450b-9d62-a527650095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94C41A"/>
    <a:srgbClr val="8AAC41"/>
    <a:srgbClr val="052464"/>
    <a:srgbClr val="092B73"/>
    <a:srgbClr val="E6E6E6"/>
    <a:srgbClr val="E1EDC9"/>
    <a:srgbClr val="99C047"/>
    <a:srgbClr val="052569"/>
    <a:srgbClr val="4FE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249" autoAdjust="0"/>
  </p:normalViewPr>
  <p:slideViewPr>
    <p:cSldViewPr snapToGrid="0">
      <p:cViewPr varScale="1">
        <p:scale>
          <a:sx n="82" d="100"/>
          <a:sy n="82" d="100"/>
        </p:scale>
        <p:origin x="130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2024\FEBRERO\MAQUILA%20OFICIAL%20FEB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2024\FEBRERO\MAQUILA%20OFICIAL%20FEB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2024\FEBRERO\MAQUILA%20OFICIAL%20FEB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esquivel\Downloads\Export%20Maquila_Origen%20Industrial%202003-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2024\FEBRERO\MAQUILA%20OFICIAL%20FEB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QUILA\2024\FEBRERO\MAQUILA%20OFICIAL%20FEB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AQUILA\2024\FEBRERO\MAQUILA%20OFICIAL%20FEB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AQUILA\2024\FEBRERO\MAQUILA%20OFICIAL%20FEB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AQUILA\2024\FEBRERO\MAQUILA%20OFICIAL%20FEB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26728349859951E-2"/>
          <c:y val="0.13055841743239457"/>
          <c:w val="0.96574654330028009"/>
          <c:h val="0.728698756071894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rgbClr val="94C4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9EB-470E-B90A-2BBD8C9C6C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'Export-Import-Interanual '!$D$119:$D$132</c:f>
              <c:numCache>
                <c:formatCode>mmm\-yy</c:formatCode>
                <c:ptCount val="1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</c:numCache>
            </c:numRef>
          </c:cat>
          <c:val>
            <c:numRef>
              <c:f>'Export-Import-Interanual '!$E$119:$E$132</c:f>
              <c:numCache>
                <c:formatCode>0.0</c:formatCode>
                <c:ptCount val="14"/>
                <c:pt idx="0">
                  <c:v>73.047526340000061</c:v>
                </c:pt>
                <c:pt idx="1">
                  <c:v>87.330121239999713</c:v>
                </c:pt>
                <c:pt idx="2">
                  <c:v>97.837333589999801</c:v>
                </c:pt>
                <c:pt idx="3">
                  <c:v>75.689335719999946</c:v>
                </c:pt>
                <c:pt idx="4">
                  <c:v>88.025246359999812</c:v>
                </c:pt>
                <c:pt idx="5">
                  <c:v>69.898082340000258</c:v>
                </c:pt>
                <c:pt idx="6">
                  <c:v>89.156380279999908</c:v>
                </c:pt>
                <c:pt idx="7">
                  <c:v>86.455993639999974</c:v>
                </c:pt>
                <c:pt idx="8">
                  <c:v>79.302496150000039</c:v>
                </c:pt>
                <c:pt idx="9">
                  <c:v>97.865245559999707</c:v>
                </c:pt>
                <c:pt idx="10">
                  <c:v>79.509081499999994</c:v>
                </c:pt>
                <c:pt idx="11">
                  <c:v>80.166736399999778</c:v>
                </c:pt>
                <c:pt idx="12">
                  <c:v>74.428123880000101</c:v>
                </c:pt>
                <c:pt idx="13">
                  <c:v>85.310307839999638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EB-470E-B90A-2BBD8C9C6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27"/>
        <c:axId val="1662324095"/>
        <c:axId val="1662330751"/>
      </c:barChart>
      <c:dateAx>
        <c:axId val="166232409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1662330751"/>
        <c:crosses val="autoZero"/>
        <c:auto val="1"/>
        <c:lblOffset val="100"/>
        <c:baseTimeUnit val="months"/>
      </c:dateAx>
      <c:valAx>
        <c:axId val="166233075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62324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AC-4045-830E-84E5315DCD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DAC-4045-830E-84E5315DCD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DAC-4045-830E-84E5315DCD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DAC-4045-830E-84E5315DCDE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DAC-4045-830E-84E5315DCDE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DAC-4045-830E-84E5315DCDE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DAC-4045-830E-84E5315DCDE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DAC-4045-830E-84E5315DCDE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DAC-4045-830E-84E5315DCDE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1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DAC-4045-830E-84E5315DCDE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2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DAC-4045-830E-84E5315DCDE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3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DAC-4045-830E-84E5315DCDE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4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DAC-4045-830E-84E5315DCDE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5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DAC-4045-830E-84E5315DCDE2}"/>
                </c:ext>
              </c:extLst>
            </c:dLbl>
            <c:dLbl>
              <c:idx val="5"/>
              <c:layout>
                <c:manualLayout>
                  <c:x val="-1.5509599377801629E-2"/>
                  <c:y val="2.93595593569378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6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AC-4045-830E-84E5315DCDE2}"/>
                </c:ext>
              </c:extLst>
            </c:dLbl>
            <c:dLbl>
              <c:idx val="6"/>
              <c:layout>
                <c:manualLayout>
                  <c:x val="0"/>
                  <c:y val="3.8167427164019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AC-4045-830E-84E5315DCDE2}"/>
                </c:ext>
              </c:extLst>
            </c:dLbl>
            <c:dLbl>
              <c:idx val="7"/>
              <c:layout>
                <c:manualLayout>
                  <c:x val="1.3293942323829968E-2"/>
                  <c:y val="5.87191187138756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AC-4045-830E-84E5315DCDE2}"/>
                </c:ext>
              </c:extLst>
            </c:dLbl>
            <c:dLbl>
              <c:idx val="8"/>
              <c:layout>
                <c:manualLayout>
                  <c:x val="2.880354170163159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AC-4045-830E-84E5315DCD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accent1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'EXPORT GRAFICOS RUBRO Y DESTINO'!$B$48:$B$56</c:f>
              <c:strCache>
                <c:ptCount val="9"/>
                <c:pt idx="0">
                  <c:v>Autopartes</c:v>
                </c:pt>
                <c:pt idx="1">
                  <c:v>Confecciones y Textiles</c:v>
                </c:pt>
                <c:pt idx="2">
                  <c:v>Aluminio y sus manufacturas</c:v>
                </c:pt>
                <c:pt idx="3">
                  <c:v>Productos alimenticios</c:v>
                </c:pt>
                <c:pt idx="4">
                  <c:v>Plásticos y sus manufacturas</c:v>
                </c:pt>
                <c:pt idx="5">
                  <c:v>Manufacturas diversas</c:v>
                </c:pt>
                <c:pt idx="6">
                  <c:v>Productos quimicos y farmaceuticos</c:v>
                </c:pt>
                <c:pt idx="7">
                  <c:v>Alimentos para mascotas</c:v>
                </c:pt>
                <c:pt idx="8">
                  <c:v>Otros</c:v>
                </c:pt>
              </c:strCache>
            </c:strRef>
          </c:cat>
          <c:val>
            <c:numRef>
              <c:f>'EXPORT GRAFICOS RUBRO Y DESTINO'!$C$48:$C$56</c:f>
              <c:numCache>
                <c:formatCode>0%</c:formatCode>
                <c:ptCount val="9"/>
                <c:pt idx="0">
                  <c:v>0.28834356412573325</c:v>
                </c:pt>
                <c:pt idx="1">
                  <c:v>0.19458113432891777</c:v>
                </c:pt>
                <c:pt idx="2">
                  <c:v>0.1482820884426799</c:v>
                </c:pt>
                <c:pt idx="3">
                  <c:v>0.11364371907582184</c:v>
                </c:pt>
                <c:pt idx="4">
                  <c:v>8.0262155211799122E-2</c:v>
                </c:pt>
                <c:pt idx="5">
                  <c:v>3.9426903733721055E-2</c:v>
                </c:pt>
                <c:pt idx="6">
                  <c:v>3.4096804202680076E-2</c:v>
                </c:pt>
                <c:pt idx="7">
                  <c:v>2.5836600532264251E-2</c:v>
                </c:pt>
                <c:pt idx="8">
                  <c:v>7.5527030346382765E-2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DAC-4045-830E-84E5315DCDE2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061306111439759E-2"/>
          <c:y val="0.12230064476366567"/>
          <c:w val="0.9558773877771205"/>
          <c:h val="0.768577697577395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'EXPORT GRAFICOS RUBRO Y DESTINO'!$M$3:$M$9</c:f>
              <c:strCache>
                <c:ptCount val="7"/>
                <c:pt idx="0">
                  <c:v> BRASIL</c:v>
                </c:pt>
                <c:pt idx="1">
                  <c:v> ARGENTINA</c:v>
                </c:pt>
                <c:pt idx="2">
                  <c:v>EEUU</c:v>
                </c:pt>
                <c:pt idx="3">
                  <c:v> FILIPINAS</c:v>
                </c:pt>
                <c:pt idx="4">
                  <c:v> CHILE</c:v>
                </c:pt>
                <c:pt idx="5">
                  <c:v> SINGAPUR</c:v>
                </c:pt>
                <c:pt idx="6">
                  <c:v>Resto del Mundo</c:v>
                </c:pt>
              </c:strCache>
            </c:strRef>
          </c:cat>
          <c:val>
            <c:numRef>
              <c:f>'EXPORT GRAFICOS RUBRO Y DESTINO'!$P$3:$P$9</c:f>
              <c:numCache>
                <c:formatCode>0%</c:formatCode>
                <c:ptCount val="7"/>
                <c:pt idx="0">
                  <c:v>0.55936791896531701</c:v>
                </c:pt>
                <c:pt idx="1">
                  <c:v>0.15099757585124809</c:v>
                </c:pt>
                <c:pt idx="2">
                  <c:v>5.0375805454915497E-2</c:v>
                </c:pt>
                <c:pt idx="3">
                  <c:v>4.5702840082947678E-2</c:v>
                </c:pt>
                <c:pt idx="4">
                  <c:v>4.3970062960876126E-2</c:v>
                </c:pt>
                <c:pt idx="5">
                  <c:v>3.8865322659998959E-2</c:v>
                </c:pt>
                <c:pt idx="6">
                  <c:v>0.11072047402469661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A8-4E98-9613-5935BDFB6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27"/>
        <c:axId val="508572016"/>
        <c:axId val="508579088"/>
      </c:barChart>
      <c:catAx>
        <c:axId val="50857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508579088"/>
        <c:crosses val="autoZero"/>
        <c:auto val="1"/>
        <c:lblAlgn val="ctr"/>
        <c:lblOffset val="100"/>
        <c:noMultiLvlLbl val="0"/>
      </c:catAx>
      <c:valAx>
        <c:axId val="5085790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08572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114436818638604E-2"/>
          <c:y val="1.5743178431200947E-2"/>
          <c:w val="0.94161011487520252"/>
          <c:h val="0.917972833967977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rgbClr val="94C41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B2-4D9B-9672-D9EB1ACCC20C}"/>
              </c:ext>
            </c:extLst>
          </c:dPt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0B2-4D9B-9672-D9EB1ACCC2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FF0000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'Cuadro combinado'!$F$3:$F$23</c:f>
              <c:numCache>
                <c:formatCode>0_ ;\-0\ 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'Cuadro combinado'!$I$3:$I$23</c:f>
              <c:numCache>
                <c:formatCode>0%</c:formatCode>
                <c:ptCount val="21"/>
                <c:pt idx="0">
                  <c:v>6.9240995161604479E-2</c:v>
                </c:pt>
                <c:pt idx="1">
                  <c:v>6.0825664611259933E-2</c:v>
                </c:pt>
                <c:pt idx="2">
                  <c:v>0.1533154077498011</c:v>
                </c:pt>
                <c:pt idx="3">
                  <c:v>0.24421336946519498</c:v>
                </c:pt>
                <c:pt idx="4">
                  <c:v>0.2589555861826548</c:v>
                </c:pt>
                <c:pt idx="5">
                  <c:v>0.2196666287913743</c:v>
                </c:pt>
                <c:pt idx="6">
                  <c:v>0.18299468018233031</c:v>
                </c:pt>
                <c:pt idx="7">
                  <c:v>0.25625774977127613</c:v>
                </c:pt>
                <c:pt idx="8">
                  <c:v>0.25899065729077797</c:v>
                </c:pt>
                <c:pt idx="9">
                  <c:v>0.23618625203770063</c:v>
                </c:pt>
                <c:pt idx="10">
                  <c:v>0.24268906853762118</c:v>
                </c:pt>
                <c:pt idx="11">
                  <c:v>0.3117699888615072</c:v>
                </c:pt>
                <c:pt idx="12">
                  <c:v>0.34039651721340541</c:v>
                </c:pt>
                <c:pt idx="13">
                  <c:v>0.39542788257185324</c:v>
                </c:pt>
                <c:pt idx="14">
                  <c:v>0.46514781199350025</c:v>
                </c:pt>
                <c:pt idx="15">
                  <c:v>0.54561864507743651</c:v>
                </c:pt>
                <c:pt idx="16">
                  <c:v>0.59203493054126921</c:v>
                </c:pt>
                <c:pt idx="17">
                  <c:v>0.56041262401239678</c:v>
                </c:pt>
                <c:pt idx="18">
                  <c:v>0.67467762109994645</c:v>
                </c:pt>
                <c:pt idx="19">
                  <c:v>0.67219678791223814</c:v>
                </c:pt>
                <c:pt idx="20">
                  <c:v>0.67804851482857986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2-4D9B-9672-D9EB1ACCC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0124608"/>
        <c:axId val="125613568"/>
      </c:barChart>
      <c:catAx>
        <c:axId val="2110124608"/>
        <c:scaling>
          <c:orientation val="minMax"/>
        </c:scaling>
        <c:delete val="0"/>
        <c:axPos val="b"/>
        <c:numFmt formatCode="0_ ;\-0\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125613568"/>
        <c:crosses val="autoZero"/>
        <c:auto val="1"/>
        <c:lblAlgn val="ctr"/>
        <c:lblOffset val="100"/>
        <c:noMultiLvlLbl val="0"/>
      </c:catAx>
      <c:valAx>
        <c:axId val="125613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1012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98339020153731E-2"/>
          <c:y val="0.15208186955857644"/>
          <c:w val="0.88735828694463603"/>
          <c:h val="0.7393297693600122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rgbClr val="94C41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870-4699-AF2B-7FF97281A8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'Export-Import-Interanual '!$W$65:$W$78</c:f>
              <c:numCache>
                <c:formatCode>mmm\-yy</c:formatCode>
                <c:ptCount val="1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</c:numCache>
            </c:numRef>
          </c:cat>
          <c:val>
            <c:numRef>
              <c:f>'Export-Import-Interanual '!$X$65:$X$78</c:f>
              <c:numCache>
                <c:formatCode>0.0</c:formatCode>
                <c:ptCount val="14"/>
                <c:pt idx="0">
                  <c:v>49.861214660000002</c:v>
                </c:pt>
                <c:pt idx="1">
                  <c:v>42.46974242000001</c:v>
                </c:pt>
                <c:pt idx="2">
                  <c:v>40.759589079999884</c:v>
                </c:pt>
                <c:pt idx="3">
                  <c:v>37.868652899999958</c:v>
                </c:pt>
                <c:pt idx="4">
                  <c:v>38.951516070000032</c:v>
                </c:pt>
                <c:pt idx="5">
                  <c:v>42.500421000000088</c:v>
                </c:pt>
                <c:pt idx="6">
                  <c:v>38.662404500000164</c:v>
                </c:pt>
                <c:pt idx="7">
                  <c:v>41.828485850000121</c:v>
                </c:pt>
                <c:pt idx="8">
                  <c:v>33.146217420000035</c:v>
                </c:pt>
                <c:pt idx="9">
                  <c:v>46.055416509999752</c:v>
                </c:pt>
                <c:pt idx="10">
                  <c:v>45.939377549999996</c:v>
                </c:pt>
                <c:pt idx="11">
                  <c:v>37.053214540000006</c:v>
                </c:pt>
                <c:pt idx="12">
                  <c:v>53.550619219999959</c:v>
                </c:pt>
                <c:pt idx="13">
                  <c:v>39.227937539999999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0-4699-AF2B-7FF97281A8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4"/>
        <c:axId val="1700940575"/>
        <c:axId val="1700938495"/>
      </c:barChart>
      <c:dateAx>
        <c:axId val="170094057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1700938495"/>
        <c:crosses val="autoZero"/>
        <c:auto val="1"/>
        <c:lblOffset val="100"/>
        <c:baseTimeUnit val="months"/>
      </c:dateAx>
      <c:valAx>
        <c:axId val="170093849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700940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15615956093555E-2"/>
          <c:y val="6.8262601649600171E-2"/>
          <c:w val="0.94787582130474213"/>
          <c:h val="0.76099511811921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'Export-Import-Interanual '!$AD$18</c:f>
              <c:strCache>
                <c:ptCount val="1"/>
                <c:pt idx="0">
                  <c:v>Importaciones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8.3333333333333402E-3"/>
                  <c:y val="1.3888888888888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6E-4C80-8FEF-BAFE136360BD}"/>
                </c:ext>
              </c:extLst>
            </c:dLbl>
            <c:dLbl>
              <c:idx val="1"/>
              <c:layout>
                <c:manualLayout>
                  <c:x val="-4.5286656935561746E-3"/>
                  <c:y val="2.4395239794345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6E-4C80-8FEF-BAFE136360BD}"/>
                </c:ext>
              </c:extLst>
            </c:dLbl>
            <c:dLbl>
              <c:idx val="2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6E-4C80-8FEF-BAFE136360BD}"/>
                </c:ext>
              </c:extLst>
            </c:dLbl>
            <c:dLbl>
              <c:idx val="3"/>
              <c:layout>
                <c:manualLayout>
                  <c:x val="-1.6666666666666666E-2"/>
                  <c:y val="-4.6296296296296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6E-4C80-8FEF-BAFE136360BD}"/>
                </c:ext>
              </c:extLst>
            </c:dLbl>
            <c:dLbl>
              <c:idx val="4"/>
              <c:layout>
                <c:manualLayout>
                  <c:x val="-2.5000000000000001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6E-4C80-8FEF-BAFE136360BD}"/>
                </c:ext>
              </c:extLst>
            </c:dLbl>
            <c:dLbl>
              <c:idx val="5"/>
              <c:layout>
                <c:manualLayout>
                  <c:x val="-1.6666666666666767E-2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6E-4C80-8FEF-BAFE136360B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'E:\MAQUILA\2024\[MAQUILA OFICIAL 2024.xlsx]Export-Import-Interanual '!$AB$18:$AB$26</c:f>
              <c:numCache>
                <c:formatCode>General</c:formatCode>
                <c:ptCount val="9"/>
                <c:pt idx="0">
                  <c:v>42370</c:v>
                </c:pt>
                <c:pt idx="1">
                  <c:v>42736</c:v>
                </c:pt>
                <c:pt idx="2">
                  <c:v>43101</c:v>
                </c:pt>
                <c:pt idx="3">
                  <c:v>43466</c:v>
                </c:pt>
                <c:pt idx="4">
                  <c:v>43831</c:v>
                </c:pt>
                <c:pt idx="5">
                  <c:v>44197</c:v>
                </c:pt>
                <c:pt idx="6">
                  <c:v>44562</c:v>
                </c:pt>
                <c:pt idx="7">
                  <c:v>44927</c:v>
                </c:pt>
                <c:pt idx="8">
                  <c:v>45292</c:v>
                </c:pt>
              </c:numCache>
            </c:numRef>
          </c:cat>
          <c:val>
            <c:numRef>
              <c:f>'Export-Import-Interanual '!$AD$19:$AD$27</c:f>
              <c:numCache>
                <c:formatCode>0.0</c:formatCode>
                <c:ptCount val="9"/>
                <c:pt idx="0">
                  <c:v>10.783310209999994</c:v>
                </c:pt>
                <c:pt idx="1">
                  <c:v>16.142435029999998</c:v>
                </c:pt>
                <c:pt idx="2">
                  <c:v>24.26990998000003</c:v>
                </c:pt>
                <c:pt idx="3">
                  <c:v>28.111229340000033</c:v>
                </c:pt>
                <c:pt idx="4">
                  <c:v>30.670598549999966</c:v>
                </c:pt>
                <c:pt idx="5">
                  <c:v>41.290707169999997</c:v>
                </c:pt>
                <c:pt idx="6" formatCode="#,##0.0">
                  <c:v>42.319360480000022</c:v>
                </c:pt>
                <c:pt idx="7" formatCode="#,##0.0">
                  <c:v>42.46974242000001</c:v>
                </c:pt>
                <c:pt idx="8" formatCode="#,##0.0">
                  <c:v>39.227937539999999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6E-4C80-8FEF-BAFE136360BD}"/>
            </c:ext>
          </c:extLst>
        </c:ser>
        <c:ser>
          <c:idx val="2"/>
          <c:order val="1"/>
          <c:tx>
            <c:strRef>
              <c:f>'Export-Import-Interanual '!$AE$18</c:f>
              <c:strCache>
                <c:ptCount val="1"/>
                <c:pt idx="0">
                  <c:v>Exportaciones</c:v>
                </c:pt>
              </c:strCache>
            </c:strRef>
          </c:tx>
          <c:spPr>
            <a:solidFill>
              <a:srgbClr val="94C41A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'E:\MAQUILA\2024\[MAQUILA OFICIAL 2024.xlsx]Export-Import-Interanual '!$AB$18:$AB$26</c:f>
              <c:numCache>
                <c:formatCode>General</c:formatCode>
                <c:ptCount val="9"/>
                <c:pt idx="0">
                  <c:v>42370</c:v>
                </c:pt>
                <c:pt idx="1">
                  <c:v>42736</c:v>
                </c:pt>
                <c:pt idx="2">
                  <c:v>43101</c:v>
                </c:pt>
                <c:pt idx="3">
                  <c:v>43466</c:v>
                </c:pt>
                <c:pt idx="4">
                  <c:v>43831</c:v>
                </c:pt>
                <c:pt idx="5">
                  <c:v>44197</c:v>
                </c:pt>
                <c:pt idx="6">
                  <c:v>44562</c:v>
                </c:pt>
                <c:pt idx="7">
                  <c:v>44927</c:v>
                </c:pt>
                <c:pt idx="8">
                  <c:v>45292</c:v>
                </c:pt>
              </c:numCache>
            </c:numRef>
          </c:cat>
          <c:val>
            <c:numRef>
              <c:f>'Export-Import-Interanual '!$AE$19:$AE$27</c:f>
              <c:numCache>
                <c:formatCode>0.0</c:formatCode>
                <c:ptCount val="9"/>
                <c:pt idx="0">
                  <c:v>21.967949999999998</c:v>
                </c:pt>
                <c:pt idx="1">
                  <c:v>25.469260999999999</c:v>
                </c:pt>
                <c:pt idx="2">
                  <c:v>41.648713999999998</c:v>
                </c:pt>
                <c:pt idx="3">
                  <c:v>50.718271000000001</c:v>
                </c:pt>
                <c:pt idx="4">
                  <c:v>47.522409000000003</c:v>
                </c:pt>
                <c:pt idx="5">
                  <c:v>64.097071999999997</c:v>
                </c:pt>
                <c:pt idx="6">
                  <c:v>65.348794999999996</c:v>
                </c:pt>
                <c:pt idx="7">
                  <c:v>87.330121239999713</c:v>
                </c:pt>
                <c:pt idx="8">
                  <c:v>85.310307839999638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76E-4C80-8FEF-BAFE13636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467266800"/>
        <c:axId val="-1467271152"/>
      </c:barChart>
      <c:lineChart>
        <c:grouping val="standard"/>
        <c:varyColors val="0"/>
        <c:ser>
          <c:idx val="0"/>
          <c:order val="2"/>
          <c:tx>
            <c:strRef>
              <c:f>'Export-Import-Interanual '!$AF$18</c:f>
              <c:strCache>
                <c:ptCount val="1"/>
                <c:pt idx="0">
                  <c:v>Balanza Comercial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ysDash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2859396414086514E-2"/>
                  <c:y val="-2.9650869305746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6E-4C80-8FEF-BAFE136360BD}"/>
                </c:ext>
              </c:extLst>
            </c:dLbl>
            <c:dLbl>
              <c:idx val="7"/>
              <c:layout>
                <c:manualLayout>
                  <c:x val="-1.2328428968134129E-2"/>
                  <c:y val="-2.590823488859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6E-4C80-8FEF-BAFE136360BD}"/>
                </c:ext>
              </c:extLst>
            </c:dLbl>
            <c:dLbl>
              <c:idx val="8"/>
              <c:layout>
                <c:manualLayout>
                  <c:x val="-1.0699838615672553E-2"/>
                  <c:y val="-1.45231521708192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6E-4C80-8FEF-BAFE136360B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'Export-Import-Interanual '!$AC$19:$AC$27</c:f>
              <c:numCache>
                <c:formatCode>mmm\-yy</c:formatCode>
                <c:ptCount val="9"/>
                <c:pt idx="0">
                  <c:v>42401</c:v>
                </c:pt>
                <c:pt idx="1">
                  <c:v>42767</c:v>
                </c:pt>
                <c:pt idx="2">
                  <c:v>43132</c:v>
                </c:pt>
                <c:pt idx="3">
                  <c:v>43497</c:v>
                </c:pt>
                <c:pt idx="4">
                  <c:v>43862</c:v>
                </c:pt>
                <c:pt idx="5">
                  <c:v>44228</c:v>
                </c:pt>
                <c:pt idx="6">
                  <c:v>44593</c:v>
                </c:pt>
                <c:pt idx="7">
                  <c:v>44958</c:v>
                </c:pt>
                <c:pt idx="8">
                  <c:v>45323</c:v>
                </c:pt>
              </c:numCache>
            </c:numRef>
          </c:cat>
          <c:val>
            <c:numRef>
              <c:f>'Export-Import-Interanual '!$AF$19:$AF$27</c:f>
              <c:numCache>
                <c:formatCode>0.0</c:formatCode>
                <c:ptCount val="9"/>
                <c:pt idx="0">
                  <c:v>11.184639790000004</c:v>
                </c:pt>
                <c:pt idx="1">
                  <c:v>9.3268259700000016</c:v>
                </c:pt>
                <c:pt idx="2">
                  <c:v>17.378804019999968</c:v>
                </c:pt>
                <c:pt idx="3">
                  <c:v>22.607041659999968</c:v>
                </c:pt>
                <c:pt idx="4">
                  <c:v>16.851810450000038</c:v>
                </c:pt>
                <c:pt idx="5">
                  <c:v>22.80636483</c:v>
                </c:pt>
                <c:pt idx="6">
                  <c:v>23.029434519999974</c:v>
                </c:pt>
                <c:pt idx="7">
                  <c:v>44.860378819999703</c:v>
                </c:pt>
                <c:pt idx="8">
                  <c:v>46.082370299999639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76E-4C80-8FEF-BAFE13636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7266800"/>
        <c:axId val="-1467271152"/>
      </c:lineChart>
      <c:catAx>
        <c:axId val="-146726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-1467271152"/>
        <c:crosses val="autoZero"/>
        <c:auto val="0"/>
        <c:lblAlgn val="ctr"/>
        <c:lblOffset val="100"/>
        <c:noMultiLvlLbl val="0"/>
      </c:catAx>
      <c:valAx>
        <c:axId val="-1467271152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-146726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00670980698492"/>
          <c:y val="0.91462609043258492"/>
          <c:w val="0.54142940514463345"/>
          <c:h val="4.66620014970926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2060"/>
              </a:solidFill>
              <a:latin typeface="Gotham" panose="02000604030000020004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0.18560185185185185"/>
          <c:w val="0.93888888888888888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'historico empleos'!$F$34</c:f>
              <c:strCache>
                <c:ptCount val="1"/>
                <c:pt idx="0">
                  <c:v>EMPLEO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'historico empleos'!$E$35:$E$38</c:f>
              <c:numCache>
                <c:formatCode>mmm\-yy</c:formatCode>
                <c:ptCount val="4"/>
                <c:pt idx="0">
                  <c:v>44228</c:v>
                </c:pt>
                <c:pt idx="1">
                  <c:v>44593</c:v>
                </c:pt>
                <c:pt idx="2">
                  <c:v>44958</c:v>
                </c:pt>
                <c:pt idx="3">
                  <c:v>45323</c:v>
                </c:pt>
              </c:numCache>
            </c:numRef>
          </c:cat>
          <c:val>
            <c:numRef>
              <c:f>'historico empleos'!$F$35:$F$38</c:f>
              <c:numCache>
                <c:formatCode>_(* #,##0_);_(* \(#,##0\);_(* "-"_);_(@_)</c:formatCode>
                <c:ptCount val="4"/>
                <c:pt idx="0">
                  <c:v>21548</c:v>
                </c:pt>
                <c:pt idx="1">
                  <c:v>22151</c:v>
                </c:pt>
                <c:pt idx="2">
                  <c:v>24918</c:v>
                </c:pt>
                <c:pt idx="3" formatCode="#,##0">
                  <c:v>25601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5-4621-B15C-4BB125A6E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33264591"/>
        <c:axId val="1246961263"/>
      </c:barChart>
      <c:catAx>
        <c:axId val="1233264591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1246961263"/>
        <c:crosses val="autoZero"/>
        <c:auto val="0"/>
        <c:lblAlgn val="ctr"/>
        <c:lblOffset val="100"/>
        <c:noMultiLvlLbl val="0"/>
      </c:catAx>
      <c:valAx>
        <c:axId val="1246961263"/>
        <c:scaling>
          <c:orientation val="minMax"/>
        </c:scaling>
        <c:delete val="1"/>
        <c:axPos val="l"/>
        <c:numFmt formatCode="_(* #,##0_);_(* \(#,##0\);_(* &quot;-&quot;_);_(@_)" sourceLinked="1"/>
        <c:majorTickMark val="none"/>
        <c:minorTickMark val="none"/>
        <c:tickLblPos val="nextTo"/>
        <c:crossAx val="1233264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94C41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Gotham" panose="02000604030000020004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'empleos por rubro'!$E$10:$E$28</c:f>
              <c:strCache>
                <c:ptCount val="19"/>
                <c:pt idx="0">
                  <c:v>Otros</c:v>
                </c:pt>
                <c:pt idx="1">
                  <c:v>Tabaco</c:v>
                </c:pt>
                <c:pt idx="2">
                  <c:v>Metalúrgico y sus manufacturas</c:v>
                </c:pt>
                <c:pt idx="3">
                  <c:v>Preparados Solubles </c:v>
                </c:pt>
                <c:pt idx="4">
                  <c:v>Aluminio y sus manufacturas</c:v>
                </c:pt>
                <c:pt idx="5">
                  <c:v>Yerba mate y productos medicinales </c:v>
                </c:pt>
                <c:pt idx="6">
                  <c:v>Cueros y sus manufacturas</c:v>
                </c:pt>
                <c:pt idx="7">
                  <c:v>Calzados y sus partes</c:v>
                </c:pt>
                <c:pt idx="8">
                  <c:v>Agroquímicos</c:v>
                </c:pt>
                <c:pt idx="9">
                  <c:v>Alimentos para mascotas</c:v>
                </c:pt>
                <c:pt idx="10">
                  <c:v>Productos carnicos  y sus derivados</c:v>
                </c:pt>
                <c:pt idx="11">
                  <c:v>Productos alimenticios</c:v>
                </c:pt>
                <c:pt idx="12">
                  <c:v>Madera y sus manufacturas</c:v>
                </c:pt>
                <c:pt idx="13">
                  <c:v>Productos quimicos y farmaceuticos</c:v>
                </c:pt>
                <c:pt idx="14">
                  <c:v>Manufacturas diversas</c:v>
                </c:pt>
                <c:pt idx="15">
                  <c:v>Plásticos y sus manufacturas</c:v>
                </c:pt>
                <c:pt idx="16">
                  <c:v>Servicios Intangibles</c:v>
                </c:pt>
                <c:pt idx="17">
                  <c:v>Confecciones y Textiles</c:v>
                </c:pt>
                <c:pt idx="18">
                  <c:v>Autopartes</c:v>
                </c:pt>
              </c:strCache>
            </c:strRef>
          </c:cat>
          <c:val>
            <c:numRef>
              <c:f>'empleos por rubro'!$F$10:$F$28</c:f>
              <c:numCache>
                <c:formatCode>_(* #,##0_);_(* \(#,##0\);_(* "-"_);_(@_)</c:formatCode>
                <c:ptCount val="19"/>
                <c:pt idx="0">
                  <c:v>153</c:v>
                </c:pt>
                <c:pt idx="1">
                  <c:v>141</c:v>
                </c:pt>
                <c:pt idx="2">
                  <c:v>182</c:v>
                </c:pt>
                <c:pt idx="3">
                  <c:v>205</c:v>
                </c:pt>
                <c:pt idx="4">
                  <c:v>317</c:v>
                </c:pt>
                <c:pt idx="5">
                  <c:v>336</c:v>
                </c:pt>
                <c:pt idx="6">
                  <c:v>398</c:v>
                </c:pt>
                <c:pt idx="7">
                  <c:v>504</c:v>
                </c:pt>
                <c:pt idx="8">
                  <c:v>560</c:v>
                </c:pt>
                <c:pt idx="9">
                  <c:v>568</c:v>
                </c:pt>
                <c:pt idx="10">
                  <c:v>594</c:v>
                </c:pt>
                <c:pt idx="11">
                  <c:v>675</c:v>
                </c:pt>
                <c:pt idx="12">
                  <c:v>1199</c:v>
                </c:pt>
                <c:pt idx="13">
                  <c:v>1221</c:v>
                </c:pt>
                <c:pt idx="14">
                  <c:v>1281</c:v>
                </c:pt>
                <c:pt idx="15">
                  <c:v>2085</c:v>
                </c:pt>
                <c:pt idx="16">
                  <c:v>2390</c:v>
                </c:pt>
                <c:pt idx="17">
                  <c:v>6365</c:v>
                </c:pt>
                <c:pt idx="18">
                  <c:v>6427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4C-4A93-A757-858CEA213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344000"/>
        <c:axId val="995345664"/>
      </c:barChart>
      <c:catAx>
        <c:axId val="99534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2060"/>
                </a:solidFill>
                <a:latin typeface="Gotham" panose="02000604030000020004"/>
                <a:ea typeface="+mn-ea"/>
                <a:cs typeface="+mn-cs"/>
              </a:defRPr>
            </a:pPr>
            <a:endParaRPr lang="es-PY"/>
          </a:p>
        </c:txPr>
        <c:crossAx val="995345664"/>
        <c:crosses val="autoZero"/>
        <c:auto val="1"/>
        <c:lblAlgn val="ctr"/>
        <c:lblOffset val="100"/>
        <c:noMultiLvlLbl val="0"/>
      </c:catAx>
      <c:valAx>
        <c:axId val="995345664"/>
        <c:scaling>
          <c:orientation val="minMax"/>
        </c:scaling>
        <c:delete val="1"/>
        <c:axPos val="b"/>
        <c:numFmt formatCode="_(* #,##0_);_(* \(#,##0\);_(* &quot;-&quot;_);_(@_)" sourceLinked="1"/>
        <c:majorTickMark val="none"/>
        <c:minorTickMark val="none"/>
        <c:tickLblPos val="nextTo"/>
        <c:crossAx val="99534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2C-42E8-9251-DBD1635000DE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2C-42E8-9251-DBD1635000D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B2C-42E8-9251-DBD1635000D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002060"/>
                      </a:solidFill>
                      <a:latin typeface="Gotham" panose="02000604030000020004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B2C-42E8-9251-DBD1635000D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'empleos por rubro'!$C$59:$C$60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'empleos por rubro'!$D$59:$D$60</c:f>
              <c:numCache>
                <c:formatCode>0%</c:formatCode>
                <c:ptCount val="2"/>
                <c:pt idx="0">
                  <c:v>0.44556853247920003</c:v>
                </c:pt>
                <c:pt idx="1">
                  <c:v>0.55443146752079997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2C-42E8-9251-DBD1635000D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2F4E-D88C-4E34-BA02-D4AA21C6523C}" type="datetimeFigureOut">
              <a:rPr lang="es-PY" smtClean="0"/>
              <a:t>15/3/2024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2A57E-020C-41A7-AE06-2DDC576AA590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69174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3255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867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894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433388" marR="426164" algn="ctr">
              <a:spcBef>
                <a:spcPts val="12"/>
              </a:spcBef>
            </a:pPr>
            <a:r>
              <a:rPr lang="es-ES" spc="-4">
                <a:solidFill>
                  <a:prstClr val="white"/>
                </a:solidFill>
              </a:rPr>
              <a:t>REPORTE </a:t>
            </a:r>
            <a:r>
              <a:rPr lang="es-ES">
                <a:solidFill>
                  <a:prstClr val="white"/>
                </a:solidFill>
              </a:rPr>
              <a:t>DE </a:t>
            </a:r>
            <a:r>
              <a:rPr lang="es-ES" spc="-4">
                <a:solidFill>
                  <a:prstClr val="white"/>
                </a:solidFill>
              </a:rPr>
              <a:t>COMERCIO EXTERIOR </a:t>
            </a:r>
            <a:r>
              <a:rPr lang="es-ES">
                <a:solidFill>
                  <a:prstClr val="white"/>
                </a:solidFill>
              </a:rPr>
              <a:t>(RCE)  </a:t>
            </a:r>
            <a:r>
              <a:rPr lang="es-ES" spc="-8">
                <a:solidFill>
                  <a:prstClr val="white"/>
                </a:solidFill>
              </a:rPr>
              <a:t>DIRECCIÓN </a:t>
            </a:r>
            <a:r>
              <a:rPr lang="es-ES">
                <a:solidFill>
                  <a:prstClr val="white"/>
                </a:solidFill>
              </a:rPr>
              <a:t>DE </a:t>
            </a:r>
            <a:r>
              <a:rPr lang="es-ES" spc="-8">
                <a:solidFill>
                  <a:prstClr val="white"/>
                </a:solidFill>
              </a:rPr>
              <a:t>INTEGRACIÓN</a:t>
            </a:r>
            <a:r>
              <a:rPr lang="es-ES" spc="45">
                <a:solidFill>
                  <a:prstClr val="white"/>
                </a:solidFill>
              </a:rPr>
              <a:t> </a:t>
            </a:r>
            <a:r>
              <a:rPr lang="es-ES" spc="-8">
                <a:solidFill>
                  <a:prstClr val="white"/>
                </a:solidFill>
              </a:rPr>
              <a:t>(DI)</a:t>
            </a:r>
          </a:p>
          <a:p>
            <a:pPr algn="ctr"/>
            <a:r>
              <a:rPr lang="es-ES" spc="-4">
                <a:solidFill>
                  <a:prstClr val="white"/>
                </a:solidFill>
              </a:rPr>
              <a:t>DPTO. </a:t>
            </a:r>
            <a:r>
              <a:rPr lang="es-ES">
                <a:solidFill>
                  <a:prstClr val="white"/>
                </a:solidFill>
              </a:rPr>
              <a:t>DE </a:t>
            </a:r>
            <a:r>
              <a:rPr lang="es-ES" spc="-8">
                <a:solidFill>
                  <a:prstClr val="white"/>
                </a:solidFill>
              </a:rPr>
              <a:t>ESTRATEGIAS </a:t>
            </a:r>
            <a:r>
              <a:rPr lang="es-ES" spc="-4">
                <a:solidFill>
                  <a:prstClr val="white"/>
                </a:solidFill>
              </a:rPr>
              <a:t>COMERCIALES </a:t>
            </a:r>
            <a:r>
              <a:rPr lang="es-ES">
                <a:solidFill>
                  <a:prstClr val="white"/>
                </a:solidFill>
              </a:rPr>
              <a:t>E </a:t>
            </a:r>
            <a:r>
              <a:rPr lang="es-ES" spc="-8">
                <a:solidFill>
                  <a:prstClr val="white"/>
                </a:solidFill>
              </a:rPr>
              <a:t>INTEGRACIÓN</a:t>
            </a:r>
            <a:r>
              <a:rPr lang="es-ES" spc="93">
                <a:solidFill>
                  <a:prstClr val="white"/>
                </a:solidFill>
              </a:rPr>
              <a:t> </a:t>
            </a:r>
            <a:r>
              <a:rPr lang="es-ES" spc="-4">
                <a:solidFill>
                  <a:prstClr val="white"/>
                </a:solidFill>
              </a:rPr>
              <a:t>(DECI)</a:t>
            </a:r>
            <a:endParaRPr lang="es-ES" spc="-4" dirty="0">
              <a:solidFill>
                <a:prstClr val="white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0319">
              <a:spcBef>
                <a:spcPts val="12"/>
              </a:spcBef>
            </a:pPr>
            <a:r>
              <a:rPr lang="es-PY">
                <a:solidFill>
                  <a:prstClr val="white"/>
                </a:solidFill>
              </a:rPr>
              <a:t>Junio</a:t>
            </a:r>
            <a:r>
              <a:rPr lang="es-PY" spc="-65">
                <a:solidFill>
                  <a:prstClr val="white"/>
                </a:solidFill>
              </a:rPr>
              <a:t> </a:t>
            </a:r>
            <a:r>
              <a:rPr lang="es-PY">
                <a:solidFill>
                  <a:prstClr val="white"/>
                </a:solidFill>
              </a:rPr>
              <a:t>2021</a:t>
            </a:r>
            <a:endParaRPr lang="es-PY" dirty="0">
              <a:solidFill>
                <a:prstClr val="white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0956">
              <a:spcBef>
                <a:spcPts val="12"/>
              </a:spcBef>
            </a:pPr>
            <a:fld id="{81D60167-4931-47E6-BA6A-407CBD079E47}" type="slidenum">
              <a:rPr lang="es-PY" smtClean="0">
                <a:solidFill>
                  <a:prstClr val="white"/>
                </a:solidFill>
              </a:rPr>
              <a:pPr marL="30956">
                <a:spcBef>
                  <a:spcPts val="12"/>
                </a:spcBef>
              </a:pPr>
              <a:t>‹Nº›</a:t>
            </a:fld>
            <a:endParaRPr lang="es-PY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041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087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00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48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747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21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83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99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C1B7-4EF0-4940-978C-CA5DEFCD403F}" type="datetimeFigureOut">
              <a:rPr lang="es-ES" smtClean="0"/>
              <a:t>15/03/2024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7240-5BC0-490B-9FB3-A4B2A1F2FE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820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png"/><Relationship Id="rId7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Relationship Id="rId9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5418" y="3236977"/>
            <a:ext cx="7415166" cy="818133"/>
          </a:xfrm>
        </p:spPr>
        <p:txBody>
          <a:bodyPr anchor="ctr">
            <a:normAutofit/>
          </a:bodyPr>
          <a:lstStyle/>
          <a:p>
            <a:pPr defTabSz="838196"/>
            <a:r>
              <a:rPr lang="es-ES" sz="2275" b="1" dirty="0">
                <a:solidFill>
                  <a:srgbClr val="002060"/>
                </a:solidFill>
                <a:latin typeface="Garamond" panose="02020404030301010803" pitchFamily="18" charset="0"/>
                <a:ea typeface="+mn-ea"/>
                <a:cs typeface="Calibri"/>
              </a:rPr>
              <a:t>PRINCIPALES DATOS ESTADISTICOS DEL RÉGIMEN DE MAQUILA EN PARAGUAY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0BBD020-4407-4119-945E-05A4486ACBB9}"/>
              </a:ext>
            </a:extLst>
          </p:cNvPr>
          <p:cNvSpPr txBox="1"/>
          <p:nvPr/>
        </p:nvSpPr>
        <p:spPr>
          <a:xfrm>
            <a:off x="2476500" y="4133814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rgbClr val="002060"/>
                </a:solidFill>
                <a:latin typeface="Garamand" pitchFamily="2" charset="0"/>
                <a:cs typeface="Times New Roman" pitchFamily="18" charset="0"/>
              </a:rPr>
              <a:t>FEBRERO 2024</a:t>
            </a:r>
            <a:endParaRPr lang="es-PY" dirty="0">
              <a:latin typeface="Garamand" pitchFamily="2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4007672-1019-40B1-B2EC-5EDE1138794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43" t="4843" r="23692" b="8178"/>
          <a:stretch/>
        </p:blipFill>
        <p:spPr>
          <a:xfrm>
            <a:off x="4137892" y="386152"/>
            <a:ext cx="1625601" cy="1507305"/>
          </a:xfrm>
          <a:prstGeom prst="rect">
            <a:avLst/>
          </a:prstGeom>
          <a:ln>
            <a:noFill/>
          </a:ln>
        </p:spPr>
      </p:pic>
      <p:grpSp>
        <p:nvGrpSpPr>
          <p:cNvPr id="15" name="9 Grupo">
            <a:extLst>
              <a:ext uri="{FF2B5EF4-FFF2-40B4-BE49-F238E27FC236}">
                <a16:creationId xmlns:a16="http://schemas.microsoft.com/office/drawing/2014/main" id="{6517B424-F5C5-4C16-9A2E-20C6A95A245D}"/>
              </a:ext>
            </a:extLst>
          </p:cNvPr>
          <p:cNvGrpSpPr/>
          <p:nvPr/>
        </p:nvGrpSpPr>
        <p:grpSpPr>
          <a:xfrm>
            <a:off x="2" y="3532313"/>
            <a:ext cx="1580161" cy="398445"/>
            <a:chOff x="8702040" y="2321857"/>
            <a:chExt cx="159347" cy="497428"/>
          </a:xfrm>
        </p:grpSpPr>
        <p:sp>
          <p:nvSpPr>
            <p:cNvPr id="16" name="6 Rectángulo">
              <a:extLst>
                <a:ext uri="{FF2B5EF4-FFF2-40B4-BE49-F238E27FC236}">
                  <a16:creationId xmlns:a16="http://schemas.microsoft.com/office/drawing/2014/main" id="{67A73CFE-951B-4F55-9817-83DF342A7219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8" name="7 Rectángulo">
              <a:extLst>
                <a:ext uri="{FF2B5EF4-FFF2-40B4-BE49-F238E27FC236}">
                  <a16:creationId xmlns:a16="http://schemas.microsoft.com/office/drawing/2014/main" id="{1A6216B8-9298-47A1-9699-A0A1330223D4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9" name="8 Rectángulo">
              <a:extLst>
                <a:ext uri="{FF2B5EF4-FFF2-40B4-BE49-F238E27FC236}">
                  <a16:creationId xmlns:a16="http://schemas.microsoft.com/office/drawing/2014/main" id="{C32A4267-174C-4F49-B543-D2906ED18478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20" name="Imagen 19">
            <a:extLst>
              <a:ext uri="{FF2B5EF4-FFF2-40B4-BE49-F238E27FC236}">
                <a16:creationId xmlns:a16="http://schemas.microsoft.com/office/drawing/2014/main" id="{25A482E7-7AFE-4823-9C64-47EB4C182A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965" y="6022111"/>
            <a:ext cx="2856070" cy="449741"/>
          </a:xfrm>
          <a:prstGeom prst="rect">
            <a:avLst/>
          </a:prstGeom>
        </p:spPr>
      </p:pic>
      <p:grpSp>
        <p:nvGrpSpPr>
          <p:cNvPr id="22" name="9 Grupo">
            <a:extLst>
              <a:ext uri="{FF2B5EF4-FFF2-40B4-BE49-F238E27FC236}">
                <a16:creationId xmlns:a16="http://schemas.microsoft.com/office/drawing/2014/main" id="{BD94CD9B-4D92-4814-8196-FED44AD54350}"/>
              </a:ext>
            </a:extLst>
          </p:cNvPr>
          <p:cNvGrpSpPr/>
          <p:nvPr/>
        </p:nvGrpSpPr>
        <p:grpSpPr>
          <a:xfrm>
            <a:off x="8325841" y="3532313"/>
            <a:ext cx="1580161" cy="398445"/>
            <a:chOff x="8702040" y="2321857"/>
            <a:chExt cx="159347" cy="497428"/>
          </a:xfrm>
        </p:grpSpPr>
        <p:sp>
          <p:nvSpPr>
            <p:cNvPr id="23" name="6 Rectángulo">
              <a:extLst>
                <a:ext uri="{FF2B5EF4-FFF2-40B4-BE49-F238E27FC236}">
                  <a16:creationId xmlns:a16="http://schemas.microsoft.com/office/drawing/2014/main" id="{4B744285-725F-4B8E-A4C2-F9F271085445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4" name="7 Rectángulo">
              <a:extLst>
                <a:ext uri="{FF2B5EF4-FFF2-40B4-BE49-F238E27FC236}">
                  <a16:creationId xmlns:a16="http://schemas.microsoft.com/office/drawing/2014/main" id="{448A0BF1-7A9F-4175-BF70-72714E4A93D8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5" name="8 Rectángulo">
              <a:extLst>
                <a:ext uri="{FF2B5EF4-FFF2-40B4-BE49-F238E27FC236}">
                  <a16:creationId xmlns:a16="http://schemas.microsoft.com/office/drawing/2014/main" id="{2405B3C5-F704-406B-A4A3-5DBDBFD7AAA1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</p:spTree>
    <p:extLst>
      <p:ext uri="{BB962C8B-B14F-4D97-AF65-F5344CB8AC3E}">
        <p14:creationId xmlns:p14="http://schemas.microsoft.com/office/powerpoint/2010/main" val="188576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0F15EDD-3C08-427F-9A62-86FEFA6664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316150"/>
              </p:ext>
            </p:extLst>
          </p:nvPr>
        </p:nvGraphicFramePr>
        <p:xfrm>
          <a:off x="1907778" y="1302622"/>
          <a:ext cx="6640285" cy="4482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ject 54"/>
          <p:cNvSpPr txBox="1"/>
          <p:nvPr/>
        </p:nvSpPr>
        <p:spPr>
          <a:xfrm>
            <a:off x="563862" y="5932362"/>
            <a:ext cx="8916568" cy="320593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>
              <a:spcBef>
                <a:spcPts val="256"/>
              </a:spcBef>
            </a:pPr>
            <a:r>
              <a:rPr lang="es-ES" sz="81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PY" sz="81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SSEI, con datos del Instituto de Previsión Social IPS en base a las empresas con Programa de Maquila vigente.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81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Cifras preliminares sujeto a revisión. 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357937" y="422155"/>
            <a:ext cx="7190126" cy="849817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pPr>
              <a:spcBef>
                <a:spcPts val="488"/>
              </a:spcBef>
            </a:pPr>
            <a:r>
              <a:rPr lang="es-ES" sz="1950" dirty="0">
                <a:effectLst/>
              </a:rPr>
              <a:t>Empleos vinculados con las industrias maquiladoras por rubro</a:t>
            </a:r>
          </a:p>
          <a:p>
            <a:pPr>
              <a:spcBef>
                <a:spcPts val="488"/>
              </a:spcBef>
            </a:pPr>
            <a:r>
              <a:rPr lang="es-PY" sz="1138" dirty="0">
                <a:effectLst/>
              </a:rPr>
              <a:t>(febrero 2024)</a:t>
            </a:r>
            <a:endParaRPr lang="es-ES" sz="1138" dirty="0">
              <a:effectLst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4B9887-DA27-417A-A7ED-004249DCFAC8}"/>
              </a:ext>
            </a:extLst>
          </p:cNvPr>
          <p:cNvSpPr txBox="1"/>
          <p:nvPr/>
        </p:nvSpPr>
        <p:spPr>
          <a:xfrm>
            <a:off x="6466566" y="3863931"/>
            <a:ext cx="259574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3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El </a:t>
            </a:r>
            <a:r>
              <a:rPr lang="es-PY" sz="13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72% de los empleos </a:t>
            </a:r>
            <a:r>
              <a:rPr lang="es-PY" sz="13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vinculados a las industrias maquiladoras se registra en los rubros: </a:t>
            </a:r>
            <a:r>
              <a:rPr lang="es-PY" sz="13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autopartes confecciones, servicios intangibles, plásticos y manufacturas diversas.</a:t>
            </a:r>
            <a:endParaRPr lang="es-PY" sz="1300" dirty="0">
              <a:solidFill>
                <a:srgbClr val="002060"/>
              </a:solidFill>
              <a:latin typeface="Gotham"/>
              <a:cs typeface="Times New Roman" panose="02020603050405020304" pitchFamily="18" charset="0"/>
            </a:endParaRPr>
          </a:p>
        </p:txBody>
      </p:sp>
      <p:grpSp>
        <p:nvGrpSpPr>
          <p:cNvPr id="8" name="9 Grupo">
            <a:extLst>
              <a:ext uri="{FF2B5EF4-FFF2-40B4-BE49-F238E27FC236}">
                <a16:creationId xmlns:a16="http://schemas.microsoft.com/office/drawing/2014/main" id="{4571DAE6-8514-4642-91FF-1FA18115D706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1" name="6 Rectángulo">
              <a:extLst>
                <a:ext uri="{FF2B5EF4-FFF2-40B4-BE49-F238E27FC236}">
                  <a16:creationId xmlns:a16="http://schemas.microsoft.com/office/drawing/2014/main" id="{1019BFC1-AA74-48B1-8EA1-6790494EA966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2" name="7 Rectángulo">
              <a:extLst>
                <a:ext uri="{FF2B5EF4-FFF2-40B4-BE49-F238E27FC236}">
                  <a16:creationId xmlns:a16="http://schemas.microsoft.com/office/drawing/2014/main" id="{176E8E01-FCE8-45FF-92EA-672492BB53CB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3" name="8 Rectángulo">
              <a:extLst>
                <a:ext uri="{FF2B5EF4-FFF2-40B4-BE49-F238E27FC236}">
                  <a16:creationId xmlns:a16="http://schemas.microsoft.com/office/drawing/2014/main" id="{DEE6A3D0-5EA4-40E3-A19D-3C76E4CEB127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A8E041B4-DAE8-4772-B2B4-A7C3AAC2D3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Vista previa de imagen">
            <a:extLst>
              <a:ext uri="{FF2B5EF4-FFF2-40B4-BE49-F238E27FC236}">
                <a16:creationId xmlns:a16="http://schemas.microsoft.com/office/drawing/2014/main" id="{F0DACA74-3687-4A21-58F7-68A13567B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517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45874D0-1D28-E48F-DC0D-C920771F8709}"/>
              </a:ext>
            </a:extLst>
          </p:cNvPr>
          <p:cNvSpPr/>
          <p:nvPr/>
        </p:nvSpPr>
        <p:spPr>
          <a:xfrm>
            <a:off x="1168069" y="384058"/>
            <a:ext cx="7569862" cy="849817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/>
          <a:p>
            <a:pPr marL="278599" indent="-278599" algn="ctr">
              <a:spcBef>
                <a:spcPts val="488"/>
              </a:spcBef>
            </a:pPr>
            <a:r>
              <a:rPr lang="es-ES" sz="1950" b="1" dirty="0">
                <a:solidFill>
                  <a:srgbClr val="002060"/>
                </a:solidFill>
                <a:latin typeface="Garamond" panose="02020404030301010803" pitchFamily="18" charset="0"/>
              </a:rPr>
              <a:t>EMPLEOS VINCULADOS CON LAS INDUSTRIAS MAQUILADORAS POR GÉNERO</a:t>
            </a:r>
            <a:endParaRPr lang="es-ES" sz="1950" b="1" dirty="0">
              <a:solidFill>
                <a:srgbClr val="002060"/>
              </a:solidFill>
              <a:latin typeface="Garamond" panose="02020404030301010803" pitchFamily="18" charset="0"/>
              <a:ea typeface="+mj-ea"/>
              <a:cs typeface="Times New Roman" pitchFamily="18" charset="0"/>
            </a:endParaRPr>
          </a:p>
          <a:p>
            <a:pPr marL="278599" indent="-278599" algn="ctr">
              <a:spcBef>
                <a:spcPts val="488"/>
              </a:spcBef>
            </a:pPr>
            <a:r>
              <a:rPr lang="es-ES" sz="1138" b="1" cap="all" dirty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Times New Roman" pitchFamily="18" charset="0"/>
              </a:rPr>
              <a:t>(febrero 2024)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A784E25-1838-0FF9-3428-C81A7D8E7B98}"/>
              </a:ext>
            </a:extLst>
          </p:cNvPr>
          <p:cNvSpPr txBox="1">
            <a:spLocks/>
          </p:cNvSpPr>
          <p:nvPr/>
        </p:nvSpPr>
        <p:spPr>
          <a:xfrm>
            <a:off x="944837" y="1696674"/>
            <a:ext cx="1975342" cy="759808"/>
          </a:xfrm>
          <a:prstGeom prst="rect">
            <a:avLst/>
          </a:prstGeom>
        </p:spPr>
        <p:txBody>
          <a:bodyPr vert="horz" wrap="square" lIns="0" tIns="77391" rIns="0" bIns="0" rtlCol="0" anchor="t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0319" marR="4128">
              <a:lnSpc>
                <a:spcPct val="85000"/>
              </a:lnSpc>
              <a:spcBef>
                <a:spcPts val="609"/>
              </a:spcBef>
            </a:pPr>
            <a:r>
              <a:rPr lang="es-ES" sz="1300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 </a:t>
            </a:r>
            <a:r>
              <a:rPr lang="es-ES" sz="1300" b="1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45%</a:t>
            </a:r>
            <a:r>
              <a:rPr lang="es-ES" sz="1300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de los empleos vinculados con las industrias maquiladoras son ocupados por </a:t>
            </a:r>
            <a:r>
              <a:rPr lang="es-ES" sz="1300" b="1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mujeres</a:t>
            </a:r>
            <a:r>
              <a:rPr lang="es-ES" sz="1300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object 54">
            <a:extLst>
              <a:ext uri="{FF2B5EF4-FFF2-40B4-BE49-F238E27FC236}">
                <a16:creationId xmlns:a16="http://schemas.microsoft.com/office/drawing/2014/main" id="{420AA52A-2D2E-43B5-B9F3-A5F0AB67BED1}"/>
              </a:ext>
            </a:extLst>
          </p:cNvPr>
          <p:cNvSpPr txBox="1"/>
          <p:nvPr/>
        </p:nvSpPr>
        <p:spPr>
          <a:xfrm>
            <a:off x="869543" y="5803531"/>
            <a:ext cx="8567755" cy="379070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>
              <a:spcBef>
                <a:spcPts val="256"/>
              </a:spcBef>
              <a:defRPr/>
            </a:pPr>
            <a:r>
              <a:rPr sz="10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: </a:t>
            </a:r>
            <a:r>
              <a:rPr lang="es-PY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SSEI, con datos del Instituto de Previsión Social IPS en base a las empresas con Programa de Maquila vigente.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0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Cifras preliminares sujeto a revisión.</a:t>
            </a:r>
          </a:p>
        </p:txBody>
      </p:sp>
      <p:grpSp>
        <p:nvGrpSpPr>
          <p:cNvPr id="12" name="9 Grupo">
            <a:extLst>
              <a:ext uri="{FF2B5EF4-FFF2-40B4-BE49-F238E27FC236}">
                <a16:creationId xmlns:a16="http://schemas.microsoft.com/office/drawing/2014/main" id="{334D5813-9D31-4CD1-BF49-9A10DDF2D2EC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4" name="6 Rectángulo">
              <a:extLst>
                <a:ext uri="{FF2B5EF4-FFF2-40B4-BE49-F238E27FC236}">
                  <a16:creationId xmlns:a16="http://schemas.microsoft.com/office/drawing/2014/main" id="{879A4BD0-7375-4C50-8C87-80EAFCA0F0EA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5" name="7 Rectángulo">
              <a:extLst>
                <a:ext uri="{FF2B5EF4-FFF2-40B4-BE49-F238E27FC236}">
                  <a16:creationId xmlns:a16="http://schemas.microsoft.com/office/drawing/2014/main" id="{06B4B19A-9C4D-425D-A746-3011981B82BD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6" name="8 Rectángulo">
              <a:extLst>
                <a:ext uri="{FF2B5EF4-FFF2-40B4-BE49-F238E27FC236}">
                  <a16:creationId xmlns:a16="http://schemas.microsoft.com/office/drawing/2014/main" id="{1B0E1300-175A-4414-AF60-357E50D1A345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7" name="Imagen 16">
            <a:extLst>
              <a:ext uri="{FF2B5EF4-FFF2-40B4-BE49-F238E27FC236}">
                <a16:creationId xmlns:a16="http://schemas.microsoft.com/office/drawing/2014/main" id="{62C55F58-051C-409F-97E1-BD8EED2FBE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4" name="Picture 2" descr="Vista previa de imagen">
            <a:extLst>
              <a:ext uri="{FF2B5EF4-FFF2-40B4-BE49-F238E27FC236}">
                <a16:creationId xmlns:a16="http://schemas.microsoft.com/office/drawing/2014/main" id="{F7A7747F-6F82-FBF2-5994-48B29BD0E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E097261F-DBCA-4C17-91AD-06D6AF8485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376054"/>
              </p:ext>
            </p:extLst>
          </p:nvPr>
        </p:nvGraphicFramePr>
        <p:xfrm>
          <a:off x="1959806" y="1211327"/>
          <a:ext cx="5986387" cy="4542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757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bject 36"/>
          <p:cNvSpPr txBox="1">
            <a:spLocks/>
          </p:cNvSpPr>
          <p:nvPr/>
        </p:nvSpPr>
        <p:spPr>
          <a:xfrm>
            <a:off x="1146728" y="472488"/>
            <a:ext cx="7612545" cy="310502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pPr>
              <a:spcBef>
                <a:spcPts val="488"/>
              </a:spcBef>
            </a:pPr>
            <a:r>
              <a:rPr lang="es-ES" sz="1950" dirty="0">
                <a:effectLst/>
              </a:rPr>
              <a:t>Notas metodológicas</a:t>
            </a:r>
            <a:endParaRPr lang="es-ES" sz="1138" dirty="0">
              <a:effectLst/>
            </a:endParaRPr>
          </a:p>
        </p:txBody>
      </p:sp>
      <p:sp>
        <p:nvSpPr>
          <p:cNvPr id="2" name="CuadroTexto 12">
            <a:extLst>
              <a:ext uri="{FF2B5EF4-FFF2-40B4-BE49-F238E27FC236}">
                <a16:creationId xmlns:a16="http://schemas.microsoft.com/office/drawing/2014/main" id="{BD63BBBA-3633-3E6C-6D4F-775C267CB8EA}"/>
              </a:ext>
            </a:extLst>
          </p:cNvPr>
          <p:cNvSpPr txBox="1"/>
          <p:nvPr/>
        </p:nvSpPr>
        <p:spPr>
          <a:xfrm>
            <a:off x="557333" y="1116769"/>
            <a:ext cx="8791333" cy="426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Y"/>
            </a:defPPr>
            <a:lvl1pPr marL="0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813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1031626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2172" indent="-232172" algn="just">
              <a:spcBef>
                <a:spcPts val="488"/>
              </a:spcBef>
              <a:spcAft>
                <a:spcPts val="488"/>
              </a:spcAft>
              <a:buFont typeface="Arial" panose="020B0604020202020204" pitchFamily="34" charset="0"/>
              <a:buChar char="•"/>
            </a:pPr>
            <a:r>
              <a:rPr lang="es-MX" sz="14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Fuentes de información</a:t>
            </a:r>
            <a:r>
              <a:rPr lang="es-MX" sz="14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: Para la elaboración del presente informe se tomaron datos de los programas de maquila presentados por las empresas solicitantes de los beneficios de la Ley 1064/97, que fueron evaluados y aprobados por el Consejo Nacional de Industrias Maquiladoras de Exportación (CNIME); del Instituto de Previsión Social (IPS); y, de la Dirección Nacional de Ingresos Tributarios (DNIT).</a:t>
            </a:r>
          </a:p>
          <a:p>
            <a:pPr marL="232172" indent="-232172" algn="just">
              <a:spcBef>
                <a:spcPts val="488"/>
              </a:spcBef>
              <a:spcAft>
                <a:spcPts val="488"/>
              </a:spcAft>
              <a:buFont typeface="Arial" panose="020B0604020202020204" pitchFamily="34" charset="0"/>
              <a:buChar char="•"/>
            </a:pPr>
            <a:r>
              <a:rPr lang="es-MX" sz="14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CNIME</a:t>
            </a:r>
            <a:r>
              <a:rPr lang="es-MX" sz="14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: Organismo asesor del MIC y MEF (anteriormente MH), creado por la Ley 1064/97 (art. 5º), conformado por representantes del MIC, MEF, BCP y MRE, que tiene la función principal de evaluar y aprobar/rechazar los programas de maquila presentados por las empresas interesadas.</a:t>
            </a:r>
          </a:p>
          <a:p>
            <a:pPr marL="232172" indent="-232172" algn="just">
              <a:spcBef>
                <a:spcPts val="488"/>
              </a:spcBef>
              <a:spcAft>
                <a:spcPts val="488"/>
              </a:spcAft>
              <a:buFont typeface="Arial" panose="020B0604020202020204" pitchFamily="34" charset="0"/>
              <a:buChar char="•"/>
            </a:pPr>
            <a:r>
              <a:rPr lang="es-MX" sz="14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Industria maquiladora</a:t>
            </a:r>
            <a:r>
              <a:rPr lang="es-MX" sz="14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: Empresa establecida especialmente para llevar a cabo Programas de Maquila de Exportación o aquella ya establecida y orientada al mercado nacional, que cuente con capacidad ociosa en sus instalaciones y que le sea aprobado un Programa de Maquila (definición dada por la Ley 1064/97, art. 2º, inc. a).</a:t>
            </a:r>
          </a:p>
          <a:p>
            <a:pPr marL="232172" indent="-232172" algn="just">
              <a:spcBef>
                <a:spcPts val="488"/>
              </a:spcBef>
              <a:spcAft>
                <a:spcPts val="488"/>
              </a:spcAft>
              <a:buFont typeface="Arial" panose="020B0604020202020204" pitchFamily="34" charset="0"/>
              <a:buChar char="•"/>
            </a:pPr>
            <a:r>
              <a:rPr lang="es-MX" sz="14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Programa de maquila</a:t>
            </a:r>
            <a:r>
              <a:rPr lang="es-MX" sz="14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: El que contiene en detalle la descripción y características del proceso industrial o de servicio, cronograma de importaciones, de producción, de exportaciones, de generación de empleos, porcentaje de valor agregado, porcentaje de mermas y desperdicios, período de tiempo que abarcará el programa y otros datos que se podrán establecer en la reglamentación correspondiente (definición dada por la Ley 1064/97, art. 2º, inc. b).</a:t>
            </a:r>
          </a:p>
          <a:p>
            <a:pPr marL="232172" indent="-232172" algn="just">
              <a:spcBef>
                <a:spcPts val="488"/>
              </a:spcBef>
              <a:spcAft>
                <a:spcPts val="488"/>
              </a:spcAft>
              <a:buFont typeface="Arial" panose="020B0604020202020204" pitchFamily="34" charset="0"/>
              <a:buChar char="•"/>
            </a:pPr>
            <a:r>
              <a:rPr lang="es-PY" sz="14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Empleos vinculados</a:t>
            </a:r>
            <a:r>
              <a:rPr lang="es-PY" sz="14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: Corresponde a la cantidad de mano de obra empleada por las empresas con programa de maquila aprobado. Se toman los datos de cantidad registrada de empleados por las industrias maquiladoras en el IPS.</a:t>
            </a:r>
          </a:p>
        </p:txBody>
      </p:sp>
      <p:grpSp>
        <p:nvGrpSpPr>
          <p:cNvPr id="9" name="9 Grupo">
            <a:extLst>
              <a:ext uri="{FF2B5EF4-FFF2-40B4-BE49-F238E27FC236}">
                <a16:creationId xmlns:a16="http://schemas.microsoft.com/office/drawing/2014/main" id="{99488C72-D84A-4C54-980A-C0D1387D297F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0" name="6 Rectángulo">
              <a:extLst>
                <a:ext uri="{FF2B5EF4-FFF2-40B4-BE49-F238E27FC236}">
                  <a16:creationId xmlns:a16="http://schemas.microsoft.com/office/drawing/2014/main" id="{3F4B2B0D-F206-4BB5-B494-6231BB11CD5D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1" name="7 Rectángulo">
              <a:extLst>
                <a:ext uri="{FF2B5EF4-FFF2-40B4-BE49-F238E27FC236}">
                  <a16:creationId xmlns:a16="http://schemas.microsoft.com/office/drawing/2014/main" id="{FBA6CA0F-6A2E-4AAB-ACB4-311535D2357F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2" name="8 Rectángulo">
              <a:extLst>
                <a:ext uri="{FF2B5EF4-FFF2-40B4-BE49-F238E27FC236}">
                  <a16:creationId xmlns:a16="http://schemas.microsoft.com/office/drawing/2014/main" id="{A231B261-31DD-419E-B2AF-9B57C2874CDC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3" name="Imagen 12">
            <a:extLst>
              <a:ext uri="{FF2B5EF4-FFF2-40B4-BE49-F238E27FC236}">
                <a16:creationId xmlns:a16="http://schemas.microsoft.com/office/drawing/2014/main" id="{4C8E2659-6C7D-4099-ACD1-D357130A98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Vista previa de imagen">
            <a:extLst>
              <a:ext uri="{FF2B5EF4-FFF2-40B4-BE49-F238E27FC236}">
                <a16:creationId xmlns:a16="http://schemas.microsoft.com/office/drawing/2014/main" id="{982B97DB-904D-3063-06DC-2EB611F23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789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44B1EA1-DE12-4B7C-98A6-61B9A733EB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106415"/>
            <a:ext cx="5181600" cy="64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2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bject 54"/>
          <p:cNvSpPr txBox="1"/>
          <p:nvPr/>
        </p:nvSpPr>
        <p:spPr>
          <a:xfrm>
            <a:off x="701409" y="5671490"/>
            <a:ext cx="8612712" cy="579125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 defTabSz="742950">
              <a:spcBef>
                <a:spcPts val="256"/>
              </a:spcBef>
              <a:defRPr/>
            </a:pPr>
            <a:r>
              <a:rPr sz="100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</a:t>
            </a:r>
            <a:r>
              <a:rPr lang="es-ES" sz="100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con datos de la DNA-SOFIA.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0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Datos a Febrero 2024 - Cifras preliminares sujetas a revisión.</a:t>
            </a:r>
          </a:p>
          <a:p>
            <a:pPr marL="10319" defTabSz="742950">
              <a:spcBef>
                <a:spcPts val="256"/>
              </a:spcBef>
              <a:defRPr/>
            </a:pPr>
            <a:endParaRPr lang="es-ES" sz="1050" spc="-4" dirty="0">
              <a:solidFill>
                <a:srgbClr val="002060"/>
              </a:solidFill>
              <a:latin typeface="Gotham"/>
              <a:cs typeface="Times New Roman" panose="02020603050405020304" pitchFamily="18" charset="0"/>
            </a:endParaRPr>
          </a:p>
        </p:txBody>
      </p:sp>
      <p:sp>
        <p:nvSpPr>
          <p:cNvPr id="123" name="object 36"/>
          <p:cNvSpPr txBox="1">
            <a:spLocks/>
          </p:cNvSpPr>
          <p:nvPr/>
        </p:nvSpPr>
        <p:spPr>
          <a:xfrm>
            <a:off x="1493460" y="350225"/>
            <a:ext cx="6919079" cy="541334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lvl1pPr>
              <a:defRPr sz="1800" b="1" i="0">
                <a:solidFill>
                  <a:srgbClr val="404040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278599" indent="-278599" algn="ctr">
              <a:spcBef>
                <a:spcPts val="488"/>
              </a:spcBef>
              <a:defRPr/>
            </a:pPr>
            <a:r>
              <a:rPr lang="es-ES" sz="1950" cap="all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exportaciones de las industrias maquiladoras</a:t>
            </a:r>
          </a:p>
          <a:p>
            <a:pPr marL="668655" marR="661431" algn="ctr">
              <a:lnSpc>
                <a:spcPts val="1332"/>
              </a:lnSpc>
              <a:spcBef>
                <a:spcPts val="488"/>
              </a:spcBef>
            </a:pPr>
            <a:r>
              <a:rPr lang="es-ES" sz="1138" spc="-8" dirty="0">
                <a:solidFill>
                  <a:srgbClr val="002060"/>
                </a:solidFill>
                <a:latin typeface="Garamond" panose="02020404030301010803" pitchFamily="18" charset="0"/>
              </a:rPr>
              <a:t>(EN MILLONES DE USD, 2023 - 2024*)</a:t>
            </a:r>
            <a:endParaRPr lang="es-ES" sz="1138" kern="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7226875-EE16-4A2C-82D3-6E3FE649DD3D}"/>
              </a:ext>
            </a:extLst>
          </p:cNvPr>
          <p:cNvSpPr txBox="1"/>
          <p:nvPr/>
        </p:nvSpPr>
        <p:spPr>
          <a:xfrm>
            <a:off x="933844" y="1286021"/>
            <a:ext cx="310525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300" dirty="0">
                <a:solidFill>
                  <a:srgbClr val="002060"/>
                </a:solidFill>
                <a:latin typeface="Gotham" panose="02000604030000020004" pitchFamily="50" charset="0"/>
                <a:cs typeface="Calibri"/>
              </a:rPr>
              <a:t>Al mes de Febrero del 2024, el monto de exportación de las </a:t>
            </a:r>
            <a:r>
              <a:rPr lang="es-MX" sz="1300" b="1" dirty="0">
                <a:solidFill>
                  <a:srgbClr val="002060"/>
                </a:solidFill>
                <a:latin typeface="Gotham" panose="02000604030000020004" pitchFamily="50" charset="0"/>
                <a:cs typeface="Calibri"/>
              </a:rPr>
              <a:t>industrias maquiladoras asciende a 85,3 millones de USD, </a:t>
            </a:r>
            <a:r>
              <a:rPr lang="es-MX" sz="1300" dirty="0">
                <a:solidFill>
                  <a:srgbClr val="002060"/>
                </a:solidFill>
                <a:latin typeface="Gotham" panose="02000604030000020004" pitchFamily="50" charset="0"/>
                <a:cs typeface="Calibri"/>
              </a:rPr>
              <a:t>lo cual representa un </a:t>
            </a:r>
            <a:r>
              <a:rPr lang="es-MX" sz="1300" b="1" dirty="0">
                <a:solidFill>
                  <a:srgbClr val="002060"/>
                </a:solidFill>
                <a:latin typeface="Gotham" panose="02000604030000020004" pitchFamily="50" charset="0"/>
                <a:cs typeface="Calibri"/>
              </a:rPr>
              <a:t>incremento del 15% </a:t>
            </a:r>
            <a:r>
              <a:rPr lang="es-MX" sz="1300" dirty="0">
                <a:solidFill>
                  <a:srgbClr val="002060"/>
                </a:solidFill>
                <a:latin typeface="Gotham" panose="02000604030000020004" pitchFamily="50" charset="0"/>
                <a:cs typeface="Calibri"/>
              </a:rPr>
              <a:t>con respecto al mes anterior.</a:t>
            </a:r>
            <a:endParaRPr lang="es-PY" sz="1300" dirty="0">
              <a:solidFill>
                <a:srgbClr val="002060"/>
              </a:solidFill>
              <a:latin typeface="Gotham" panose="02000604030000020004" pitchFamily="50" charset="0"/>
              <a:cs typeface="Calibri"/>
            </a:endParaRPr>
          </a:p>
        </p:txBody>
      </p:sp>
      <p:grpSp>
        <p:nvGrpSpPr>
          <p:cNvPr id="14" name="9 Grupo">
            <a:extLst>
              <a:ext uri="{FF2B5EF4-FFF2-40B4-BE49-F238E27FC236}">
                <a16:creationId xmlns:a16="http://schemas.microsoft.com/office/drawing/2014/main" id="{D9EE235E-7D2E-4D35-A5C6-4356FADAF22C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5" name="6 Rectángulo">
              <a:extLst>
                <a:ext uri="{FF2B5EF4-FFF2-40B4-BE49-F238E27FC236}">
                  <a16:creationId xmlns:a16="http://schemas.microsoft.com/office/drawing/2014/main" id="{DC650796-3367-4B86-AADC-E98DB0D53D5D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6" name="7 Rectángulo">
              <a:extLst>
                <a:ext uri="{FF2B5EF4-FFF2-40B4-BE49-F238E27FC236}">
                  <a16:creationId xmlns:a16="http://schemas.microsoft.com/office/drawing/2014/main" id="{9E2FC79D-C8D7-4E99-88FC-08D048BEA70F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7" name="8 Rectángulo">
              <a:extLst>
                <a:ext uri="{FF2B5EF4-FFF2-40B4-BE49-F238E27FC236}">
                  <a16:creationId xmlns:a16="http://schemas.microsoft.com/office/drawing/2014/main" id="{7F96A7C3-B7C5-4993-8AD2-659E83ACEDB7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8" name="Imagen 17">
            <a:extLst>
              <a:ext uri="{FF2B5EF4-FFF2-40B4-BE49-F238E27FC236}">
                <a16:creationId xmlns:a16="http://schemas.microsoft.com/office/drawing/2014/main" id="{3FAD5F84-551C-49DB-96B4-4F261DD5AA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9021058" y="174017"/>
            <a:ext cx="665201" cy="683680"/>
          </a:xfrm>
          <a:prstGeom prst="rect">
            <a:avLst/>
          </a:prstGeom>
          <a:ln>
            <a:noFill/>
          </a:ln>
        </p:spPr>
      </p:pic>
      <p:pic>
        <p:nvPicPr>
          <p:cNvPr id="2" name="Picture 2" descr="Vista previa de imagen">
            <a:extLst>
              <a:ext uri="{FF2B5EF4-FFF2-40B4-BE49-F238E27FC236}">
                <a16:creationId xmlns:a16="http://schemas.microsoft.com/office/drawing/2014/main" id="{CE5C7EDB-AB03-7EC7-0F7B-53E50D34B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9A23570-6424-4E4D-A9C7-0A2C6764F2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197425"/>
              </p:ext>
            </p:extLst>
          </p:nvPr>
        </p:nvGraphicFramePr>
        <p:xfrm>
          <a:off x="1169387" y="1881557"/>
          <a:ext cx="7676755" cy="3640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7AB17AB1-3AD9-4785-9AB1-7B39A574A146}"/>
              </a:ext>
            </a:extLst>
          </p:cNvPr>
          <p:cNvCxnSpPr>
            <a:cxnSpLocks/>
          </p:cNvCxnSpPr>
          <p:nvPr/>
        </p:nvCxnSpPr>
        <p:spPr>
          <a:xfrm flipV="1">
            <a:off x="8085665" y="3001740"/>
            <a:ext cx="194734" cy="1697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304B711-7E9A-4350-9FC5-461BF759DCED}"/>
              </a:ext>
            </a:extLst>
          </p:cNvPr>
          <p:cNvSpPr txBox="1"/>
          <p:nvPr/>
        </p:nvSpPr>
        <p:spPr>
          <a:xfrm>
            <a:off x="7650538" y="2868306"/>
            <a:ext cx="719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050" b="1" dirty="0">
                <a:solidFill>
                  <a:srgbClr val="FF0000"/>
                </a:solidFill>
                <a:latin typeface="Gotham" panose="02000604030000020004"/>
              </a:rPr>
              <a:t>+15%</a:t>
            </a:r>
            <a:endParaRPr lang="es-PY" sz="1400" b="1" dirty="0">
              <a:solidFill>
                <a:srgbClr val="FF0000"/>
              </a:solidFill>
              <a:latin typeface="Gotham" panose="02000604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268234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45874D0-1D28-E48F-DC0D-C920771F8709}"/>
              </a:ext>
            </a:extLst>
          </p:cNvPr>
          <p:cNvSpPr/>
          <p:nvPr/>
        </p:nvSpPr>
        <p:spPr>
          <a:xfrm>
            <a:off x="490720" y="360512"/>
            <a:ext cx="8924559" cy="849817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/>
          <a:p>
            <a:pPr marL="278599" indent="-278599" algn="ctr">
              <a:spcBef>
                <a:spcPts val="488"/>
              </a:spcBef>
            </a:pPr>
            <a:r>
              <a:rPr lang="es-ES" sz="1950" b="1" cap="all" dirty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Times New Roman" pitchFamily="18" charset="0"/>
              </a:rPr>
              <a:t>Principales RUBROS EXPORTADOS por las industrias maquiladoras</a:t>
            </a:r>
          </a:p>
          <a:p>
            <a:pPr marL="278599" indent="-278599" algn="ctr">
              <a:spcBef>
                <a:spcPts val="488"/>
              </a:spcBef>
            </a:pPr>
            <a:r>
              <a:rPr lang="es-ES" sz="1138" b="1" cap="all" dirty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Times New Roman" pitchFamily="18" charset="0"/>
              </a:rPr>
              <a:t>(en porcentaje, acumulado a febrero 2024)</a:t>
            </a:r>
          </a:p>
        </p:txBody>
      </p:sp>
      <p:sp>
        <p:nvSpPr>
          <p:cNvPr id="45" name="object 54">
            <a:extLst>
              <a:ext uri="{FF2B5EF4-FFF2-40B4-BE49-F238E27FC236}">
                <a16:creationId xmlns:a16="http://schemas.microsoft.com/office/drawing/2014/main" id="{AED93A4F-2BBD-337A-57AB-1BBCF76BEBBA}"/>
              </a:ext>
            </a:extLst>
          </p:cNvPr>
          <p:cNvSpPr txBox="1"/>
          <p:nvPr/>
        </p:nvSpPr>
        <p:spPr>
          <a:xfrm>
            <a:off x="603914" y="5966212"/>
            <a:ext cx="7903062" cy="394459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>
              <a:spcBef>
                <a:spcPts val="256"/>
              </a:spcBef>
            </a:pPr>
            <a:r>
              <a:rPr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con datos de la SE-CNIME y DNA-SOFIA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Exportaciones acumuladas a Febrero – Cifras preliminares sujeto a revisión.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A784E25-1838-0FF9-3428-C81A7D8E7B98}"/>
              </a:ext>
            </a:extLst>
          </p:cNvPr>
          <p:cNvSpPr txBox="1">
            <a:spLocks/>
          </p:cNvSpPr>
          <p:nvPr/>
        </p:nvSpPr>
        <p:spPr>
          <a:xfrm>
            <a:off x="6915050" y="2949033"/>
            <a:ext cx="2495364" cy="1278475"/>
          </a:xfrm>
          <a:prstGeom prst="rect">
            <a:avLst/>
          </a:prstGeom>
        </p:spPr>
        <p:txBody>
          <a:bodyPr vert="horz" wrap="square" lIns="0" tIns="77391" rIns="0" bIns="0" rtlCol="0" anchor="t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0319" marR="4128" algn="ctr">
              <a:spcBef>
                <a:spcPts val="609"/>
              </a:spcBef>
            </a:pPr>
            <a:r>
              <a:rPr lang="es-MX" sz="1300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Al mes de Febrero del 2024, el </a:t>
            </a:r>
            <a:r>
              <a:rPr lang="es-MX" sz="1300" b="1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83% de las exportaciones</a:t>
            </a:r>
            <a:r>
              <a:rPr lang="es-MX" sz="1300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de las industrias maquiladoras se concentró en los rubros: </a:t>
            </a:r>
            <a:r>
              <a:rPr lang="es-MX" sz="1300" b="1" kern="0" spc="-4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autopartes, confecciones, aluminio y sus manufacturas, productos alimenticios y plásticos.</a:t>
            </a:r>
            <a:endParaRPr lang="es-ES" sz="1300" kern="0" spc="-41" dirty="0">
              <a:solidFill>
                <a:srgbClr val="002060"/>
              </a:solidFill>
              <a:latin typeface="Gotham"/>
              <a:cs typeface="Times New Roman" panose="02020603050405020304" pitchFamily="18" charset="0"/>
            </a:endParaRPr>
          </a:p>
        </p:txBody>
      </p:sp>
      <p:grpSp>
        <p:nvGrpSpPr>
          <p:cNvPr id="11" name="9 Grupo">
            <a:extLst>
              <a:ext uri="{FF2B5EF4-FFF2-40B4-BE49-F238E27FC236}">
                <a16:creationId xmlns:a16="http://schemas.microsoft.com/office/drawing/2014/main" id="{7361A427-654B-4174-8184-5596B7B6BB1B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2" name="6 Rectángulo">
              <a:extLst>
                <a:ext uri="{FF2B5EF4-FFF2-40B4-BE49-F238E27FC236}">
                  <a16:creationId xmlns:a16="http://schemas.microsoft.com/office/drawing/2014/main" id="{1B8C134D-711C-4EAB-9303-C62567F31F67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4" name="7 Rectángulo">
              <a:extLst>
                <a:ext uri="{FF2B5EF4-FFF2-40B4-BE49-F238E27FC236}">
                  <a16:creationId xmlns:a16="http://schemas.microsoft.com/office/drawing/2014/main" id="{E05FA63F-6F6A-44C5-8F35-201559E7F9F4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5" name="8 Rectángulo">
              <a:extLst>
                <a:ext uri="{FF2B5EF4-FFF2-40B4-BE49-F238E27FC236}">
                  <a16:creationId xmlns:a16="http://schemas.microsoft.com/office/drawing/2014/main" id="{766BC7DF-A5DA-4B5F-A5DF-4827732DEA86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83CB8484-838B-4EA1-ACED-0199E5A04B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4" name="Picture 2" descr="Vista previa de imagen">
            <a:extLst>
              <a:ext uri="{FF2B5EF4-FFF2-40B4-BE49-F238E27FC236}">
                <a16:creationId xmlns:a16="http://schemas.microsoft.com/office/drawing/2014/main" id="{EDF46C08-D9E7-F278-32EE-3A44FC64D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ECCB5BB-421D-431C-8B65-DD0597F38D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256830"/>
              </p:ext>
            </p:extLst>
          </p:nvPr>
        </p:nvGraphicFramePr>
        <p:xfrm>
          <a:off x="2150533" y="1361490"/>
          <a:ext cx="5731934" cy="4325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685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 43"/>
          <p:cNvSpPr/>
          <p:nvPr/>
        </p:nvSpPr>
        <p:spPr>
          <a:xfrm>
            <a:off x="703910" y="459419"/>
            <a:ext cx="8498181" cy="849817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/>
          <a:p>
            <a:pPr marL="278599" indent="-278599" algn="ctr">
              <a:spcBef>
                <a:spcPts val="488"/>
              </a:spcBef>
            </a:pPr>
            <a:r>
              <a:rPr lang="es-ES" sz="1950" b="1" cap="all" dirty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Times New Roman" pitchFamily="18" charset="0"/>
              </a:rPr>
              <a:t>Principales destinos de las exportaciones de las industrias maquiladoras </a:t>
            </a:r>
          </a:p>
          <a:p>
            <a:pPr marL="278599" indent="-278599" algn="ctr">
              <a:spcBef>
                <a:spcPts val="488"/>
              </a:spcBef>
            </a:pPr>
            <a:r>
              <a:rPr lang="es-ES" sz="1138" b="1" cap="all" dirty="0">
                <a:solidFill>
                  <a:srgbClr val="002060"/>
                </a:solidFill>
                <a:latin typeface="Garamond" panose="02020404030301010803" pitchFamily="18" charset="0"/>
                <a:ea typeface="+mj-ea"/>
                <a:cs typeface="Times New Roman" pitchFamily="18" charset="0"/>
              </a:rPr>
              <a:t>(en porcentaje, acumulado a febrero 2024)</a:t>
            </a:r>
            <a:endParaRPr lang="es-ES" sz="1300" b="1" cap="all" dirty="0">
              <a:solidFill>
                <a:srgbClr val="002060"/>
              </a:solidFill>
              <a:latin typeface="Garamond" panose="02020404030301010803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object 5">
            <a:extLst>
              <a:ext uri="{FF2B5EF4-FFF2-40B4-BE49-F238E27FC236}">
                <a16:creationId xmlns:a16="http://schemas.microsoft.com/office/drawing/2014/main" id="{5E2CDD3F-69EE-4496-B65E-4E66C46F72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9723" y="2005495"/>
            <a:ext cx="2111182" cy="978393"/>
          </a:xfrm>
          <a:prstGeom prst="rect">
            <a:avLst/>
          </a:prstGeom>
        </p:spPr>
        <p:txBody>
          <a:bodyPr vert="horz" wrap="square" lIns="0" tIns="77391" rIns="0" bIns="0" rtlCol="0" anchor="t">
            <a:spAutoFit/>
          </a:bodyPr>
          <a:lstStyle/>
          <a:p>
            <a:pPr marL="10319" marR="4128" algn="l">
              <a:spcBef>
                <a:spcPts val="609"/>
              </a:spcBef>
            </a:pPr>
            <a:r>
              <a:rPr lang="es-MX" sz="1300" b="0" dirty="0">
                <a:solidFill>
                  <a:srgbClr val="002060"/>
                </a:solidFill>
                <a:latin typeface="Gotham"/>
              </a:rPr>
              <a:t>Al mes de </a:t>
            </a:r>
            <a:r>
              <a:rPr lang="es-MX" sz="1300" dirty="0">
                <a:solidFill>
                  <a:srgbClr val="002060"/>
                </a:solidFill>
                <a:latin typeface="Gotham"/>
              </a:rPr>
              <a:t>Febre</a:t>
            </a:r>
            <a:r>
              <a:rPr lang="es-MX" sz="1300" b="0" dirty="0">
                <a:solidFill>
                  <a:srgbClr val="002060"/>
                </a:solidFill>
                <a:latin typeface="Gotham"/>
              </a:rPr>
              <a:t>ro del 2024, el </a:t>
            </a:r>
            <a:r>
              <a:rPr lang="es-MX" sz="1300" b="1" dirty="0">
                <a:solidFill>
                  <a:srgbClr val="002060"/>
                </a:solidFill>
                <a:latin typeface="Gotham"/>
              </a:rPr>
              <a:t>71% de las exportaciones </a:t>
            </a:r>
            <a:r>
              <a:rPr lang="es-MX" sz="1300" b="0" dirty="0">
                <a:solidFill>
                  <a:srgbClr val="002060"/>
                </a:solidFill>
                <a:latin typeface="Gotham"/>
              </a:rPr>
              <a:t>de las industrias maquiladoras tuvo como destino países del </a:t>
            </a:r>
            <a:r>
              <a:rPr lang="es-MX" sz="1300" dirty="0">
                <a:solidFill>
                  <a:srgbClr val="002060"/>
                </a:solidFill>
                <a:latin typeface="Gotham"/>
              </a:rPr>
              <a:t>MERCOSUR</a:t>
            </a:r>
            <a:r>
              <a:rPr lang="es-MX" sz="1300" b="0" dirty="0">
                <a:solidFill>
                  <a:srgbClr val="002060"/>
                </a:solidFill>
                <a:latin typeface="Gotham"/>
              </a:rPr>
              <a:t>.</a:t>
            </a:r>
            <a:endParaRPr lang="es-US" sz="1300" b="0" dirty="0">
              <a:solidFill>
                <a:srgbClr val="002060"/>
              </a:solidFill>
              <a:latin typeface="Gotham"/>
            </a:endParaRPr>
          </a:p>
        </p:txBody>
      </p:sp>
      <p:sp>
        <p:nvSpPr>
          <p:cNvPr id="21" name="object 54">
            <a:extLst>
              <a:ext uri="{FF2B5EF4-FFF2-40B4-BE49-F238E27FC236}">
                <a16:creationId xmlns:a16="http://schemas.microsoft.com/office/drawing/2014/main" id="{ECAB3A9D-276C-4C5D-AB3B-78F368941D49}"/>
              </a:ext>
            </a:extLst>
          </p:cNvPr>
          <p:cNvSpPr txBox="1"/>
          <p:nvPr/>
        </p:nvSpPr>
        <p:spPr>
          <a:xfrm>
            <a:off x="603914" y="5794650"/>
            <a:ext cx="7903062" cy="394459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>
              <a:spcBef>
                <a:spcPts val="256"/>
              </a:spcBef>
            </a:pPr>
            <a:r>
              <a:rPr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con datos de la SE-CNIME y DNA-SOFIA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Cifras preliminares sujeto a revisión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AB57F63-AFD9-45EE-9077-0DDFED000D15}"/>
              </a:ext>
            </a:extLst>
          </p:cNvPr>
          <p:cNvGrpSpPr/>
          <p:nvPr/>
        </p:nvGrpSpPr>
        <p:grpSpPr>
          <a:xfrm>
            <a:off x="2707582" y="4590192"/>
            <a:ext cx="5910440" cy="710376"/>
            <a:chOff x="2447057" y="4720541"/>
            <a:chExt cx="5623585" cy="689969"/>
          </a:xfrm>
        </p:grpSpPr>
        <p:pic>
          <p:nvPicPr>
            <p:cNvPr id="76" name="Imagen 75" descr="Imagen que contiene nombre de la empresa&#10;&#10;Descripción generada automáticamente">
              <a:extLst>
                <a:ext uri="{FF2B5EF4-FFF2-40B4-BE49-F238E27FC236}">
                  <a16:creationId xmlns:a16="http://schemas.microsoft.com/office/drawing/2014/main" id="{4EB5B56C-05A9-5FA3-7860-147BD3B62D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0" t="16309" r="18997" b="16108"/>
            <a:stretch/>
          </p:blipFill>
          <p:spPr>
            <a:xfrm>
              <a:off x="7571323" y="4786658"/>
              <a:ext cx="499319" cy="513374"/>
            </a:xfrm>
            <a:prstGeom prst="ellipse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B9B6918A-EB60-4365-CF76-D164F71B33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61330"/>
            <a:stretch/>
          </p:blipFill>
          <p:spPr>
            <a:xfrm>
              <a:off x="2447057" y="4720541"/>
              <a:ext cx="875862" cy="689969"/>
            </a:xfrm>
            <a:prstGeom prst="rect">
              <a:avLst/>
            </a:prstGeom>
          </p:spPr>
        </p:pic>
        <p:pic>
          <p:nvPicPr>
            <p:cNvPr id="10" name="Picture 2" descr="Chile flag button fotos de stock, imágenes de Chile flag button sin  royalties | Depositphotos">
              <a:extLst>
                <a:ext uri="{FF2B5EF4-FFF2-40B4-BE49-F238E27FC236}">
                  <a16:creationId xmlns:a16="http://schemas.microsoft.com/office/drawing/2014/main" id="{20F8ED0E-F07A-F1B7-E18F-FB6A2046AD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1249" y="4751191"/>
              <a:ext cx="643391" cy="6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9 Grupo">
            <a:extLst>
              <a:ext uri="{FF2B5EF4-FFF2-40B4-BE49-F238E27FC236}">
                <a16:creationId xmlns:a16="http://schemas.microsoft.com/office/drawing/2014/main" id="{EAEAD5EF-BB19-4586-A392-067348C12185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25" name="6 Rectángulo">
              <a:extLst>
                <a:ext uri="{FF2B5EF4-FFF2-40B4-BE49-F238E27FC236}">
                  <a16:creationId xmlns:a16="http://schemas.microsoft.com/office/drawing/2014/main" id="{CB42D055-F5D6-424A-9EE7-20046A183159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6" name="7 Rectángulo">
              <a:extLst>
                <a:ext uri="{FF2B5EF4-FFF2-40B4-BE49-F238E27FC236}">
                  <a16:creationId xmlns:a16="http://schemas.microsoft.com/office/drawing/2014/main" id="{96579231-8688-478D-98BE-49A53A1EA5E4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7" name="8 Rectángulo">
              <a:extLst>
                <a:ext uri="{FF2B5EF4-FFF2-40B4-BE49-F238E27FC236}">
                  <a16:creationId xmlns:a16="http://schemas.microsoft.com/office/drawing/2014/main" id="{93D5CDB1-BE39-499C-8004-16E9B6C594C1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28" name="Imagen 27">
            <a:extLst>
              <a:ext uri="{FF2B5EF4-FFF2-40B4-BE49-F238E27FC236}">
                <a16:creationId xmlns:a16="http://schemas.microsoft.com/office/drawing/2014/main" id="{BF54CA12-844D-4099-B55F-00F0CC1451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02CD691-A7BE-2D4A-D35E-2A75A91525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471" r="-4816"/>
          <a:stretch/>
        </p:blipFill>
        <p:spPr>
          <a:xfrm>
            <a:off x="4449503" y="4546375"/>
            <a:ext cx="852391" cy="792940"/>
          </a:xfrm>
          <a:prstGeom prst="rect">
            <a:avLst/>
          </a:prstGeom>
        </p:spPr>
      </p:pic>
      <p:pic>
        <p:nvPicPr>
          <p:cNvPr id="7" name="Picture 2" descr="Vista previa de imagen">
            <a:extLst>
              <a:ext uri="{FF2B5EF4-FFF2-40B4-BE49-F238E27FC236}">
                <a16:creationId xmlns:a16="http://schemas.microsoft.com/office/drawing/2014/main" id="{55DC4C26-E395-B966-AF64-157F81412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11DB747F-78B9-4FF8-8B56-00611A3535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89" r="27351"/>
          <a:stretch/>
        </p:blipFill>
        <p:spPr>
          <a:xfrm>
            <a:off x="3673338" y="4592942"/>
            <a:ext cx="829355" cy="698038"/>
          </a:xfrm>
          <a:prstGeom prst="rect">
            <a:avLst/>
          </a:prstGeom>
        </p:spPr>
      </p:pic>
      <p:pic>
        <p:nvPicPr>
          <p:cNvPr id="1026" name="Picture 2" descr="Filipinas - Iconos gratis de banderas">
            <a:extLst>
              <a:ext uri="{FF2B5EF4-FFF2-40B4-BE49-F238E27FC236}">
                <a16:creationId xmlns:a16="http://schemas.microsoft.com/office/drawing/2014/main" id="{2DD8477C-B809-4D60-9FB4-DB5A7D37C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98" y="4630102"/>
            <a:ext cx="619232" cy="61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untry Reports">
            <a:extLst>
              <a:ext uri="{FF2B5EF4-FFF2-40B4-BE49-F238E27FC236}">
                <a16:creationId xmlns:a16="http://schemas.microsoft.com/office/drawing/2014/main" id="{D341B0FE-18F7-486A-B247-778492B65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846" y="4621862"/>
            <a:ext cx="629452" cy="62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5F48045B-332A-4E1C-9662-2C66D54629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514395"/>
              </p:ext>
            </p:extLst>
          </p:nvPr>
        </p:nvGraphicFramePr>
        <p:xfrm>
          <a:off x="2576437" y="1880966"/>
          <a:ext cx="6332354" cy="269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76317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CB3F0F3-2ED1-443C-B3A0-2A8D516DC3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42594"/>
              </p:ext>
            </p:extLst>
          </p:nvPr>
        </p:nvGraphicFramePr>
        <p:xfrm>
          <a:off x="624669" y="1623028"/>
          <a:ext cx="8700137" cy="4033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ject 36">
            <a:extLst>
              <a:ext uri="{FF2B5EF4-FFF2-40B4-BE49-F238E27FC236}">
                <a16:creationId xmlns:a16="http://schemas.microsoft.com/office/drawing/2014/main" id="{7E72D2DE-15C2-4F92-8530-06984C07875A}"/>
              </a:ext>
            </a:extLst>
          </p:cNvPr>
          <p:cNvSpPr txBox="1">
            <a:spLocks/>
          </p:cNvSpPr>
          <p:nvPr/>
        </p:nvSpPr>
        <p:spPr>
          <a:xfrm>
            <a:off x="796535" y="379508"/>
            <a:ext cx="7932212" cy="114149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0319" rIns="0" bIns="0" rtlCol="0">
            <a:spAutoFit/>
          </a:bodyPr>
          <a:lstStyle>
            <a:lvl1pPr>
              <a:defRPr sz="1800" b="1" i="0">
                <a:solidFill>
                  <a:srgbClr val="404040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278599" indent="-278599" algn="ctr">
              <a:spcBef>
                <a:spcPts val="488"/>
              </a:spcBef>
              <a:defRPr/>
            </a:pPr>
            <a:r>
              <a:rPr lang="es-ES" sz="1950" cap="all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Exportaciones de las industrias maquiladoras respecto del total de exportaciones de manufacturas de origen industrial </a:t>
            </a:r>
          </a:p>
          <a:p>
            <a:pPr marL="668655" marR="661431" algn="ctr">
              <a:lnSpc>
                <a:spcPts val="1332"/>
              </a:lnSpc>
              <a:spcBef>
                <a:spcPts val="488"/>
              </a:spcBef>
            </a:pPr>
            <a:r>
              <a:rPr lang="es-ES" sz="1138" spc="-8" dirty="0">
                <a:solidFill>
                  <a:srgbClr val="002060"/>
                </a:solidFill>
                <a:latin typeface="Garamond" panose="02020404030301010803" pitchFamily="18" charset="0"/>
              </a:rPr>
              <a:t>(EN PORCENTAJE)</a:t>
            </a:r>
            <a:endParaRPr lang="es-ES" sz="975" kern="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CA146216-5D3A-49E8-BC98-015A1151E53C}"/>
              </a:ext>
            </a:extLst>
          </p:cNvPr>
          <p:cNvSpPr txBox="1">
            <a:spLocks/>
          </p:cNvSpPr>
          <p:nvPr/>
        </p:nvSpPr>
        <p:spPr>
          <a:xfrm>
            <a:off x="581194" y="1623028"/>
            <a:ext cx="2069241" cy="12784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77391" rIns="0" bIns="0" rtlCol="0" anchor="t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0319" marR="4128" algn="ctr">
              <a:spcBef>
                <a:spcPts val="609"/>
              </a:spcBef>
            </a:pPr>
            <a:r>
              <a:rPr lang="es-ES" sz="1300" kern="0" spc="-41" dirty="0">
                <a:solidFill>
                  <a:srgbClr val="002060"/>
                </a:solidFill>
                <a:latin typeface="Gotham"/>
              </a:rPr>
              <a:t>Al cierre del año 2023, las exportaciones de las industrias maquiladoras representan el </a:t>
            </a:r>
            <a:r>
              <a:rPr lang="es-ES" sz="1300" b="1" kern="0" spc="-41" dirty="0">
                <a:solidFill>
                  <a:srgbClr val="002060"/>
                </a:solidFill>
                <a:latin typeface="Gotham"/>
              </a:rPr>
              <a:t>68% de las exportaciones de manufacturas de origen industrial</a:t>
            </a:r>
            <a:r>
              <a:rPr lang="es-ES" sz="1300" kern="0" spc="-41" dirty="0">
                <a:solidFill>
                  <a:srgbClr val="002060"/>
                </a:solidFill>
                <a:latin typeface="Gotham"/>
              </a:rPr>
              <a:t> del Paraguay.</a:t>
            </a:r>
            <a:endParaRPr lang="es-US" sz="1300" kern="0" spc="-41" dirty="0">
              <a:solidFill>
                <a:srgbClr val="002060"/>
              </a:solidFill>
              <a:latin typeface="Gotham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F47D49B-1AEC-4943-98DB-5D0DDF58D2FE}"/>
              </a:ext>
            </a:extLst>
          </p:cNvPr>
          <p:cNvSpPr txBox="1"/>
          <p:nvPr/>
        </p:nvSpPr>
        <p:spPr>
          <a:xfrm>
            <a:off x="624669" y="5809062"/>
            <a:ext cx="92813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SSEI/MIC, con datos de la Ventanilla Única de Exportación (VUE); DNA-SOFIA; BCP</a:t>
            </a:r>
          </a:p>
          <a:p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Cifras preliminares sujeto a revisión</a:t>
            </a:r>
          </a:p>
        </p:txBody>
      </p:sp>
      <p:grpSp>
        <p:nvGrpSpPr>
          <p:cNvPr id="12" name="9 Grupo">
            <a:extLst>
              <a:ext uri="{FF2B5EF4-FFF2-40B4-BE49-F238E27FC236}">
                <a16:creationId xmlns:a16="http://schemas.microsoft.com/office/drawing/2014/main" id="{E3D0F00B-9507-4053-87E8-EBB1BA90B460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3" name="6 Rectángulo">
              <a:extLst>
                <a:ext uri="{FF2B5EF4-FFF2-40B4-BE49-F238E27FC236}">
                  <a16:creationId xmlns:a16="http://schemas.microsoft.com/office/drawing/2014/main" id="{B83446B2-1DE2-45F9-8CFD-4D8870F7B585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4" name="7 Rectángulo">
              <a:extLst>
                <a:ext uri="{FF2B5EF4-FFF2-40B4-BE49-F238E27FC236}">
                  <a16:creationId xmlns:a16="http://schemas.microsoft.com/office/drawing/2014/main" id="{ACEE9754-E26F-4810-8E20-F1C23362E857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5" name="8 Rectángulo">
              <a:extLst>
                <a:ext uri="{FF2B5EF4-FFF2-40B4-BE49-F238E27FC236}">
                  <a16:creationId xmlns:a16="http://schemas.microsoft.com/office/drawing/2014/main" id="{C2A9CE1F-9ACD-437D-A8A1-251BEE87702F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C9221239-A7C8-4DC3-B4A3-2E3A5A885D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Vista previa de imagen">
            <a:extLst>
              <a:ext uri="{FF2B5EF4-FFF2-40B4-BE49-F238E27FC236}">
                <a16:creationId xmlns:a16="http://schemas.microsoft.com/office/drawing/2014/main" id="{67E1ED47-1DAD-DE5F-1B6F-118B59BF4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59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6">
            <a:extLst>
              <a:ext uri="{FF2B5EF4-FFF2-40B4-BE49-F238E27FC236}">
                <a16:creationId xmlns:a16="http://schemas.microsoft.com/office/drawing/2014/main" id="{D2FB2DF8-3F03-4F5F-B3A7-9B3485211728}"/>
              </a:ext>
            </a:extLst>
          </p:cNvPr>
          <p:cNvSpPr txBox="1">
            <a:spLocks/>
          </p:cNvSpPr>
          <p:nvPr/>
        </p:nvSpPr>
        <p:spPr>
          <a:xfrm>
            <a:off x="1283023" y="439858"/>
            <a:ext cx="7339954" cy="549735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pPr>
              <a:spcBef>
                <a:spcPts val="488"/>
              </a:spcBef>
            </a:pPr>
            <a:r>
              <a:rPr lang="es-ES" sz="1950" dirty="0">
                <a:effectLst/>
              </a:rPr>
              <a:t>Importaciones de las industrias maquiladoras</a:t>
            </a:r>
          </a:p>
          <a:p>
            <a:pPr>
              <a:spcBef>
                <a:spcPts val="488"/>
              </a:spcBef>
            </a:pPr>
            <a:r>
              <a:rPr lang="es-ES" sz="1138" dirty="0">
                <a:effectLst/>
              </a:rPr>
              <a:t>(En millones de USD, 2023-2024*)</a:t>
            </a: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9B909305-EF97-4627-93CB-0CA47613B0E2}"/>
              </a:ext>
            </a:extLst>
          </p:cNvPr>
          <p:cNvSpPr txBox="1">
            <a:spLocks/>
          </p:cNvSpPr>
          <p:nvPr/>
        </p:nvSpPr>
        <p:spPr>
          <a:xfrm>
            <a:off x="823699" y="1313673"/>
            <a:ext cx="2801589" cy="678311"/>
          </a:xfrm>
          <a:prstGeom prst="rect">
            <a:avLst/>
          </a:prstGeom>
        </p:spPr>
        <p:txBody>
          <a:bodyPr vert="horz" wrap="square" lIns="0" tIns="77391" rIns="0" bIns="0" rtlCol="0" anchor="t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0319" marR="4128">
              <a:spcBef>
                <a:spcPts val="609"/>
              </a:spcBef>
            </a:pPr>
            <a:r>
              <a:rPr lang="es-MX" sz="1300" kern="0" spc="-41" dirty="0">
                <a:solidFill>
                  <a:srgbClr val="002060"/>
                </a:solidFill>
                <a:latin typeface="Gotham"/>
              </a:rPr>
              <a:t>En el mes Febrero del 2024, las industrias maquiladoras registraron un valor de importación de </a:t>
            </a:r>
            <a:r>
              <a:rPr lang="es-MX" sz="1300" b="1" kern="0" spc="-41" dirty="0">
                <a:solidFill>
                  <a:srgbClr val="002060"/>
                </a:solidFill>
                <a:latin typeface="Gotham"/>
              </a:rPr>
              <a:t>39,2 millones de USD.</a:t>
            </a:r>
            <a:endParaRPr lang="es-ES" sz="1300" kern="0" spc="-41" dirty="0">
              <a:solidFill>
                <a:srgbClr val="002060"/>
              </a:solidFill>
              <a:latin typeface="Gotham"/>
            </a:endParaRPr>
          </a:p>
        </p:txBody>
      </p:sp>
      <p:sp>
        <p:nvSpPr>
          <p:cNvPr id="8" name="object 54">
            <a:extLst>
              <a:ext uri="{FF2B5EF4-FFF2-40B4-BE49-F238E27FC236}">
                <a16:creationId xmlns:a16="http://schemas.microsoft.com/office/drawing/2014/main" id="{6F0583BB-66D2-4EA3-B5FE-C6DED87EEC9C}"/>
              </a:ext>
            </a:extLst>
          </p:cNvPr>
          <p:cNvSpPr txBox="1"/>
          <p:nvPr/>
        </p:nvSpPr>
        <p:spPr>
          <a:xfrm>
            <a:off x="781367" y="5793293"/>
            <a:ext cx="7903062" cy="394459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>
              <a:spcBef>
                <a:spcPts val="256"/>
              </a:spcBef>
            </a:pPr>
            <a:r>
              <a:rPr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con datos de la SE-CNIME y DNA-SOFIA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Datos a Febrero 2024 - Cifras preliminares sujeto a revisión</a:t>
            </a:r>
          </a:p>
        </p:txBody>
      </p:sp>
      <p:grpSp>
        <p:nvGrpSpPr>
          <p:cNvPr id="11" name="9 Grupo">
            <a:extLst>
              <a:ext uri="{FF2B5EF4-FFF2-40B4-BE49-F238E27FC236}">
                <a16:creationId xmlns:a16="http://schemas.microsoft.com/office/drawing/2014/main" id="{4A97380A-5F44-4AC4-8EF7-F0D1A32CE391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2" name="6 Rectángulo">
              <a:extLst>
                <a:ext uri="{FF2B5EF4-FFF2-40B4-BE49-F238E27FC236}">
                  <a16:creationId xmlns:a16="http://schemas.microsoft.com/office/drawing/2014/main" id="{362B662A-C74B-4FA9-9606-787603122C28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ACFE438C-A7B2-4118-95FA-44A57154E6EC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4" name="8 Rectángulo">
              <a:extLst>
                <a:ext uri="{FF2B5EF4-FFF2-40B4-BE49-F238E27FC236}">
                  <a16:creationId xmlns:a16="http://schemas.microsoft.com/office/drawing/2014/main" id="{66B3D5FF-69FF-401A-B589-72FF15A15252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87E49B3D-E0E4-489A-8354-4964307D5A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2" name="Picture 2" descr="Vista previa de imagen">
            <a:extLst>
              <a:ext uri="{FF2B5EF4-FFF2-40B4-BE49-F238E27FC236}">
                <a16:creationId xmlns:a16="http://schemas.microsoft.com/office/drawing/2014/main" id="{B16818EB-F134-D982-D6AB-D17B35FD0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D17A8E7D-56F5-43E1-BD16-DCF8A9AD6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648"/>
              </p:ext>
            </p:extLst>
          </p:nvPr>
        </p:nvGraphicFramePr>
        <p:xfrm>
          <a:off x="739033" y="1701418"/>
          <a:ext cx="8343268" cy="409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0074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id="{1B028AE8-2B14-40A6-A8F6-7F9415C858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877968"/>
              </p:ext>
            </p:extLst>
          </p:nvPr>
        </p:nvGraphicFramePr>
        <p:xfrm>
          <a:off x="884917" y="1214003"/>
          <a:ext cx="7798155" cy="446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9" name="object 54"/>
          <p:cNvSpPr txBox="1"/>
          <p:nvPr/>
        </p:nvSpPr>
        <p:spPr>
          <a:xfrm>
            <a:off x="676891" y="5807866"/>
            <a:ext cx="7788756" cy="381635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 defTabSz="742950">
              <a:spcBef>
                <a:spcPts val="256"/>
              </a:spcBef>
              <a:defRPr/>
            </a:pPr>
            <a:r>
              <a:rPr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SSEI/MIC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con datos de la SE-CNIME y DNA-SOFIA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 </a:t>
            </a:r>
          </a:p>
          <a:p>
            <a:pPr marL="41275" defTabSz="742950">
              <a:spcBef>
                <a:spcPts val="175"/>
              </a:spcBef>
              <a:defRPr/>
            </a:pP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Datos preliminares sujetos a revisión</a:t>
            </a:r>
            <a:r>
              <a:rPr lang="es-ES" sz="1050" spc="-2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  <a:endParaRPr lang="es-ES" sz="1050" dirty="0">
              <a:solidFill>
                <a:srgbClr val="002060"/>
              </a:solidFill>
              <a:latin typeface="Gotham"/>
              <a:cs typeface="Times New Roman"/>
            </a:endParaRPr>
          </a:p>
        </p:txBody>
      </p:sp>
      <p:sp>
        <p:nvSpPr>
          <p:cNvPr id="123" name="object 36"/>
          <p:cNvSpPr txBox="1">
            <a:spLocks/>
          </p:cNvSpPr>
          <p:nvPr/>
        </p:nvSpPr>
        <p:spPr>
          <a:xfrm>
            <a:off x="1146727" y="404839"/>
            <a:ext cx="7612545" cy="549735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pPr marL="278599" indent="-278599" defTabSz="742950">
              <a:spcBef>
                <a:spcPts val="488"/>
              </a:spcBef>
              <a:defRPr/>
            </a:pPr>
            <a:r>
              <a:rPr lang="es-ES" sz="1950" dirty="0">
                <a:effectLst/>
              </a:rPr>
              <a:t>BALANZA COMERCIAL </a:t>
            </a:r>
          </a:p>
          <a:p>
            <a:pPr marL="278599" indent="-278599" defTabSz="742950">
              <a:spcBef>
                <a:spcPts val="488"/>
              </a:spcBef>
              <a:defRPr/>
            </a:pPr>
            <a:r>
              <a:rPr lang="es-ES" sz="1138" dirty="0">
                <a:effectLst/>
              </a:rPr>
              <a:t>(En millones de USD, febrero 2016-2024)</a:t>
            </a: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FD75A68F-7813-4B10-A235-072214DCD065}"/>
              </a:ext>
            </a:extLst>
          </p:cNvPr>
          <p:cNvSpPr txBox="1">
            <a:spLocks noGrp="1"/>
          </p:cNvSpPr>
          <p:nvPr/>
        </p:nvSpPr>
        <p:spPr>
          <a:xfrm>
            <a:off x="676891" y="1321513"/>
            <a:ext cx="2795179" cy="878366"/>
          </a:xfrm>
          <a:prstGeom prst="rect">
            <a:avLst/>
          </a:prstGeom>
        </p:spPr>
        <p:txBody>
          <a:bodyPr vert="horz" wrap="square" lIns="0" tIns="77391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0319" marR="4128" algn="ctr" defTabSz="742950">
              <a:spcBef>
                <a:spcPts val="609"/>
              </a:spcBef>
              <a:defRPr/>
            </a:pPr>
            <a:r>
              <a:rPr lang="es-MX" sz="1300" spc="-41" dirty="0">
                <a:solidFill>
                  <a:srgbClr val="002060"/>
                </a:solidFill>
                <a:latin typeface="Gotham"/>
                <a:cs typeface="Times New Roman"/>
              </a:rPr>
              <a:t>Al mes de Febrero del 2024,</a:t>
            </a:r>
            <a:r>
              <a:rPr lang="es-ES" sz="1300" spc="-41" dirty="0">
                <a:solidFill>
                  <a:srgbClr val="002060"/>
                </a:solidFill>
                <a:latin typeface="Gotham"/>
                <a:cs typeface="Times New Roman"/>
              </a:rPr>
              <a:t> la balanza comercial de las industrias maquiladoras es positiva, dado que </a:t>
            </a:r>
            <a:r>
              <a:rPr lang="es-ES" sz="1300" b="1" spc="-41" dirty="0">
                <a:solidFill>
                  <a:srgbClr val="002060"/>
                </a:solidFill>
                <a:latin typeface="Gotham"/>
                <a:cs typeface="Times New Roman"/>
              </a:rPr>
              <a:t>las exportaciones superan a las importaciones en un 117%</a:t>
            </a:r>
            <a:r>
              <a:rPr lang="es-ES" sz="1300" spc="-41" dirty="0">
                <a:solidFill>
                  <a:srgbClr val="002060"/>
                </a:solidFill>
                <a:latin typeface="Gotham"/>
                <a:cs typeface="Times New Roman"/>
              </a:rPr>
              <a:t>.</a:t>
            </a:r>
          </a:p>
        </p:txBody>
      </p:sp>
      <p:grpSp>
        <p:nvGrpSpPr>
          <p:cNvPr id="12" name="9 Grupo">
            <a:extLst>
              <a:ext uri="{FF2B5EF4-FFF2-40B4-BE49-F238E27FC236}">
                <a16:creationId xmlns:a16="http://schemas.microsoft.com/office/drawing/2014/main" id="{70DCAE4C-BB24-4410-A549-2AF586CC3B5B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4" name="6 Rectángulo">
              <a:extLst>
                <a:ext uri="{FF2B5EF4-FFF2-40B4-BE49-F238E27FC236}">
                  <a16:creationId xmlns:a16="http://schemas.microsoft.com/office/drawing/2014/main" id="{0C715E4C-F94C-4D32-9382-A3123CC75E82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5" name="7 Rectángulo">
              <a:extLst>
                <a:ext uri="{FF2B5EF4-FFF2-40B4-BE49-F238E27FC236}">
                  <a16:creationId xmlns:a16="http://schemas.microsoft.com/office/drawing/2014/main" id="{2A438F09-0E54-4F8F-802D-0EDC7CADA210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6" name="8 Rectángulo">
              <a:extLst>
                <a:ext uri="{FF2B5EF4-FFF2-40B4-BE49-F238E27FC236}">
                  <a16:creationId xmlns:a16="http://schemas.microsoft.com/office/drawing/2014/main" id="{02D5D070-C678-40BF-B2D0-65C6A8B0E706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7" name="Imagen 16">
            <a:extLst>
              <a:ext uri="{FF2B5EF4-FFF2-40B4-BE49-F238E27FC236}">
                <a16:creationId xmlns:a16="http://schemas.microsoft.com/office/drawing/2014/main" id="{EFFD656B-2E39-4048-898F-DB1325932E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2" name="Picture 2" descr="Vista previa de imagen">
            <a:extLst>
              <a:ext uri="{FF2B5EF4-FFF2-40B4-BE49-F238E27FC236}">
                <a16:creationId xmlns:a16="http://schemas.microsoft.com/office/drawing/2014/main" id="{53F11FBC-ECEA-E888-6304-CD5A183D4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18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65CCAA-2F38-4A46-883A-A94C2DAD32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86328" l="15625" r="60938">
                        <a14:foregroundMark x1="29004" y1="21875" x2="29004" y2="21875"/>
                        <a14:foregroundMark x1="18457" y1="33984" x2="18457" y2="33984"/>
                        <a14:foregroundMark x1="58789" y1="58984" x2="58789" y2="58984"/>
                        <a14:foregroundMark x1="53613" y1="82813" x2="40137" y2="82813"/>
                        <a14:foregroundMark x1="61035" y1="63411" x2="61035" y2="59505"/>
                        <a14:foregroundMark x1="49414" y1="86198" x2="47168" y2="84766"/>
                        <a14:foregroundMark x1="49121" y1="86458" x2="49121" y2="85547"/>
                        <a14:foregroundMark x1="15625" y1="41536" x2="17383" y2="39193"/>
                      </a14:backgroundRemoval>
                    </a14:imgEffect>
                  </a14:imgLayer>
                </a14:imgProps>
              </a:ext>
            </a:extLst>
          </a:blip>
          <a:srcRect l="14432" t="18154" r="37768" b="12754"/>
          <a:stretch/>
        </p:blipFill>
        <p:spPr>
          <a:xfrm>
            <a:off x="3600403" y="1215583"/>
            <a:ext cx="4020355" cy="435847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1CDB132-3EBB-0ED1-E741-2DB741D073C9}"/>
              </a:ext>
            </a:extLst>
          </p:cNvPr>
          <p:cNvSpPr txBox="1"/>
          <p:nvPr/>
        </p:nvSpPr>
        <p:spPr>
          <a:xfrm>
            <a:off x="320126" y="501099"/>
            <a:ext cx="8879025" cy="520624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s-ES" sz="1950" dirty="0">
                <a:effectLst/>
              </a:rPr>
              <a:t>UBICACIÓN DE LAS industrias maquiladoras</a:t>
            </a:r>
          </a:p>
          <a:p>
            <a:r>
              <a:rPr lang="es-ES" sz="1138" dirty="0">
                <a:effectLst/>
              </a:rPr>
              <a:t>(periodo 2001-2024*)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B698D4F-47DC-46B2-8F43-2923CD767FD7}"/>
              </a:ext>
            </a:extLst>
          </p:cNvPr>
          <p:cNvSpPr txBox="1"/>
          <p:nvPr/>
        </p:nvSpPr>
        <p:spPr>
          <a:xfrm>
            <a:off x="4260315" y="4828601"/>
            <a:ext cx="915221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28%</a:t>
            </a:r>
          </a:p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Central </a:t>
            </a:r>
            <a:endParaRPr lang="es-PY" sz="1138" b="1" dirty="0">
              <a:solidFill>
                <a:srgbClr val="002060"/>
              </a:solidFill>
              <a:latin typeface="Gotham" panose="02000604030000020004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3EF3138-436C-453B-980C-FD4D9F5A4C3B}"/>
              </a:ext>
            </a:extLst>
          </p:cNvPr>
          <p:cNvSpPr txBox="1"/>
          <p:nvPr/>
        </p:nvSpPr>
        <p:spPr>
          <a:xfrm>
            <a:off x="7294418" y="2200002"/>
            <a:ext cx="1137456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7%</a:t>
            </a:r>
          </a:p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Amambay</a:t>
            </a:r>
            <a:endParaRPr lang="es-PY" sz="1138" b="1" dirty="0">
              <a:solidFill>
                <a:srgbClr val="002060"/>
              </a:solidFill>
              <a:latin typeface="Gotham" panose="02000604030000020004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7FCD0B8-328D-4D32-816E-AF10313DD571}"/>
              </a:ext>
            </a:extLst>
          </p:cNvPr>
          <p:cNvSpPr txBox="1"/>
          <p:nvPr/>
        </p:nvSpPr>
        <p:spPr>
          <a:xfrm>
            <a:off x="7729895" y="4185166"/>
            <a:ext cx="1137456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48%</a:t>
            </a:r>
          </a:p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Alto Paraná</a:t>
            </a:r>
            <a:endParaRPr lang="es-PY" sz="1138" b="1" dirty="0">
              <a:solidFill>
                <a:srgbClr val="002060"/>
              </a:solidFill>
              <a:latin typeface="Gotham" panose="02000604030000020004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7C84D45-F7DC-4EC2-95DF-D2D61C7A5310}"/>
              </a:ext>
            </a:extLst>
          </p:cNvPr>
          <p:cNvSpPr txBox="1"/>
          <p:nvPr/>
        </p:nvSpPr>
        <p:spPr>
          <a:xfrm>
            <a:off x="3575468" y="3968814"/>
            <a:ext cx="915221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9%</a:t>
            </a:r>
          </a:p>
          <a:p>
            <a:pPr algn="ctr"/>
            <a:r>
              <a:rPr lang="es-ES" sz="1138" b="1" dirty="0">
                <a:solidFill>
                  <a:srgbClr val="002060"/>
                </a:solidFill>
                <a:latin typeface="Gotham" panose="02000604030000020004"/>
              </a:rPr>
              <a:t>Capital</a:t>
            </a:r>
            <a:endParaRPr lang="es-PY" sz="1138" b="1" dirty="0">
              <a:solidFill>
                <a:srgbClr val="002060"/>
              </a:solidFill>
              <a:latin typeface="Gotham" panose="02000604030000020004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EA4CD48-52CD-4945-9C94-E02D145AEE54}"/>
              </a:ext>
            </a:extLst>
          </p:cNvPr>
          <p:cNvSpPr txBox="1"/>
          <p:nvPr/>
        </p:nvSpPr>
        <p:spPr>
          <a:xfrm>
            <a:off x="560356" y="5854181"/>
            <a:ext cx="876479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50" b="1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Fuente: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 por la SSEI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</a:t>
            </a:r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con datos de la SE-CNIME, en base a programas aprobados bajo el Régimen de Maquila.</a:t>
            </a:r>
          </a:p>
          <a:p>
            <a:r>
              <a:rPr lang="es-ES" sz="105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</a:t>
            </a:r>
            <a:r>
              <a:rPr lang="es-ES" sz="105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Datos acumulados al mes de Febrero 2024.</a:t>
            </a:r>
            <a:endParaRPr lang="es-ES" sz="1050" dirty="0">
              <a:solidFill>
                <a:srgbClr val="002060"/>
              </a:solidFill>
              <a:latin typeface="Gotham"/>
              <a:cs typeface="Times New Roman" panose="02020603050405020304" pitchFamily="18" charset="0"/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3AB7B80D-34DC-42C6-89B3-63147DEE19B5}"/>
              </a:ext>
            </a:extLst>
          </p:cNvPr>
          <p:cNvCxnSpPr>
            <a:cxnSpLocks/>
          </p:cNvCxnSpPr>
          <p:nvPr/>
        </p:nvCxnSpPr>
        <p:spPr>
          <a:xfrm flipV="1">
            <a:off x="6952891" y="2506501"/>
            <a:ext cx="379964" cy="442557"/>
          </a:xfrm>
          <a:prstGeom prst="straightConnector1">
            <a:avLst/>
          </a:prstGeom>
          <a:ln w="19050">
            <a:solidFill>
              <a:srgbClr val="94C41A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BBC52C60-E322-40B0-8DF2-1E0E75FFD9B0}"/>
              </a:ext>
            </a:extLst>
          </p:cNvPr>
          <p:cNvCxnSpPr>
            <a:cxnSpLocks/>
          </p:cNvCxnSpPr>
          <p:nvPr/>
        </p:nvCxnSpPr>
        <p:spPr>
          <a:xfrm>
            <a:off x="7487622" y="4385186"/>
            <a:ext cx="397012" cy="0"/>
          </a:xfrm>
          <a:prstGeom prst="straightConnector1">
            <a:avLst/>
          </a:prstGeom>
          <a:ln w="19050">
            <a:solidFill>
              <a:srgbClr val="94C41A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9F586CB-BBD5-4F87-A49B-B1ECCBB31D25}"/>
              </a:ext>
            </a:extLst>
          </p:cNvPr>
          <p:cNvCxnSpPr>
            <a:cxnSpLocks/>
          </p:cNvCxnSpPr>
          <p:nvPr/>
        </p:nvCxnSpPr>
        <p:spPr>
          <a:xfrm flipH="1" flipV="1">
            <a:off x="4325011" y="4198433"/>
            <a:ext cx="1557751" cy="174271"/>
          </a:xfrm>
          <a:prstGeom prst="straightConnector1">
            <a:avLst/>
          </a:prstGeom>
          <a:ln w="19050">
            <a:solidFill>
              <a:srgbClr val="94C41A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340EAD4-D288-4A3E-A40F-6E944ED76413}"/>
              </a:ext>
            </a:extLst>
          </p:cNvPr>
          <p:cNvCxnSpPr>
            <a:cxnSpLocks/>
          </p:cNvCxnSpPr>
          <p:nvPr/>
        </p:nvCxnSpPr>
        <p:spPr>
          <a:xfrm flipH="1">
            <a:off x="4931585" y="4421096"/>
            <a:ext cx="1007952" cy="474398"/>
          </a:xfrm>
          <a:prstGeom prst="straightConnector1">
            <a:avLst/>
          </a:prstGeom>
          <a:ln w="19050">
            <a:solidFill>
              <a:srgbClr val="94C41A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DA55BC68-DF4F-5CEE-F8D0-35CCB3D76CC4}"/>
              </a:ext>
            </a:extLst>
          </p:cNvPr>
          <p:cNvSpPr txBox="1"/>
          <p:nvPr/>
        </p:nvSpPr>
        <p:spPr>
          <a:xfrm>
            <a:off x="703000" y="1936283"/>
            <a:ext cx="20862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3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Al mes de Febrero del 2024, 292 empresas cuentan con programa de maquila aprobado, de las cuales el </a:t>
            </a:r>
            <a:r>
              <a:rPr lang="es-PY" sz="13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92%</a:t>
            </a:r>
            <a:r>
              <a:rPr lang="es-PY" sz="13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se encuentra en los departamentos de </a:t>
            </a:r>
            <a:r>
              <a:rPr lang="es-PY" sz="13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Alto Paraná, Central, Capital y Amambay</a:t>
            </a:r>
            <a:r>
              <a:rPr lang="es-PY" sz="13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5" name="9 Grupo">
            <a:extLst>
              <a:ext uri="{FF2B5EF4-FFF2-40B4-BE49-F238E27FC236}">
                <a16:creationId xmlns:a16="http://schemas.microsoft.com/office/drawing/2014/main" id="{246AA16A-CF9C-4F5C-BE60-FA01654F480D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26" name="6 Rectángulo">
              <a:extLst>
                <a:ext uri="{FF2B5EF4-FFF2-40B4-BE49-F238E27FC236}">
                  <a16:creationId xmlns:a16="http://schemas.microsoft.com/office/drawing/2014/main" id="{3FE386F9-BBE3-4025-8CAA-AFBCC0C2E7D9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7" name="7 Rectángulo">
              <a:extLst>
                <a:ext uri="{FF2B5EF4-FFF2-40B4-BE49-F238E27FC236}">
                  <a16:creationId xmlns:a16="http://schemas.microsoft.com/office/drawing/2014/main" id="{9541269B-BFB5-44AE-80B8-E7AC478B7C4D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28" name="8 Rectángulo">
              <a:extLst>
                <a:ext uri="{FF2B5EF4-FFF2-40B4-BE49-F238E27FC236}">
                  <a16:creationId xmlns:a16="http://schemas.microsoft.com/office/drawing/2014/main" id="{7FE780E4-A36C-4E5E-BF20-7BEE74B494CC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29" name="Imagen 28">
            <a:extLst>
              <a:ext uri="{FF2B5EF4-FFF2-40B4-BE49-F238E27FC236}">
                <a16:creationId xmlns:a16="http://schemas.microsoft.com/office/drawing/2014/main" id="{F3A68127-C96A-447A-A591-2034022B02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2" name="Picture 2" descr="Vista previa de imagen">
            <a:extLst>
              <a:ext uri="{FF2B5EF4-FFF2-40B4-BE49-F238E27FC236}">
                <a16:creationId xmlns:a16="http://schemas.microsoft.com/office/drawing/2014/main" id="{819CFB6D-069C-4C01-C9F7-99C428BD4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5" y="207992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24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4DF7A02-8A85-F2F1-0489-E22463F75B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16233"/>
              </p:ext>
            </p:extLst>
          </p:nvPr>
        </p:nvGraphicFramePr>
        <p:xfrm>
          <a:off x="750691" y="1413932"/>
          <a:ext cx="8478767" cy="4073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object 36"/>
          <p:cNvSpPr txBox="1">
            <a:spLocks/>
          </p:cNvSpPr>
          <p:nvPr/>
        </p:nvSpPr>
        <p:spPr>
          <a:xfrm>
            <a:off x="1645742" y="339525"/>
            <a:ext cx="6614515" cy="821091"/>
          </a:xfrm>
          <a:prstGeom prst="rect">
            <a:avLst/>
          </a:prstGeom>
        </p:spPr>
        <p:txBody>
          <a:bodyPr vert="horz" wrap="square" lIns="0" tIns="10319" rIns="0" bIns="0" rtlCol="0">
            <a:spAutoFit/>
          </a:bodyPr>
          <a:lstStyle>
            <a:defPPr>
              <a:defRPr lang="es-ES"/>
            </a:defPPr>
            <a:lvl1pPr marL="342891" indent="-342891" algn="ctr">
              <a:spcBef>
                <a:spcPct val="20000"/>
              </a:spcBef>
              <a:defRPr sz="2400" b="1" cap="all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s-ES" sz="1950" dirty="0">
                <a:effectLst/>
              </a:rPr>
              <a:t>Empleos vinculados con las industrias maquiladoras</a:t>
            </a:r>
          </a:p>
          <a:p>
            <a:r>
              <a:rPr lang="es-ES" sz="1140" dirty="0">
                <a:effectLst/>
              </a:rPr>
              <a:t>(febrero 2021-2024)</a:t>
            </a:r>
          </a:p>
        </p:txBody>
      </p:sp>
      <p:sp>
        <p:nvSpPr>
          <p:cNvPr id="36" name="object 54">
            <a:extLst>
              <a:ext uri="{FF2B5EF4-FFF2-40B4-BE49-F238E27FC236}">
                <a16:creationId xmlns:a16="http://schemas.microsoft.com/office/drawing/2014/main" id="{E19BB533-FF1E-4F7B-9CA6-E40FE8640A04}"/>
              </a:ext>
            </a:extLst>
          </p:cNvPr>
          <p:cNvSpPr txBox="1"/>
          <p:nvPr/>
        </p:nvSpPr>
        <p:spPr>
          <a:xfrm>
            <a:off x="501267" y="5810308"/>
            <a:ext cx="7473152" cy="379070"/>
          </a:xfrm>
          <a:prstGeom prst="rect">
            <a:avLst/>
          </a:prstGeom>
        </p:spPr>
        <p:txBody>
          <a:bodyPr vert="horz" wrap="square" lIns="0" tIns="32504" rIns="0" bIns="0" rtlCol="0">
            <a:spAutoFit/>
          </a:bodyPr>
          <a:lstStyle/>
          <a:p>
            <a:pPr marL="10319" defTabSz="742950">
              <a:spcBef>
                <a:spcPts val="256"/>
              </a:spcBef>
              <a:defRPr/>
            </a:pPr>
            <a:r>
              <a:rPr sz="1000" b="1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Fuente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: </a:t>
            </a:r>
            <a:r>
              <a:rPr lang="es-U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Elaborado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</a:t>
            </a:r>
            <a:r>
              <a:rPr lang="es-U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por</a:t>
            </a:r>
            <a:r>
              <a:rPr lang="es-E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la SSEI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, con </a:t>
            </a:r>
            <a:r>
              <a:rPr lang="es-U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datos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 </a:t>
            </a:r>
            <a:r>
              <a:rPr lang="es-ES"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del Instituto de Previsión Social IPS en base a las empresas con Programa de Maquila vigente</a:t>
            </a:r>
            <a:r>
              <a:rPr sz="1000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.</a:t>
            </a:r>
            <a:endParaRPr lang="es-ES" sz="1000" dirty="0">
              <a:solidFill>
                <a:srgbClr val="002060"/>
              </a:solidFill>
              <a:latin typeface="Gotham"/>
              <a:cs typeface="Times New Roman" panose="02020603050405020304" pitchFamily="18" charset="0"/>
            </a:endParaRPr>
          </a:p>
          <a:p>
            <a:pPr marL="10319" defTabSz="742950">
              <a:spcBef>
                <a:spcPts val="256"/>
              </a:spcBef>
              <a:defRPr/>
            </a:pPr>
            <a:r>
              <a:rPr lang="es-ES" sz="1000" spc="-4" dirty="0">
                <a:solidFill>
                  <a:srgbClr val="002060"/>
                </a:solidFill>
                <a:latin typeface="Gotham"/>
                <a:cs typeface="Times New Roman" panose="02020603050405020304" pitchFamily="18" charset="0"/>
              </a:rPr>
              <a:t>(*) Datos correspondientes a Febrero 2024,  cifras preliminares sujeto a revisión.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092F150D-A8C7-41AF-A606-D8233A89B478}"/>
              </a:ext>
            </a:extLst>
          </p:cNvPr>
          <p:cNvCxnSpPr>
            <a:cxnSpLocks/>
          </p:cNvCxnSpPr>
          <p:nvPr/>
        </p:nvCxnSpPr>
        <p:spPr>
          <a:xfrm flipV="1">
            <a:off x="6799353" y="2225227"/>
            <a:ext cx="597988" cy="2628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0F480369-DA19-41DC-B0B4-41CBE95BD139}"/>
              </a:ext>
            </a:extLst>
          </p:cNvPr>
          <p:cNvSpPr txBox="1"/>
          <p:nvPr/>
        </p:nvSpPr>
        <p:spPr>
          <a:xfrm>
            <a:off x="6556622" y="2066497"/>
            <a:ext cx="66249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63" b="1" dirty="0">
                <a:solidFill>
                  <a:srgbClr val="FF0000"/>
                </a:solidFill>
              </a:rPr>
              <a:t>+ 3%</a:t>
            </a:r>
            <a:endParaRPr lang="es-PY" sz="1463" b="1" dirty="0">
              <a:solidFill>
                <a:srgbClr val="FF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2FE878-E5C8-A79B-30E1-057E2228D916}"/>
              </a:ext>
            </a:extLst>
          </p:cNvPr>
          <p:cNvSpPr txBox="1"/>
          <p:nvPr/>
        </p:nvSpPr>
        <p:spPr>
          <a:xfrm>
            <a:off x="676541" y="1591051"/>
            <a:ext cx="309112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3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En el mes de Febrero del 2024, se registran un total de </a:t>
            </a:r>
            <a:r>
              <a:rPr lang="es-PY" sz="13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25.601 empleos</a:t>
            </a:r>
            <a:r>
              <a:rPr lang="es-PY" sz="13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 vinculados con las industrias maquiladoras, lo que representa un </a:t>
            </a:r>
            <a:r>
              <a:rPr lang="es-PY" sz="1300" b="1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incremento del 3%</a:t>
            </a:r>
            <a:r>
              <a:rPr lang="es-PY" sz="1300" dirty="0">
                <a:solidFill>
                  <a:srgbClr val="002060"/>
                </a:solidFill>
                <a:latin typeface="Gotham" panose="02000604030000020004"/>
                <a:cs typeface="Times New Roman" panose="02020603050405020304" pitchFamily="18" charset="0"/>
              </a:rPr>
              <a:t> en los últimos doce meses.</a:t>
            </a:r>
          </a:p>
        </p:txBody>
      </p:sp>
      <p:grpSp>
        <p:nvGrpSpPr>
          <p:cNvPr id="14" name="9 Grupo">
            <a:extLst>
              <a:ext uri="{FF2B5EF4-FFF2-40B4-BE49-F238E27FC236}">
                <a16:creationId xmlns:a16="http://schemas.microsoft.com/office/drawing/2014/main" id="{87B9B50E-EE35-48B0-8F97-75A77B238392}"/>
              </a:ext>
            </a:extLst>
          </p:cNvPr>
          <p:cNvGrpSpPr/>
          <p:nvPr/>
        </p:nvGrpSpPr>
        <p:grpSpPr>
          <a:xfrm>
            <a:off x="0" y="6511832"/>
            <a:ext cx="9906000" cy="148164"/>
            <a:chOff x="8702040" y="2321857"/>
            <a:chExt cx="159347" cy="497428"/>
          </a:xfrm>
        </p:grpSpPr>
        <p:sp>
          <p:nvSpPr>
            <p:cNvPr id="15" name="6 Rectángulo">
              <a:extLst>
                <a:ext uri="{FF2B5EF4-FFF2-40B4-BE49-F238E27FC236}">
                  <a16:creationId xmlns:a16="http://schemas.microsoft.com/office/drawing/2014/main" id="{56DB53E6-AFB8-4743-8786-F40E10551B5F}"/>
                </a:ext>
              </a:extLst>
            </p:cNvPr>
            <p:cNvSpPr/>
            <p:nvPr/>
          </p:nvSpPr>
          <p:spPr>
            <a:xfrm>
              <a:off x="8702040" y="2321857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7" name="7 Rectángulo">
              <a:extLst>
                <a:ext uri="{FF2B5EF4-FFF2-40B4-BE49-F238E27FC236}">
                  <a16:creationId xmlns:a16="http://schemas.microsoft.com/office/drawing/2014/main" id="{6A3A2747-1447-4D7D-8093-3916D08AA8E1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  <p:sp>
          <p:nvSpPr>
            <p:cNvPr id="18" name="8 Rectángulo">
              <a:extLst>
                <a:ext uri="{FF2B5EF4-FFF2-40B4-BE49-F238E27FC236}">
                  <a16:creationId xmlns:a16="http://schemas.microsoft.com/office/drawing/2014/main" id="{FDFB81D3-3B11-4C37-99A0-E960B6739909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rgbClr val="0E4E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dirty="0"/>
            </a:p>
          </p:txBody>
        </p: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98C08FF3-EAFF-4CEC-BA25-AE380FEFD0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r="24346"/>
          <a:stretch/>
        </p:blipFill>
        <p:spPr>
          <a:xfrm>
            <a:off x="8909996" y="163572"/>
            <a:ext cx="665018" cy="683492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Vista previa de imagen">
            <a:extLst>
              <a:ext uri="{FF2B5EF4-FFF2-40B4-BE49-F238E27FC236}">
                <a16:creationId xmlns:a16="http://schemas.microsoft.com/office/drawing/2014/main" id="{60045B7E-9E70-3122-41F2-C37250BF0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3" y="192476"/>
            <a:ext cx="1135449" cy="6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1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478094</TotalTime>
  <Words>1063</Words>
  <Application>Microsoft Office PowerPoint</Application>
  <PresentationFormat>A4 (210 x 297 mm)</PresentationFormat>
  <Paragraphs>77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Garamand</vt:lpstr>
      <vt:lpstr>Garamond</vt:lpstr>
      <vt:lpstr>Gotham</vt:lpstr>
      <vt:lpstr>Times New Roman</vt:lpstr>
      <vt:lpstr>Tema de Office</vt:lpstr>
      <vt:lpstr>PRINCIPALES DATOS ESTADISTICOS DEL RÉGIMEN DE MAQUILA EN PARAGUAY</vt:lpstr>
      <vt:lpstr>Presentación de PowerPoint</vt:lpstr>
      <vt:lpstr>Presentación de PowerPoint</vt:lpstr>
      <vt:lpstr>Al mes de Febrero del 2024, el 71% de las exportaciones de las industrias maquiladoras tuvo como destino países del MERCOSUR.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de Industrias Maquiladoras de Exportación (CNIME)</dc:title>
  <dc:creator>Bianca Balbuena</dc:creator>
  <cp:lastModifiedBy>sofiabalbuenao@gmail.com</cp:lastModifiedBy>
  <cp:revision>1580</cp:revision>
  <cp:lastPrinted>2024-01-08T12:50:19Z</cp:lastPrinted>
  <dcterms:created xsi:type="dcterms:W3CDTF">2014-08-05T16:43:37Z</dcterms:created>
  <dcterms:modified xsi:type="dcterms:W3CDTF">2024-03-15T18:25:37Z</dcterms:modified>
</cp:coreProperties>
</file>