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</p:sldIdLst>
  <p:sldSz cx="9906000" cy="6858000"/>
  <p:notesSz cx="9906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18562" y="3060573"/>
            <a:ext cx="446887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BB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B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B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316227" y="2062733"/>
            <a:ext cx="3413125" cy="3477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B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648" y="600202"/>
            <a:ext cx="8410702" cy="699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BB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4417" y="2171191"/>
            <a:ext cx="58591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0.png"/><Relationship Id="rId3" Type="http://schemas.openxmlformats.org/officeDocument/2006/relationships/image" Target="../media/image331.png"/><Relationship Id="rId4" Type="http://schemas.openxmlformats.org/officeDocument/2006/relationships/image" Target="../media/image6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2.jpg"/><Relationship Id="rId3" Type="http://schemas.openxmlformats.org/officeDocument/2006/relationships/image" Target="../media/image333.jpg"/><Relationship Id="rId4" Type="http://schemas.openxmlformats.org/officeDocument/2006/relationships/image" Target="../media/image334.jpg"/><Relationship Id="rId5" Type="http://schemas.openxmlformats.org/officeDocument/2006/relationships/image" Target="../media/image335.jpg"/><Relationship Id="rId6" Type="http://schemas.openxmlformats.org/officeDocument/2006/relationships/image" Target="../media/image6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sbdc/" TargetMode="External"/><Relationship Id="rId3" Type="http://schemas.openxmlformats.org/officeDocument/2006/relationships/image" Target="../media/image6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sbdc/" TargetMode="External"/><Relationship Id="rId3" Type="http://schemas.openxmlformats.org/officeDocument/2006/relationships/hyperlink" Target="https://ceprocal.org.py/" TargetMode="External"/><Relationship Id="rId4" Type="http://schemas.openxmlformats.org/officeDocument/2006/relationships/hyperlink" Target="https://maps.app.goo.gl/KxjkTGmcpaKSx2Fr8" TargetMode="External"/><Relationship Id="rId5" Type="http://schemas.openxmlformats.org/officeDocument/2006/relationships/image" Target="../media/image336.jpg"/><Relationship Id="rId6" Type="http://schemas.openxmlformats.org/officeDocument/2006/relationships/image" Target="../media/image337.jpg"/><Relationship Id="rId7" Type="http://schemas.openxmlformats.org/officeDocument/2006/relationships/image" Target="../media/image6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sbdc/" TargetMode="External"/><Relationship Id="rId3" Type="http://schemas.openxmlformats.org/officeDocument/2006/relationships/hyperlink" Target="https://unae.edu.py/tv/" TargetMode="External"/><Relationship Id="rId4" Type="http://schemas.openxmlformats.org/officeDocument/2006/relationships/hyperlink" Target="https://maps.app.goo.gl/i2WvzussREVPD7Ts8" TargetMode="External"/><Relationship Id="rId5" Type="http://schemas.openxmlformats.org/officeDocument/2006/relationships/image" Target="../media/image338.jpg"/><Relationship Id="rId6" Type="http://schemas.openxmlformats.org/officeDocument/2006/relationships/image" Target="../media/image339.jpg"/><Relationship Id="rId7" Type="http://schemas.openxmlformats.org/officeDocument/2006/relationships/image" Target="../media/image6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sbdc/" TargetMode="External"/><Relationship Id="rId3" Type="http://schemas.openxmlformats.org/officeDocument/2006/relationships/image" Target="../media/image340.jpg"/><Relationship Id="rId4" Type="http://schemas.openxmlformats.org/officeDocument/2006/relationships/image" Target="../media/image6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1.png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6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23" Type="http://schemas.openxmlformats.org/officeDocument/2006/relationships/image" Target="../media/image109.png"/><Relationship Id="rId24" Type="http://schemas.openxmlformats.org/officeDocument/2006/relationships/image" Target="../media/image110.png"/><Relationship Id="rId25" Type="http://schemas.openxmlformats.org/officeDocument/2006/relationships/image" Target="../media/image111.png"/><Relationship Id="rId26" Type="http://schemas.openxmlformats.org/officeDocument/2006/relationships/image" Target="../media/image6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Relationship Id="rId3" Type="http://schemas.openxmlformats.org/officeDocument/2006/relationships/image" Target="../media/image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jpg"/><Relationship Id="rId6" Type="http://schemas.openxmlformats.org/officeDocument/2006/relationships/image" Target="../media/image117.jpg"/><Relationship Id="rId7" Type="http://schemas.openxmlformats.org/officeDocument/2006/relationships/image" Target="../media/image118.jpg"/><Relationship Id="rId8" Type="http://schemas.openxmlformats.org/officeDocument/2006/relationships/image" Target="../media/image119.jpg"/><Relationship Id="rId9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6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jpg"/><Relationship Id="rId5" Type="http://schemas.openxmlformats.org/officeDocument/2006/relationships/image" Target="../media/image132.jpg"/><Relationship Id="rId6" Type="http://schemas.openxmlformats.org/officeDocument/2006/relationships/image" Target="../media/image133.jp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20.png"/><Relationship Id="rId11" Type="http://schemas.openxmlformats.org/officeDocument/2006/relationships/image" Target="../media/image6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22.png"/><Relationship Id="rId5" Type="http://schemas.openxmlformats.org/officeDocument/2006/relationships/image" Target="../media/image6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20.png"/><Relationship Id="rId5" Type="http://schemas.openxmlformats.org/officeDocument/2006/relationships/image" Target="../media/image6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20.png"/><Relationship Id="rId7" Type="http://schemas.openxmlformats.org/officeDocument/2006/relationships/image" Target="../media/image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20.png"/><Relationship Id="rId6" Type="http://schemas.openxmlformats.org/officeDocument/2006/relationships/image" Target="../media/image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20.png"/><Relationship Id="rId4" Type="http://schemas.openxmlformats.org/officeDocument/2006/relationships/image" Target="../media/image6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22.png"/><Relationship Id="rId6" Type="http://schemas.openxmlformats.org/officeDocument/2006/relationships/image" Target="../media/image6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20.png"/><Relationship Id="rId4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6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jpg"/><Relationship Id="rId3" Type="http://schemas.openxmlformats.org/officeDocument/2006/relationships/image" Target="../media/image6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jpg"/><Relationship Id="rId3" Type="http://schemas.openxmlformats.org/officeDocument/2006/relationships/image" Target="../media/image159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jp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jp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Relationship Id="rId15" Type="http://schemas.openxmlformats.org/officeDocument/2006/relationships/image" Target="../media/image173.png"/><Relationship Id="rId16" Type="http://schemas.openxmlformats.org/officeDocument/2006/relationships/image" Target="../media/image174.png"/><Relationship Id="rId17" Type="http://schemas.openxmlformats.org/officeDocument/2006/relationships/image" Target="../media/image6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jpg"/><Relationship Id="rId10" Type="http://schemas.openxmlformats.org/officeDocument/2006/relationships/image" Target="../media/image6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jp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jp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jp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jpg"/><Relationship Id="rId3" Type="http://schemas.openxmlformats.org/officeDocument/2006/relationships/image" Target="../media/image204.jpg"/><Relationship Id="rId4" Type="http://schemas.openxmlformats.org/officeDocument/2006/relationships/image" Target="../media/image205.jp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Relationship Id="rId11" Type="http://schemas.openxmlformats.org/officeDocument/2006/relationships/image" Target="../media/image217.png"/><Relationship Id="rId12" Type="http://schemas.openxmlformats.org/officeDocument/2006/relationships/image" Target="../media/image218.png"/><Relationship Id="rId13" Type="http://schemas.openxmlformats.org/officeDocument/2006/relationships/image" Target="../media/image219.png"/><Relationship Id="rId14" Type="http://schemas.openxmlformats.org/officeDocument/2006/relationships/image" Target="../media/image220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0.png"/><Relationship Id="rId8" Type="http://schemas.openxmlformats.org/officeDocument/2006/relationships/image" Target="../media/image225.png"/><Relationship Id="rId9" Type="http://schemas.openxmlformats.org/officeDocument/2006/relationships/image" Target="../media/image226.png"/><Relationship Id="rId10" Type="http://schemas.openxmlformats.org/officeDocument/2006/relationships/image" Target="../media/image213.png"/><Relationship Id="rId11" Type="http://schemas.openxmlformats.org/officeDocument/2006/relationships/image" Target="../media/image227.png"/><Relationship Id="rId12" Type="http://schemas.openxmlformats.org/officeDocument/2006/relationships/image" Target="../media/image228.png"/><Relationship Id="rId13" Type="http://schemas.openxmlformats.org/officeDocument/2006/relationships/image" Target="../media/image229.png"/><Relationship Id="rId14" Type="http://schemas.openxmlformats.org/officeDocument/2006/relationships/image" Target="../media/image230.png"/><Relationship Id="rId15" Type="http://schemas.openxmlformats.org/officeDocument/2006/relationships/image" Target="../media/image231.png"/><Relationship Id="rId16" Type="http://schemas.openxmlformats.org/officeDocument/2006/relationships/image" Target="../media/image232.png"/><Relationship Id="rId17" Type="http://schemas.openxmlformats.org/officeDocument/2006/relationships/image" Target="../media/image215.png"/><Relationship Id="rId18" Type="http://schemas.openxmlformats.org/officeDocument/2006/relationships/image" Target="../media/image219.png"/><Relationship Id="rId19" Type="http://schemas.openxmlformats.org/officeDocument/2006/relationships/image" Target="../media/image233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37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dgii@mic.gov.py" TargetMode="Externa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Relationship Id="rId3" Type="http://schemas.openxmlformats.org/officeDocument/2006/relationships/image" Target="../media/image6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pymes.gov.py/" TargetMode="External"/><Relationship Id="rId3" Type="http://schemas.openxmlformats.org/officeDocument/2006/relationships/image" Target="../media/image239.jpg"/><Relationship Id="rId4" Type="http://schemas.openxmlformats.org/officeDocument/2006/relationships/image" Target="../media/image6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jpg"/><Relationship Id="rId3" Type="http://schemas.openxmlformats.org/officeDocument/2006/relationships/image" Target="../media/image241.jp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jpg"/><Relationship Id="rId7" Type="http://schemas.openxmlformats.org/officeDocument/2006/relationships/image" Target="../media/image245.png"/><Relationship Id="rId8" Type="http://schemas.openxmlformats.org/officeDocument/2006/relationships/image" Target="../media/image246.jpg"/><Relationship Id="rId9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jpg"/><Relationship Id="rId3" Type="http://schemas.openxmlformats.org/officeDocument/2006/relationships/image" Target="../media/image248.jpg"/><Relationship Id="rId4" Type="http://schemas.openxmlformats.org/officeDocument/2006/relationships/image" Target="../media/image249.jpg"/><Relationship Id="rId5" Type="http://schemas.openxmlformats.org/officeDocument/2006/relationships/image" Target="../media/image250.jpg"/><Relationship Id="rId6" Type="http://schemas.openxmlformats.org/officeDocument/2006/relationships/image" Target="../media/image6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6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3.jpg"/><Relationship Id="rId3" Type="http://schemas.openxmlformats.org/officeDocument/2006/relationships/hyperlink" Target="https://www.mic.gov.py/exporta_facil/" TargetMode="External"/><Relationship Id="rId4" Type="http://schemas.openxmlformats.org/officeDocument/2006/relationships/image" Target="../media/image6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pymes.gov.py/dgii/" TargetMode="External"/><Relationship Id="rId3" Type="http://schemas.openxmlformats.org/officeDocument/2006/relationships/image" Target="../media/image254.jpg"/><Relationship Id="rId4" Type="http://schemas.openxmlformats.org/officeDocument/2006/relationships/image" Target="../media/image255.jpg"/><Relationship Id="rId5" Type="http://schemas.openxmlformats.org/officeDocument/2006/relationships/image" Target="../media/image256.jpg"/><Relationship Id="rId6" Type="http://schemas.openxmlformats.org/officeDocument/2006/relationships/image" Target="../media/image257.jpg"/><Relationship Id="rId7" Type="http://schemas.openxmlformats.org/officeDocument/2006/relationships/image" Target="../media/image6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dgii/" TargetMode="External"/><Relationship Id="rId3" Type="http://schemas.openxmlformats.org/officeDocument/2006/relationships/image" Target="../media/image258.jpg"/><Relationship Id="rId4" Type="http://schemas.openxmlformats.org/officeDocument/2006/relationships/image" Target="../media/image259.jpg"/><Relationship Id="rId5" Type="http://schemas.openxmlformats.org/officeDocument/2006/relationships/image" Target="../media/image260.jpg"/><Relationship Id="rId6" Type="http://schemas.openxmlformats.org/officeDocument/2006/relationships/image" Target="../media/image261.jpg"/><Relationship Id="rId7" Type="http://schemas.openxmlformats.org/officeDocument/2006/relationships/image" Target="../media/image262.jpg"/><Relationship Id="rId8" Type="http://schemas.openxmlformats.org/officeDocument/2006/relationships/image" Target="../media/image6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internacionalizacion/" TargetMode="External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jpg"/><Relationship Id="rId6" Type="http://schemas.openxmlformats.org/officeDocument/2006/relationships/image" Target="../media/image266.jpg"/><Relationship Id="rId7" Type="http://schemas.openxmlformats.org/officeDocument/2006/relationships/image" Target="../media/image267.jpg"/><Relationship Id="rId8" Type="http://schemas.openxmlformats.org/officeDocument/2006/relationships/image" Target="../media/image6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68.jpg"/><Relationship Id="rId4" Type="http://schemas.openxmlformats.org/officeDocument/2006/relationships/image" Target="../media/image269.jpg"/><Relationship Id="rId5" Type="http://schemas.openxmlformats.org/officeDocument/2006/relationships/image" Target="../media/image270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dgii@mic.gov.py" TargetMode="External"/><Relationship Id="rId5" Type="http://schemas.openxmlformats.org/officeDocument/2006/relationships/image" Target="../media/image271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72.jpg"/><Relationship Id="rId4" Type="http://schemas.openxmlformats.org/officeDocument/2006/relationships/image" Target="../media/image273.jpg"/><Relationship Id="rId5" Type="http://schemas.openxmlformats.org/officeDocument/2006/relationships/image" Target="../media/image27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75.jpg"/><Relationship Id="rId4" Type="http://schemas.openxmlformats.org/officeDocument/2006/relationships/image" Target="../media/image276.jpg"/><Relationship Id="rId5" Type="http://schemas.openxmlformats.org/officeDocument/2006/relationships/image" Target="../media/image277.jpg"/><Relationship Id="rId6" Type="http://schemas.openxmlformats.org/officeDocument/2006/relationships/image" Target="../media/image278.jpg"/><Relationship Id="rId7" Type="http://schemas.openxmlformats.org/officeDocument/2006/relationships/image" Target="../media/image279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80.jpg"/><Relationship Id="rId4" Type="http://schemas.openxmlformats.org/officeDocument/2006/relationships/image" Target="../media/image281.jpg"/><Relationship Id="rId5" Type="http://schemas.openxmlformats.org/officeDocument/2006/relationships/image" Target="../media/image282.jpg"/><Relationship Id="rId6" Type="http://schemas.openxmlformats.org/officeDocument/2006/relationships/image" Target="../media/image283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84.jpg"/><Relationship Id="rId4" Type="http://schemas.openxmlformats.org/officeDocument/2006/relationships/image" Target="../media/image285.jpg"/><Relationship Id="rId5" Type="http://schemas.openxmlformats.org/officeDocument/2006/relationships/image" Target="../media/image286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87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pymes.gov.py/pcd/" TargetMode="External"/><Relationship Id="rId3" Type="http://schemas.openxmlformats.org/officeDocument/2006/relationships/image" Target="../media/image288.jpg"/><Relationship Id="rId4" Type="http://schemas.openxmlformats.org/officeDocument/2006/relationships/image" Target="../media/image6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mipymes.gov.py/pcd/" TargetMode="External"/><Relationship Id="rId3" Type="http://schemas.openxmlformats.org/officeDocument/2006/relationships/image" Target="../media/image289.jpg"/><Relationship Id="rId4" Type="http://schemas.openxmlformats.org/officeDocument/2006/relationships/image" Target="../media/image290.jpg"/><Relationship Id="rId5" Type="http://schemas.openxmlformats.org/officeDocument/2006/relationships/image" Target="../media/image291.jpg"/><Relationship Id="rId6" Type="http://schemas.openxmlformats.org/officeDocument/2006/relationships/image" Target="../media/image292.jpg"/><Relationship Id="rId7" Type="http://schemas.openxmlformats.org/officeDocument/2006/relationships/image" Target="../media/image293.jpg"/><Relationship Id="rId8" Type="http://schemas.openxmlformats.org/officeDocument/2006/relationships/image" Target="../media/image6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4.jpg"/><Relationship Id="rId3" Type="http://schemas.openxmlformats.org/officeDocument/2006/relationships/image" Target="../media/image295.jpg"/><Relationship Id="rId4" Type="http://schemas.openxmlformats.org/officeDocument/2006/relationships/image" Target="../media/image296.jpg"/><Relationship Id="rId5" Type="http://schemas.openxmlformats.org/officeDocument/2006/relationships/image" Target="../media/image297.jp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jpg"/><Relationship Id="rId9" Type="http://schemas.openxmlformats.org/officeDocument/2006/relationships/image" Target="../media/image301.png"/><Relationship Id="rId10" Type="http://schemas.openxmlformats.org/officeDocument/2006/relationships/image" Target="../media/image302.jpg"/><Relationship Id="rId11" Type="http://schemas.openxmlformats.org/officeDocument/2006/relationships/image" Target="../media/image303.jpg"/><Relationship Id="rId12" Type="http://schemas.openxmlformats.org/officeDocument/2006/relationships/image" Target="../media/image304.jpg"/><Relationship Id="rId13" Type="http://schemas.openxmlformats.org/officeDocument/2006/relationships/image" Target="../media/image305.jpg"/><Relationship Id="rId14" Type="http://schemas.openxmlformats.org/officeDocument/2006/relationships/image" Target="../media/image306.png"/><Relationship Id="rId15" Type="http://schemas.openxmlformats.org/officeDocument/2006/relationships/image" Target="../media/image307.jpg"/><Relationship Id="rId16" Type="http://schemas.openxmlformats.org/officeDocument/2006/relationships/image" Target="../media/image308.jpg"/><Relationship Id="rId17" Type="http://schemas.openxmlformats.org/officeDocument/2006/relationships/image" Target="../media/image309.png"/><Relationship Id="rId18" Type="http://schemas.openxmlformats.org/officeDocument/2006/relationships/image" Target="../media/image310.jpg"/><Relationship Id="rId19" Type="http://schemas.openxmlformats.org/officeDocument/2006/relationships/image" Target="../media/image311.png"/><Relationship Id="rId20" Type="http://schemas.openxmlformats.org/officeDocument/2006/relationships/image" Target="../media/image312.png"/><Relationship Id="rId21" Type="http://schemas.openxmlformats.org/officeDocument/2006/relationships/image" Target="../media/image313.png"/><Relationship Id="rId22" Type="http://schemas.openxmlformats.org/officeDocument/2006/relationships/image" Target="../media/image314.png"/><Relationship Id="rId23" Type="http://schemas.openxmlformats.org/officeDocument/2006/relationships/image" Target="../media/image315.jpg"/><Relationship Id="rId24" Type="http://schemas.openxmlformats.org/officeDocument/2006/relationships/image" Target="../media/image316.jpg"/><Relationship Id="rId25" Type="http://schemas.openxmlformats.org/officeDocument/2006/relationships/image" Target="../media/image317.png"/><Relationship Id="rId26" Type="http://schemas.openxmlformats.org/officeDocument/2006/relationships/image" Target="../media/image318.jpg"/><Relationship Id="rId27" Type="http://schemas.openxmlformats.org/officeDocument/2006/relationships/image" Target="../media/image319.jpg"/><Relationship Id="rId28" Type="http://schemas.openxmlformats.org/officeDocument/2006/relationships/image" Target="../media/image320.jpg"/><Relationship Id="rId29" Type="http://schemas.openxmlformats.org/officeDocument/2006/relationships/image" Target="../media/image321.jpg"/><Relationship Id="rId30" Type="http://schemas.openxmlformats.org/officeDocument/2006/relationships/image" Target="../media/image322.jpg"/><Relationship Id="rId31" Type="http://schemas.openxmlformats.org/officeDocument/2006/relationships/image" Target="../media/image323.png"/><Relationship Id="rId32" Type="http://schemas.openxmlformats.org/officeDocument/2006/relationships/image" Target="../media/image324.png"/><Relationship Id="rId33" Type="http://schemas.openxmlformats.org/officeDocument/2006/relationships/image" Target="../media/image325.jpg"/><Relationship Id="rId34" Type="http://schemas.openxmlformats.org/officeDocument/2006/relationships/image" Target="../media/image326.jpg"/><Relationship Id="rId35" Type="http://schemas.openxmlformats.org/officeDocument/2006/relationships/image" Target="../media/image327.png"/><Relationship Id="rId36" Type="http://schemas.openxmlformats.org/officeDocument/2006/relationships/image" Target="../media/image6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8.jpg"/><Relationship Id="rId3" Type="http://schemas.openxmlformats.org/officeDocument/2006/relationships/image" Target="../media/image329.jp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708" y="2564663"/>
            <a:ext cx="7245350" cy="411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i="1">
                <a:solidFill>
                  <a:srgbClr val="001F5F"/>
                </a:solidFill>
                <a:latin typeface="Times New Roman"/>
                <a:cs typeface="Times New Roman"/>
              </a:rPr>
              <a:t>MEMORIA</a:t>
            </a:r>
            <a:r>
              <a:rPr dirty="0" sz="2500" spc="-1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500" spc="-20" i="1">
                <a:solidFill>
                  <a:srgbClr val="001F5F"/>
                </a:solidFill>
                <a:latin typeface="Times New Roman"/>
                <a:cs typeface="Times New Roman"/>
              </a:rPr>
              <a:t>ANUAL</a:t>
            </a:r>
            <a:r>
              <a:rPr dirty="0" sz="2500" i="1">
                <a:solidFill>
                  <a:srgbClr val="001F5F"/>
                </a:solidFill>
                <a:latin typeface="Times New Roman"/>
                <a:cs typeface="Times New Roman"/>
              </a:rPr>
              <a:t> DE</a:t>
            </a:r>
            <a:r>
              <a:rPr dirty="0" sz="2500" spc="-3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500" spc="50" i="1">
                <a:solidFill>
                  <a:srgbClr val="001F5F"/>
                </a:solidFill>
                <a:latin typeface="Times New Roman"/>
                <a:cs typeface="Times New Roman"/>
              </a:rPr>
              <a:t>RENDICIÓN</a:t>
            </a:r>
            <a:r>
              <a:rPr dirty="0" sz="25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500" i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2500" spc="-3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500" spc="-10" i="1">
                <a:solidFill>
                  <a:srgbClr val="001F5F"/>
                </a:solidFill>
                <a:latin typeface="Times New Roman"/>
                <a:cs typeface="Times New Roman"/>
              </a:rPr>
              <a:t>CUENTAS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01825" y="2904896"/>
            <a:ext cx="6924040" cy="181927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dirty="0" sz="2600" b="1">
                <a:solidFill>
                  <a:srgbClr val="001F5F"/>
                </a:solidFill>
                <a:latin typeface="Times New Roman"/>
                <a:cs typeface="Times New Roman"/>
              </a:rPr>
              <a:t>MINISTERIO</a:t>
            </a:r>
            <a:r>
              <a:rPr dirty="0" sz="2600" spc="1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spc="12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2600" spc="1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1F5F"/>
                </a:solidFill>
                <a:latin typeface="Times New Roman"/>
                <a:cs typeface="Times New Roman"/>
              </a:rPr>
              <a:t>INDUSTRIA</a:t>
            </a:r>
            <a:r>
              <a:rPr dirty="0" sz="2600" spc="1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spc="-170" b="1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2600" spc="1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Times New Roman"/>
                <a:cs typeface="Times New Roman"/>
              </a:rPr>
              <a:t>COMERCIO</a:t>
            </a:r>
            <a:endParaRPr sz="2600">
              <a:latin typeface="Times New Roman"/>
              <a:cs typeface="Times New Roman"/>
            </a:endParaRPr>
          </a:p>
          <a:p>
            <a:pPr algn="ctr" marR="59055">
              <a:lnSpc>
                <a:spcPct val="100000"/>
              </a:lnSpc>
              <a:spcBef>
                <a:spcPts val="955"/>
              </a:spcBef>
            </a:pPr>
            <a:r>
              <a:rPr dirty="0" sz="1900" b="1" i="1">
                <a:solidFill>
                  <a:srgbClr val="001F5F"/>
                </a:solidFill>
                <a:latin typeface="Times New Roman"/>
                <a:cs typeface="Times New Roman"/>
              </a:rPr>
              <a:t>Decreto</a:t>
            </a:r>
            <a:r>
              <a:rPr dirty="0" sz="1900" spc="-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900" spc="70" b="1" i="1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dirty="0" sz="1800" spc="70" b="1" i="1">
                <a:solidFill>
                  <a:srgbClr val="001F5F"/>
                </a:solidFill>
                <a:latin typeface="Carlito"/>
                <a:cs typeface="Carlito"/>
              </a:rPr>
              <a:t>°</a:t>
            </a:r>
            <a:r>
              <a:rPr dirty="0" sz="1800" spc="10" b="1" i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900" spc="-10" b="1" i="1">
                <a:solidFill>
                  <a:srgbClr val="001F5F"/>
                </a:solidFill>
                <a:latin typeface="Times New Roman"/>
                <a:cs typeface="Times New Roman"/>
              </a:rPr>
              <a:t>2991/19</a:t>
            </a:r>
            <a:endParaRPr sz="1900">
              <a:latin typeface="Times New Roman"/>
              <a:cs typeface="Times New Roman"/>
            </a:endParaRPr>
          </a:p>
          <a:p>
            <a:pPr algn="ctr" marR="54610">
              <a:lnSpc>
                <a:spcPct val="100000"/>
              </a:lnSpc>
              <a:spcBef>
                <a:spcPts val="930"/>
              </a:spcBef>
            </a:pP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El</a:t>
            </a:r>
            <a:r>
              <a:rPr dirty="0" sz="1800" spc="4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95" i="1">
                <a:solidFill>
                  <a:srgbClr val="001F5F"/>
                </a:solidFill>
                <a:latin typeface="Times New Roman"/>
                <a:cs typeface="Times New Roman"/>
              </a:rPr>
              <a:t>presente</a:t>
            </a:r>
            <a:r>
              <a:rPr dirty="0" sz="1800" spc="5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4" i="1">
                <a:solidFill>
                  <a:srgbClr val="001F5F"/>
                </a:solidFill>
                <a:latin typeface="Times New Roman"/>
                <a:cs typeface="Times New Roman"/>
              </a:rPr>
              <a:t>documento</a:t>
            </a:r>
            <a:r>
              <a:rPr dirty="0" sz="1800" spc="5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0" i="1">
                <a:solidFill>
                  <a:srgbClr val="001F5F"/>
                </a:solidFill>
                <a:latin typeface="Times New Roman"/>
                <a:cs typeface="Times New Roman"/>
              </a:rPr>
              <a:t>contiene</a:t>
            </a:r>
            <a:r>
              <a:rPr dirty="0" sz="1800" spc="4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60" i="1">
                <a:solidFill>
                  <a:srgbClr val="001F5F"/>
                </a:solidFill>
                <a:latin typeface="Times New Roman"/>
                <a:cs typeface="Times New Roman"/>
              </a:rPr>
              <a:t>las</a:t>
            </a:r>
            <a:r>
              <a:rPr dirty="0" sz="1800" spc="5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80" i="1">
                <a:solidFill>
                  <a:srgbClr val="001F5F"/>
                </a:solidFill>
                <a:latin typeface="Times New Roman"/>
                <a:cs typeface="Times New Roman"/>
              </a:rPr>
              <a:t>principales</a:t>
            </a:r>
            <a:r>
              <a:rPr dirty="0" sz="1800" spc="9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29" i="1">
                <a:solidFill>
                  <a:srgbClr val="001F5F"/>
                </a:solidFill>
                <a:latin typeface="Times New Roman"/>
                <a:cs typeface="Times New Roman"/>
              </a:rPr>
              <a:t>acciones</a:t>
            </a:r>
            <a:r>
              <a:rPr dirty="0" sz="1800" spc="5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0" i="1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1800" spc="4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75" i="1">
                <a:solidFill>
                  <a:srgbClr val="001F5F"/>
                </a:solidFill>
                <a:latin typeface="Times New Roman"/>
                <a:cs typeface="Times New Roman"/>
              </a:rPr>
              <a:t>actividades</a:t>
            </a:r>
            <a:r>
              <a:rPr dirty="0" sz="1800" spc="6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0" i="1">
                <a:solidFill>
                  <a:srgbClr val="001F5F"/>
                </a:solidFill>
                <a:latin typeface="Times New Roman"/>
                <a:cs typeface="Times New Roman"/>
              </a:rPr>
              <a:t>del</a:t>
            </a:r>
            <a:r>
              <a:rPr dirty="0" sz="1800" spc="5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5" i="1">
                <a:solidFill>
                  <a:srgbClr val="001F5F"/>
                </a:solidFill>
                <a:latin typeface="Times New Roman"/>
                <a:cs typeface="Times New Roman"/>
              </a:rPr>
              <a:t>MIC</a:t>
            </a:r>
            <a:endParaRPr sz="1800">
              <a:latin typeface="Times New Roman"/>
              <a:cs typeface="Times New Roman"/>
            </a:endParaRPr>
          </a:p>
          <a:p>
            <a:pPr algn="ctr" marR="60960">
              <a:lnSpc>
                <a:spcPct val="100000"/>
              </a:lnSpc>
              <a:spcBef>
                <a:spcPts val="840"/>
              </a:spcBef>
            </a:pPr>
            <a:r>
              <a:rPr dirty="0" sz="2100" b="1" i="1">
                <a:solidFill>
                  <a:srgbClr val="001F5F"/>
                </a:solidFill>
                <a:latin typeface="Times New Roman"/>
                <a:cs typeface="Times New Roman"/>
              </a:rPr>
              <a:t>Comité</a:t>
            </a:r>
            <a:r>
              <a:rPr dirty="0" sz="2100" spc="-6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21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10" b="1" i="1">
                <a:solidFill>
                  <a:srgbClr val="001F5F"/>
                </a:solidFill>
                <a:latin typeface="Times New Roman"/>
                <a:cs typeface="Times New Roman"/>
              </a:rPr>
              <a:t>Rendición</a:t>
            </a:r>
            <a:r>
              <a:rPr dirty="0" sz="2100" spc="-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2100" spc="-4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25" b="1" i="1">
                <a:solidFill>
                  <a:srgbClr val="001F5F"/>
                </a:solidFill>
                <a:latin typeface="Times New Roman"/>
                <a:cs typeface="Times New Roman"/>
              </a:rPr>
              <a:t>Cuentas</a:t>
            </a:r>
            <a:r>
              <a:rPr dirty="0" sz="21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50" b="1" i="1">
                <a:solidFill>
                  <a:srgbClr val="001F5F"/>
                </a:solidFill>
                <a:latin typeface="Times New Roman"/>
                <a:cs typeface="Times New Roman"/>
              </a:rPr>
              <a:t>al</a:t>
            </a:r>
            <a:r>
              <a:rPr dirty="0" sz="21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40" b="1" i="1">
                <a:solidFill>
                  <a:srgbClr val="001F5F"/>
                </a:solidFill>
                <a:latin typeface="Times New Roman"/>
                <a:cs typeface="Times New Roman"/>
              </a:rPr>
              <a:t>Ciudadano</a:t>
            </a:r>
            <a:r>
              <a:rPr dirty="0" sz="2100" spc="-1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25" b="1" i="1">
                <a:solidFill>
                  <a:srgbClr val="001F5F"/>
                </a:solidFill>
                <a:latin typeface="Times New Roman"/>
                <a:cs typeface="Times New Roman"/>
              </a:rPr>
              <a:t>Ejercicio</a:t>
            </a:r>
            <a:r>
              <a:rPr dirty="0" sz="21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20" b="1" i="1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926068" y="3528059"/>
            <a:ext cx="980440" cy="134620"/>
          </a:xfrm>
          <a:custGeom>
            <a:avLst/>
            <a:gdLst/>
            <a:ahLst/>
            <a:cxnLst/>
            <a:rect l="l" t="t" r="r" b="b"/>
            <a:pathLst>
              <a:path w="980440" h="134620">
                <a:moveTo>
                  <a:pt x="979931" y="0"/>
                </a:moveTo>
                <a:lnTo>
                  <a:pt x="0" y="0"/>
                </a:lnTo>
                <a:lnTo>
                  <a:pt x="0" y="134112"/>
                </a:lnTo>
                <a:lnTo>
                  <a:pt x="979931" y="134112"/>
                </a:lnTo>
                <a:lnTo>
                  <a:pt x="979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926068" y="3793235"/>
            <a:ext cx="980440" cy="134620"/>
          </a:xfrm>
          <a:custGeom>
            <a:avLst/>
            <a:gdLst/>
            <a:ahLst/>
            <a:cxnLst/>
            <a:rect l="l" t="t" r="r" b="b"/>
            <a:pathLst>
              <a:path w="980440" h="134620">
                <a:moveTo>
                  <a:pt x="979931" y="0"/>
                </a:moveTo>
                <a:lnTo>
                  <a:pt x="0" y="0"/>
                </a:lnTo>
                <a:lnTo>
                  <a:pt x="0" y="134112"/>
                </a:lnTo>
                <a:lnTo>
                  <a:pt x="979931" y="134112"/>
                </a:lnTo>
                <a:lnTo>
                  <a:pt x="979931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6115" y="601511"/>
            <a:ext cx="1148105" cy="10171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4155" y="5844540"/>
            <a:ext cx="2855976" cy="43709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523" y="3563111"/>
            <a:ext cx="978535" cy="132715"/>
          </a:xfrm>
          <a:custGeom>
            <a:avLst/>
            <a:gdLst/>
            <a:ahLst/>
            <a:cxnLst/>
            <a:rect l="l" t="t" r="r" b="b"/>
            <a:pathLst>
              <a:path w="978535" h="132714">
                <a:moveTo>
                  <a:pt x="978408" y="0"/>
                </a:moveTo>
                <a:lnTo>
                  <a:pt x="0" y="0"/>
                </a:lnTo>
                <a:lnTo>
                  <a:pt x="0" y="132587"/>
                </a:lnTo>
                <a:lnTo>
                  <a:pt x="978408" y="132587"/>
                </a:lnTo>
                <a:lnTo>
                  <a:pt x="9784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23" y="3828288"/>
            <a:ext cx="978535" cy="132715"/>
          </a:xfrm>
          <a:custGeom>
            <a:avLst/>
            <a:gdLst/>
            <a:ahLst/>
            <a:cxnLst/>
            <a:rect l="l" t="t" r="r" b="b"/>
            <a:pathLst>
              <a:path w="978535" h="132714">
                <a:moveTo>
                  <a:pt x="978408" y="0"/>
                </a:moveTo>
                <a:lnTo>
                  <a:pt x="0" y="0"/>
                </a:lnTo>
                <a:lnTo>
                  <a:pt x="0" y="132587"/>
                </a:lnTo>
                <a:lnTo>
                  <a:pt x="978408" y="132587"/>
                </a:lnTo>
                <a:lnTo>
                  <a:pt x="9784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836" y="1136396"/>
            <a:ext cx="70732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2135" algn="l"/>
              </a:tabLst>
            </a:pPr>
            <a:r>
              <a:rPr dirty="0" spc="-45">
                <a:solidFill>
                  <a:srgbClr val="001F5F"/>
                </a:solidFill>
              </a:rPr>
              <a:t>FACILITACION</a:t>
            </a:r>
            <a:r>
              <a:rPr dirty="0" spc="-8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DEL</a:t>
            </a:r>
            <a:r>
              <a:rPr dirty="0">
                <a:solidFill>
                  <a:srgbClr val="001F5F"/>
                </a:solidFill>
              </a:rPr>
              <a:t>	</a:t>
            </a:r>
            <a:r>
              <a:rPr dirty="0" spc="-25">
                <a:solidFill>
                  <a:srgbClr val="001F5F"/>
                </a:solidFill>
              </a:rPr>
              <a:t>COMERCIO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50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SERVICIOS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21179" y="1920239"/>
            <a:ext cx="2357755" cy="132334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2075" marR="130810" indent="4572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arlito"/>
                <a:cs typeface="Carlito"/>
              </a:rPr>
              <a:t>528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Personas </a:t>
            </a:r>
            <a:r>
              <a:rPr dirty="0" sz="1600">
                <a:latin typeface="Carlito"/>
                <a:cs typeface="Carlito"/>
              </a:rPr>
              <a:t>Capacitadas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Comercio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Servicios,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REPSE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Plan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Comercio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Servicios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24044" y="2215895"/>
            <a:ext cx="3659504" cy="58420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dirty="0" sz="1600" spc="-10">
                <a:latin typeface="Carlito"/>
                <a:cs typeface="Carlito"/>
              </a:rPr>
              <a:t>Promoción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difusión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importancia</a:t>
            </a:r>
            <a:endParaRPr sz="160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</a:pP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Comercio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Paraguay.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233926" y="2399029"/>
            <a:ext cx="596900" cy="464820"/>
            <a:chOff x="4233926" y="2399029"/>
            <a:chExt cx="596900" cy="464820"/>
          </a:xfrm>
        </p:grpSpPr>
        <p:sp>
          <p:nvSpPr>
            <p:cNvPr id="6" name="object 6" descr=""/>
            <p:cNvSpPr/>
            <p:nvPr/>
          </p:nvSpPr>
          <p:spPr>
            <a:xfrm>
              <a:off x="4246626" y="2411729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19">
                  <a:moveTo>
                    <a:pt x="352044" y="0"/>
                  </a:moveTo>
                  <a:lnTo>
                    <a:pt x="352044" y="109728"/>
                  </a:lnTo>
                  <a:lnTo>
                    <a:pt x="0" y="109728"/>
                  </a:lnTo>
                  <a:lnTo>
                    <a:pt x="0" y="329184"/>
                  </a:lnTo>
                  <a:lnTo>
                    <a:pt x="352044" y="329184"/>
                  </a:lnTo>
                  <a:lnTo>
                    <a:pt x="352044" y="438912"/>
                  </a:lnTo>
                  <a:lnTo>
                    <a:pt x="571500" y="219456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246626" y="2411729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19">
                  <a:moveTo>
                    <a:pt x="0" y="109728"/>
                  </a:moveTo>
                  <a:lnTo>
                    <a:pt x="352044" y="109728"/>
                  </a:lnTo>
                  <a:lnTo>
                    <a:pt x="352044" y="0"/>
                  </a:lnTo>
                  <a:lnTo>
                    <a:pt x="571500" y="219456"/>
                  </a:lnTo>
                  <a:lnTo>
                    <a:pt x="352044" y="438912"/>
                  </a:lnTo>
                  <a:lnTo>
                    <a:pt x="352044" y="329184"/>
                  </a:lnTo>
                  <a:lnTo>
                    <a:pt x="0" y="329184"/>
                  </a:lnTo>
                  <a:lnTo>
                    <a:pt x="0" y="10972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821179" y="4046220"/>
            <a:ext cx="2357755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2075" marR="203835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30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Reuniones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Comité </a:t>
            </a:r>
            <a:r>
              <a:rPr dirty="0" sz="1600">
                <a:latin typeface="Carlito"/>
                <a:cs typeface="Carlito"/>
              </a:rPr>
              <a:t>Ejecutivo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0" b="1">
                <a:latin typeface="Carlito"/>
                <a:cs typeface="Carlito"/>
              </a:rPr>
              <a:t>Foro </a:t>
            </a:r>
            <a:r>
              <a:rPr dirty="0" sz="1600" b="1">
                <a:latin typeface="Carlito"/>
                <a:cs typeface="Carlito"/>
              </a:rPr>
              <a:t>Nacional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-25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Servicios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24044" y="3677411"/>
            <a:ext cx="3659504" cy="1815464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2710" marR="215900">
              <a:lnSpc>
                <a:spcPct val="100000"/>
              </a:lnSpc>
              <a:spcBef>
                <a:spcPts val="260"/>
              </a:spcBef>
            </a:pPr>
            <a:r>
              <a:rPr dirty="0" sz="1600">
                <a:latin typeface="Carlito"/>
                <a:cs typeface="Carlito"/>
              </a:rPr>
              <a:t>Coordinar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acciones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sugerir recomendaciones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autoridades </a:t>
            </a:r>
            <a:r>
              <a:rPr dirty="0" sz="1600">
                <a:latin typeface="Carlito"/>
                <a:cs typeface="Carlito"/>
              </a:rPr>
              <a:t>nacionales</a:t>
            </a:r>
            <a:r>
              <a:rPr dirty="0" sz="1600" spc="-7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competentes,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sobre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 </a:t>
            </a:r>
            <a:r>
              <a:rPr dirty="0" sz="1600">
                <a:latin typeface="Carlito"/>
                <a:cs typeface="Carlito"/>
              </a:rPr>
              <a:t>regulación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servicios,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fin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contribuir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al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desarrollo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política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materia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comercio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servicios..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233926" y="4354321"/>
            <a:ext cx="596900" cy="462915"/>
            <a:chOff x="4233926" y="4354321"/>
            <a:chExt cx="596900" cy="462915"/>
          </a:xfrm>
        </p:grpSpPr>
        <p:sp>
          <p:nvSpPr>
            <p:cNvPr id="11" name="object 11" descr=""/>
            <p:cNvSpPr/>
            <p:nvPr/>
          </p:nvSpPr>
          <p:spPr>
            <a:xfrm>
              <a:off x="4246626" y="4367021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352806" y="0"/>
                  </a:moveTo>
                  <a:lnTo>
                    <a:pt x="352806" y="109346"/>
                  </a:lnTo>
                  <a:lnTo>
                    <a:pt x="0" y="109346"/>
                  </a:lnTo>
                  <a:lnTo>
                    <a:pt x="0" y="328040"/>
                  </a:lnTo>
                  <a:lnTo>
                    <a:pt x="352806" y="328040"/>
                  </a:lnTo>
                  <a:lnTo>
                    <a:pt x="352806" y="437388"/>
                  </a:lnTo>
                  <a:lnTo>
                    <a:pt x="571500" y="218694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246626" y="4367021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0" y="109346"/>
                  </a:moveTo>
                  <a:lnTo>
                    <a:pt x="352806" y="109346"/>
                  </a:lnTo>
                  <a:lnTo>
                    <a:pt x="352806" y="0"/>
                  </a:lnTo>
                  <a:lnTo>
                    <a:pt x="571500" y="218694"/>
                  </a:lnTo>
                  <a:lnTo>
                    <a:pt x="352806" y="437388"/>
                  </a:lnTo>
                  <a:lnTo>
                    <a:pt x="352806" y="328040"/>
                  </a:lnTo>
                  <a:lnTo>
                    <a:pt x="0" y="328040"/>
                  </a:lnTo>
                  <a:lnTo>
                    <a:pt x="0" y="10934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2295" y="4612385"/>
            <a:ext cx="4415155" cy="558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0" b="1">
                <a:latin typeface="Times New Roman"/>
                <a:cs typeface="Times New Roman"/>
              </a:rPr>
              <a:t>EXPO</a:t>
            </a:r>
            <a:r>
              <a:rPr dirty="0" sz="3500" spc="-85" b="1">
                <a:latin typeface="Times New Roman"/>
                <a:cs typeface="Times New Roman"/>
              </a:rPr>
              <a:t> </a:t>
            </a:r>
            <a:r>
              <a:rPr dirty="0" sz="3500" spc="-55" b="1">
                <a:latin typeface="Times New Roman"/>
                <a:cs typeface="Times New Roman"/>
              </a:rPr>
              <a:t>MIPYMES</a:t>
            </a:r>
            <a:r>
              <a:rPr dirty="0" sz="3500" spc="-80" b="1">
                <a:latin typeface="Times New Roman"/>
                <a:cs typeface="Times New Roman"/>
              </a:rPr>
              <a:t> </a:t>
            </a:r>
            <a:r>
              <a:rPr dirty="0" sz="3500" spc="-65" b="1">
                <a:latin typeface="Times New Roman"/>
                <a:cs typeface="Times New Roman"/>
              </a:rPr>
              <a:t>2023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3" y="1085088"/>
            <a:ext cx="3960876" cy="31774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8259" y="1046988"/>
            <a:ext cx="3960875" cy="324154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7028" y="841247"/>
            <a:ext cx="3622547" cy="21732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9491" y="841247"/>
            <a:ext cx="3506723" cy="21732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9491" y="3218688"/>
            <a:ext cx="3506724" cy="22311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7028" y="3218688"/>
            <a:ext cx="3633216" cy="2231136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966" y="996188"/>
            <a:ext cx="3359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ASISTENCIA</a:t>
            </a:r>
            <a:r>
              <a:rPr dirty="0" spc="-85"/>
              <a:t> </a:t>
            </a:r>
            <a:r>
              <a:rPr dirty="0" spc="-10"/>
              <a:t>TÉCNICA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941832" y="1905000"/>
            <a:ext cx="8301355" cy="3992879"/>
          </a:xfrm>
          <a:custGeom>
            <a:avLst/>
            <a:gdLst/>
            <a:ahLst/>
            <a:cxnLst/>
            <a:rect l="l" t="t" r="r" b="b"/>
            <a:pathLst>
              <a:path w="8301355" h="3992879">
                <a:moveTo>
                  <a:pt x="8301228" y="0"/>
                </a:moveTo>
                <a:lnTo>
                  <a:pt x="0" y="0"/>
                </a:lnTo>
                <a:lnTo>
                  <a:pt x="0" y="3992879"/>
                </a:lnTo>
                <a:lnTo>
                  <a:pt x="8301228" y="3992879"/>
                </a:lnTo>
                <a:lnTo>
                  <a:pt x="830122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069328" y="2902711"/>
            <a:ext cx="21120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980" algn="l"/>
                <a:tab pos="1786255" algn="l"/>
              </a:tabLst>
            </a:pPr>
            <a:r>
              <a:rPr dirty="0" sz="2400" spc="-25" b="1">
                <a:latin typeface="Carlito"/>
                <a:cs typeface="Carlito"/>
              </a:rPr>
              <a:t>los</a:t>
            </a:r>
            <a:r>
              <a:rPr dirty="0" sz="2400" b="1">
                <a:latin typeface="Carlito"/>
                <a:cs typeface="Carlito"/>
              </a:rPr>
              <a:t>	</a:t>
            </a:r>
            <a:r>
              <a:rPr dirty="0" sz="2400" spc="-10">
                <a:latin typeface="Carlito"/>
                <a:cs typeface="Carlito"/>
              </a:rPr>
              <a:t>Centros</a:t>
            </a:r>
            <a:r>
              <a:rPr dirty="0" sz="2400">
                <a:latin typeface="Carlito"/>
                <a:cs typeface="Carlito"/>
              </a:rPr>
              <a:t>	</a:t>
            </a:r>
            <a:r>
              <a:rPr dirty="0" sz="2400" spc="-25">
                <a:latin typeface="Carlito"/>
                <a:cs typeface="Carlito"/>
              </a:rPr>
              <a:t>de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  <a:r>
              <a:rPr dirty="0" spc="-60"/>
              <a:t> </a:t>
            </a:r>
            <a:r>
              <a:rPr dirty="0"/>
              <a:t>Asistencia</a:t>
            </a:r>
            <a:r>
              <a:rPr dirty="0" spc="-70"/>
              <a:t> </a:t>
            </a:r>
            <a:r>
              <a:rPr dirty="0" spc="-30"/>
              <a:t>Técnica</a:t>
            </a:r>
            <a:r>
              <a:rPr dirty="0" spc="-5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/>
              <a:t>en</a:t>
            </a:r>
            <a:r>
              <a:rPr dirty="0" spc="-50"/>
              <a:t> </a:t>
            </a:r>
            <a:r>
              <a:rPr dirty="0"/>
              <a:t>Gestión</a:t>
            </a:r>
            <a:r>
              <a:rPr dirty="0" spc="-55"/>
              <a:t> </a:t>
            </a:r>
            <a:r>
              <a:rPr dirty="0" spc="-10"/>
              <a:t>empresarial</a:t>
            </a:r>
          </a:p>
          <a:p>
            <a:pPr marL="12700">
              <a:lnSpc>
                <a:spcPct val="100000"/>
              </a:lnSpc>
              <a:spcBef>
                <a:spcPts val="2880"/>
              </a:spcBef>
              <a:tabLst>
                <a:tab pos="1515110" algn="l"/>
                <a:tab pos="2665730" algn="l"/>
                <a:tab pos="4149090" algn="l"/>
                <a:tab pos="4528820" algn="l"/>
                <a:tab pos="5530215" algn="l"/>
              </a:tabLst>
            </a:pPr>
            <a:r>
              <a:rPr dirty="0" spc="-10" b="1">
                <a:latin typeface="Carlito"/>
                <a:cs typeface="Carlito"/>
              </a:rPr>
              <a:t>Asistencia</a:t>
            </a:r>
            <a:r>
              <a:rPr dirty="0" b="1">
                <a:latin typeface="Carlito"/>
                <a:cs typeface="Carlito"/>
              </a:rPr>
              <a:t>	</a:t>
            </a:r>
            <a:r>
              <a:rPr dirty="0" spc="-10" b="1">
                <a:latin typeface="Carlito"/>
                <a:cs typeface="Carlito"/>
              </a:rPr>
              <a:t>Técnica</a:t>
            </a:r>
            <a:r>
              <a:rPr dirty="0" b="1">
                <a:latin typeface="Carlito"/>
                <a:cs typeface="Carlito"/>
              </a:rPr>
              <a:t>	</a:t>
            </a:r>
            <a:r>
              <a:rPr dirty="0" spc="-10" b="1">
                <a:latin typeface="Carlito"/>
                <a:cs typeface="Carlito"/>
              </a:rPr>
              <a:t>Individual</a:t>
            </a:r>
            <a:r>
              <a:rPr dirty="0" b="1">
                <a:latin typeface="Carlito"/>
                <a:cs typeface="Carlito"/>
              </a:rPr>
              <a:t>	</a:t>
            </a:r>
            <a:r>
              <a:rPr dirty="0" spc="-50" b="1">
                <a:latin typeface="Carlito"/>
                <a:cs typeface="Carlito"/>
              </a:rPr>
              <a:t>a</a:t>
            </a:r>
            <a:r>
              <a:rPr dirty="0" b="1">
                <a:latin typeface="Carlito"/>
                <a:cs typeface="Carlito"/>
              </a:rPr>
              <a:t>	</a:t>
            </a:r>
            <a:r>
              <a:rPr dirty="0" spc="-10" b="1">
                <a:latin typeface="Carlito"/>
                <a:cs typeface="Carlito"/>
              </a:rPr>
              <a:t>través</a:t>
            </a:r>
            <a:r>
              <a:rPr dirty="0" b="1">
                <a:latin typeface="Carlito"/>
                <a:cs typeface="Carlito"/>
              </a:rPr>
              <a:t>	</a:t>
            </a:r>
            <a:r>
              <a:rPr dirty="0" spc="-25" b="1">
                <a:latin typeface="Carlito"/>
                <a:cs typeface="Carlito"/>
              </a:rPr>
              <a:t>de</a:t>
            </a:r>
          </a:p>
          <a:p>
            <a:pPr marL="12700">
              <a:lnSpc>
                <a:spcPct val="100000"/>
              </a:lnSpc>
            </a:pPr>
            <a:r>
              <a:rPr dirty="0"/>
              <a:t>Desarrollo</a:t>
            </a:r>
            <a:r>
              <a:rPr dirty="0" spc="-85"/>
              <a:t> </a:t>
            </a:r>
            <a:r>
              <a:rPr dirty="0"/>
              <a:t>Empresarial</a:t>
            </a:r>
            <a:r>
              <a:rPr dirty="0" spc="-50"/>
              <a:t> </a:t>
            </a:r>
            <a:r>
              <a:rPr dirty="0" spc="300">
                <a:latin typeface="Trebuchet MS"/>
                <a:cs typeface="Trebuchet MS"/>
              </a:rPr>
              <a:t>–</a:t>
            </a:r>
            <a:r>
              <a:rPr dirty="0" spc="-180">
                <a:latin typeface="Trebuchet MS"/>
                <a:cs typeface="Trebuchet MS"/>
              </a:rPr>
              <a:t> </a:t>
            </a:r>
            <a:r>
              <a:rPr dirty="0" spc="-20"/>
              <a:t>SBDC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04417" y="4000245"/>
            <a:ext cx="81768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rlito"/>
                <a:cs typeface="Carlito"/>
              </a:rPr>
              <a:t>El</a:t>
            </a:r>
            <a:r>
              <a:rPr dirty="0" sz="2400" spc="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Centro</a:t>
            </a:r>
            <a:r>
              <a:rPr dirty="0" sz="2400" spc="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SBDC</a:t>
            </a:r>
            <a:r>
              <a:rPr dirty="0" sz="2400" spc="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</a:t>
            </a:r>
            <a:r>
              <a:rPr dirty="0" sz="2400" spc="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San</a:t>
            </a:r>
            <a:r>
              <a:rPr dirty="0" sz="2400" spc="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Lorenzo</a:t>
            </a:r>
            <a:r>
              <a:rPr dirty="0" sz="2400" spc="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se</a:t>
            </a:r>
            <a:r>
              <a:rPr dirty="0" sz="2400" spc="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habilitó</a:t>
            </a:r>
            <a:r>
              <a:rPr dirty="0" sz="2400" spc="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el</a:t>
            </a:r>
            <a:r>
              <a:rPr dirty="0" sz="2400" spc="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10</a:t>
            </a:r>
            <a:r>
              <a:rPr dirty="0" sz="2400" spc="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</a:t>
            </a:r>
            <a:r>
              <a:rPr dirty="0" sz="2400" spc="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agosto</a:t>
            </a:r>
            <a:r>
              <a:rPr dirty="0" sz="2400" spc="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e</a:t>
            </a:r>
            <a:r>
              <a:rPr dirty="0" sz="2400" spc="2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inició </a:t>
            </a:r>
            <a:r>
              <a:rPr dirty="0" sz="2400">
                <a:latin typeface="Carlito"/>
                <a:cs typeface="Carlito"/>
              </a:rPr>
              <a:t>sus</a:t>
            </a:r>
            <a:r>
              <a:rPr dirty="0" sz="2400" spc="4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actividades</a:t>
            </a:r>
            <a:r>
              <a:rPr dirty="0" sz="2400" spc="459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</a:t>
            </a:r>
            <a:r>
              <a:rPr dirty="0" sz="2400" spc="4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partir</a:t>
            </a:r>
            <a:r>
              <a:rPr dirty="0" sz="2400" spc="4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</a:t>
            </a:r>
            <a:r>
              <a:rPr dirty="0" sz="2400" spc="4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setiembre.</a:t>
            </a:r>
            <a:r>
              <a:rPr dirty="0" sz="2400" spc="4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Desde</a:t>
            </a:r>
            <a:r>
              <a:rPr dirty="0" sz="2400" spc="4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esa</a:t>
            </a:r>
            <a:r>
              <a:rPr dirty="0" sz="2400" spc="4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fecha</a:t>
            </a:r>
            <a:r>
              <a:rPr dirty="0" sz="2400" spc="45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brindó </a:t>
            </a:r>
            <a:r>
              <a:rPr dirty="0" sz="2400">
                <a:latin typeface="Carlito"/>
                <a:cs typeface="Carlito"/>
              </a:rPr>
              <a:t>asistencia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técnica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y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seguimiento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85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MIPYMES.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752" y="581307"/>
            <a:ext cx="7376795" cy="62357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/>
              <a:t>CENTROS</a:t>
            </a:r>
            <a:r>
              <a:rPr dirty="0" spc="-20"/>
              <a:t> </a:t>
            </a:r>
            <a:r>
              <a:rPr dirty="0" spc="100"/>
              <a:t>DE</a:t>
            </a:r>
            <a:r>
              <a:rPr dirty="0" spc="-25"/>
              <a:t> </a:t>
            </a:r>
            <a:r>
              <a:rPr dirty="0" spc="-30"/>
              <a:t>DESARROLLO</a:t>
            </a:r>
            <a:r>
              <a:rPr dirty="0" spc="-10"/>
              <a:t> </a:t>
            </a:r>
            <a:r>
              <a:rPr dirty="0" spc="-50"/>
              <a:t>EMPRESARIAL</a:t>
            </a:r>
            <a:r>
              <a:rPr dirty="0" spc="-20"/>
              <a:t> SBDC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sng" sz="1300" spc="-6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Small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Business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Development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Centers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Portal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Servicios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MIPYMES</a:t>
            </a:r>
            <a:r>
              <a:rPr dirty="0" u="sng" sz="1300" spc="-1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Paraguay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70788" y="1653539"/>
            <a:ext cx="8300084" cy="4180840"/>
          </a:xfrm>
          <a:custGeom>
            <a:avLst/>
            <a:gdLst/>
            <a:ahLst/>
            <a:cxnLst/>
            <a:rect l="l" t="t" r="r" b="b"/>
            <a:pathLst>
              <a:path w="8300084" h="4180840">
                <a:moveTo>
                  <a:pt x="8299704" y="0"/>
                </a:moveTo>
                <a:lnTo>
                  <a:pt x="0" y="0"/>
                </a:lnTo>
                <a:lnTo>
                  <a:pt x="0" y="4180332"/>
                </a:lnTo>
                <a:lnTo>
                  <a:pt x="8299704" y="4180332"/>
                </a:lnTo>
                <a:lnTo>
                  <a:pt x="82997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32459" y="1665858"/>
            <a:ext cx="8179434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Proyecto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 spc="-80">
                <a:latin typeface="Trebuchet MS"/>
                <a:cs typeface="Trebuchet MS"/>
              </a:rPr>
              <a:t>“Centros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Desarrollo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Empresarial</a:t>
            </a:r>
            <a:r>
              <a:rPr dirty="0" sz="1600" spc="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SBDC</a:t>
            </a:r>
            <a:r>
              <a:rPr dirty="0" sz="1600" spc="75">
                <a:latin typeface="Carlito"/>
                <a:cs typeface="Carlito"/>
              </a:rPr>
              <a:t> </a:t>
            </a:r>
            <a:r>
              <a:rPr dirty="0" sz="1600" spc="-80">
                <a:latin typeface="Trebuchet MS"/>
                <a:cs typeface="Trebuchet MS"/>
              </a:rPr>
              <a:t>Paraguay”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liderado</a:t>
            </a:r>
            <a:r>
              <a:rPr dirty="0" sz="1600" spc="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Viceministerio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MIPYMES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través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la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Dirección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General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Capacitación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Gestión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Asistencia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Técnica,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cuenta </a:t>
            </a:r>
            <a:r>
              <a:rPr dirty="0" sz="1600">
                <a:latin typeface="Carlito"/>
                <a:cs typeface="Carlito"/>
              </a:rPr>
              <a:t>con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 financiamiento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Agencia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 Estados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Unidos para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 Desarrollo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Internacional </a:t>
            </a:r>
            <a:r>
              <a:rPr dirty="0" sz="1600" spc="-10">
                <a:latin typeface="Carlito"/>
                <a:cs typeface="Carlito"/>
              </a:rPr>
              <a:t>(USAID)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Misión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Técnica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Taiwán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(Taiwán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ICDF)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través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Proyecto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FOMIPYMES,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cuales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través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alianza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sin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precedentes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entre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estas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dos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importantes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cooperaciones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unieron para </a:t>
            </a:r>
            <a:r>
              <a:rPr dirty="0" sz="1600" spc="-10">
                <a:latin typeface="Carlito"/>
                <a:cs typeface="Carlito"/>
              </a:rPr>
              <a:t>apoyar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proyecto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gran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relevancia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sector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MIPYMES.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transferencia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esta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exitosa </a:t>
            </a:r>
            <a:r>
              <a:rPr dirty="0" sz="1600">
                <a:latin typeface="Carlito"/>
                <a:cs typeface="Carlito"/>
              </a:rPr>
              <a:t>metodología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americana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ejecutada</a:t>
            </a:r>
            <a:r>
              <a:rPr dirty="0" sz="1600" spc="114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114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asistencia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técnica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0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114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Universidad</a:t>
            </a:r>
            <a:r>
              <a:rPr dirty="0" sz="1600" spc="114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0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Texas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San </a:t>
            </a:r>
            <a:r>
              <a:rPr dirty="0" sz="1600">
                <a:latin typeface="Carlito"/>
                <a:cs typeface="Carlito"/>
              </a:rPr>
              <a:t>Antonio</a:t>
            </a:r>
            <a:r>
              <a:rPr dirty="0" sz="1600" spc="-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Estados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Unidos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América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(UTSA).</a:t>
            </a:r>
            <a:endParaRPr sz="1600">
              <a:latin typeface="Carlito"/>
              <a:cs typeface="Carlito"/>
            </a:endParaRPr>
          </a:p>
          <a:p>
            <a:pPr algn="just" marL="12700" marR="5715">
              <a:lnSpc>
                <a:spcPct val="100000"/>
              </a:lnSpc>
              <a:spcBef>
                <a:spcPts val="1920"/>
              </a:spcBef>
            </a:pP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Centros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Desarrollo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Empresarial</a:t>
            </a:r>
            <a:r>
              <a:rPr dirty="0" sz="1600" spc="2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SBDC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Paraguay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tienen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objetivo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constituirse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 </a:t>
            </a:r>
            <a:r>
              <a:rPr dirty="0" sz="1600">
                <a:latin typeface="Carlito"/>
                <a:cs typeface="Carlito"/>
              </a:rPr>
              <a:t>principal</a:t>
            </a:r>
            <a:r>
              <a:rPr dirty="0" sz="1600" spc="3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fuente</a:t>
            </a:r>
            <a:r>
              <a:rPr dirty="0" sz="1600" spc="3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3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asistencia</a:t>
            </a:r>
            <a:r>
              <a:rPr dirty="0" sz="1600" spc="3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técnica</a:t>
            </a:r>
            <a:r>
              <a:rPr dirty="0" sz="1600" spc="3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3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alto</a:t>
            </a:r>
            <a:r>
              <a:rPr dirty="0" sz="1600" spc="3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valor</a:t>
            </a:r>
            <a:r>
              <a:rPr dirty="0" sz="1600" spc="3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3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emprendedores,</a:t>
            </a:r>
            <a:r>
              <a:rPr dirty="0" sz="1600" spc="3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micro,</a:t>
            </a:r>
            <a:r>
              <a:rPr dirty="0" sz="1600" spc="3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pequeñas</a:t>
            </a:r>
            <a:r>
              <a:rPr dirty="0" sz="1600" spc="375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y </a:t>
            </a:r>
            <a:r>
              <a:rPr dirty="0" sz="1600">
                <a:latin typeface="Carlito"/>
                <a:cs typeface="Carlito"/>
              </a:rPr>
              <a:t>medianas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empresas.</a:t>
            </a:r>
            <a:r>
              <a:rPr dirty="0" sz="1600" spc="3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misión</a:t>
            </a:r>
            <a:r>
              <a:rPr dirty="0" sz="1600" spc="3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</a:t>
            </a:r>
            <a:r>
              <a:rPr dirty="0" sz="1600" spc="3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Centro</a:t>
            </a:r>
            <a:r>
              <a:rPr dirty="0" sz="1600" spc="3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SBDC</a:t>
            </a:r>
            <a:r>
              <a:rPr dirty="0" sz="1600" spc="3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promover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crecimiento</a:t>
            </a:r>
            <a:r>
              <a:rPr dirty="0" sz="1600" spc="3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sostenible,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 </a:t>
            </a:r>
            <a:r>
              <a:rPr dirty="0" sz="1600">
                <a:latin typeface="Carlito"/>
                <a:cs typeface="Carlito"/>
              </a:rPr>
              <a:t>innovación,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productividad,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rentabilidad</a:t>
            </a:r>
            <a:r>
              <a:rPr dirty="0" sz="1600" spc="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formalización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sector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través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7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mejoras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2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su</a:t>
            </a:r>
            <a:r>
              <a:rPr dirty="0" sz="1600" spc="2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gestión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empresarial.</a:t>
            </a:r>
            <a:r>
              <a:rPr dirty="0" sz="1600" spc="2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modelo</a:t>
            </a:r>
            <a:r>
              <a:rPr dirty="0" sz="1600" spc="2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SBDC</a:t>
            </a:r>
            <a:r>
              <a:rPr dirty="0" sz="1600" spc="2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</a:t>
            </a:r>
            <a:r>
              <a:rPr dirty="0" sz="1600" spc="2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metodología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probada</a:t>
            </a:r>
            <a:r>
              <a:rPr dirty="0" sz="1600" spc="2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2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hacer</a:t>
            </a:r>
            <a:r>
              <a:rPr dirty="0" sz="1600" spc="254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crecer</a:t>
            </a:r>
            <a:r>
              <a:rPr dirty="0" sz="1600" spc="27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al </a:t>
            </a:r>
            <a:r>
              <a:rPr dirty="0" sz="1600">
                <a:latin typeface="Carlito"/>
                <a:cs typeface="Carlito"/>
              </a:rPr>
              <a:t>sector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MIPYME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manera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medible,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eficiente,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sostenible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gran</a:t>
            </a:r>
            <a:r>
              <a:rPr dirty="0" sz="1600" spc="-10">
                <a:latin typeface="Carlito"/>
                <a:cs typeface="Carlito"/>
              </a:rPr>
              <a:t> escala.</a:t>
            </a:r>
            <a:endParaRPr sz="16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fecha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están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habilitadas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2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Centros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9717" y="822734"/>
            <a:ext cx="7376795" cy="62357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/>
              <a:t>CENTROS</a:t>
            </a:r>
            <a:r>
              <a:rPr dirty="0" spc="-20"/>
              <a:t> </a:t>
            </a:r>
            <a:r>
              <a:rPr dirty="0" spc="100"/>
              <a:t>DE</a:t>
            </a:r>
            <a:r>
              <a:rPr dirty="0" spc="-25"/>
              <a:t> </a:t>
            </a:r>
            <a:r>
              <a:rPr dirty="0" spc="-30"/>
              <a:t>DESARROLLO</a:t>
            </a:r>
            <a:r>
              <a:rPr dirty="0" spc="-10"/>
              <a:t> </a:t>
            </a:r>
            <a:r>
              <a:rPr dirty="0" spc="-50"/>
              <a:t>EMPRESARIAL</a:t>
            </a:r>
            <a:r>
              <a:rPr dirty="0" spc="-20"/>
              <a:t> SBDC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sng" sz="1300" spc="-6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Small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Business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Development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Centers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Portal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Servicios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MIPYMES</a:t>
            </a:r>
            <a:r>
              <a:rPr dirty="0" u="sng" sz="1300" spc="-1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Paraguay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0683" y="1927860"/>
            <a:ext cx="3629025" cy="2324100"/>
          </a:xfrm>
          <a:prstGeom prst="rect">
            <a:avLst/>
          </a:prstGeom>
          <a:solidFill>
            <a:srgbClr val="1F487C"/>
          </a:solidFill>
        </p:spPr>
        <p:txBody>
          <a:bodyPr wrap="square" lIns="0" tIns="22225" rIns="0" bIns="0" rtlCol="0" vert="horz">
            <a:spAutoFit/>
          </a:bodyPr>
          <a:lstStyle/>
          <a:p>
            <a:pPr marL="73660" marR="67945">
              <a:lnSpc>
                <a:spcPct val="100400"/>
              </a:lnSpc>
              <a:spcBef>
                <a:spcPts val="175"/>
              </a:spcBef>
            </a:pP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Centro</a:t>
            </a:r>
            <a:r>
              <a:rPr dirty="0" sz="17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rlito"/>
                <a:cs typeface="Carlito"/>
              </a:rPr>
              <a:t>SBDC</a:t>
            </a:r>
            <a:r>
              <a:rPr dirty="0" sz="16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rlito"/>
                <a:cs typeface="Carlito"/>
              </a:rPr>
              <a:t>San</a:t>
            </a:r>
            <a:r>
              <a:rPr dirty="0" sz="16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rlito"/>
                <a:cs typeface="Carlito"/>
              </a:rPr>
              <a:t>Lorenzo</a:t>
            </a:r>
            <a:r>
              <a:rPr dirty="0" sz="1600" spc="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rlito"/>
                <a:cs typeface="Carlito"/>
              </a:rPr>
              <a:t>- </a:t>
            </a:r>
            <a:r>
              <a:rPr dirty="0" sz="1600" spc="-10" b="1">
                <a:solidFill>
                  <a:srgbClr val="FFFFFF"/>
                </a:solidFill>
                <a:latin typeface="Carlito"/>
                <a:cs typeface="Carlito"/>
              </a:rPr>
              <a:t>Central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nstitución:</a:t>
            </a:r>
            <a:r>
              <a:rPr dirty="0" sz="1300" spc="1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Centro</a:t>
            </a:r>
            <a:r>
              <a:rPr dirty="0" sz="1300" spc="1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Paraguayo</a:t>
            </a:r>
            <a:r>
              <a:rPr dirty="0" sz="1300" spc="1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1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Productividad</a:t>
            </a:r>
            <a:r>
              <a:rPr dirty="0" sz="1300" spc="1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50" b="1">
                <a:solidFill>
                  <a:srgbClr val="FFFFFF"/>
                </a:solidFill>
                <a:latin typeface="Carlito"/>
                <a:cs typeface="Carlito"/>
              </a:rPr>
              <a:t>y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Calidad</a:t>
            </a:r>
            <a:r>
              <a:rPr dirty="0" sz="1300" spc="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dirty="0" u="sng" sz="17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  <a:hlinkClick r:id="rId3"/>
              </a:rPr>
              <a:t>CEPROCAL)</a:t>
            </a:r>
            <a:r>
              <a:rPr dirty="0" u="none" sz="1700" spc="-1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700">
              <a:latin typeface="Carlito"/>
              <a:cs typeface="Carlito"/>
            </a:endParaRPr>
          </a:p>
          <a:p>
            <a:pPr marL="73660">
              <a:lnSpc>
                <a:spcPct val="100000"/>
              </a:lnSpc>
              <a:spcBef>
                <a:spcPts val="1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Inaugurado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10/08/2023</a:t>
            </a:r>
            <a:endParaRPr sz="1700">
              <a:latin typeface="Carlito"/>
              <a:cs typeface="Carlito"/>
            </a:endParaRPr>
          </a:p>
          <a:p>
            <a:pPr algn="just" marL="73660">
              <a:lnSpc>
                <a:spcPct val="100000"/>
              </a:lnSpc>
              <a:spcBef>
                <a:spcPts val="25"/>
              </a:spcBef>
            </a:pP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Teléfono: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(021)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520060</a:t>
            </a:r>
            <a:endParaRPr sz="1300">
              <a:latin typeface="Carlito"/>
              <a:cs typeface="Carlito"/>
            </a:endParaRPr>
          </a:p>
          <a:p>
            <a:pPr algn="just" marL="7366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Horario</a:t>
            </a:r>
            <a:r>
              <a:rPr dirty="0" sz="1300" spc="25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2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Atención:</a:t>
            </a:r>
            <a:r>
              <a:rPr dirty="0" sz="1300" spc="2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Lunes</a:t>
            </a:r>
            <a:r>
              <a:rPr dirty="0" sz="1300" spc="2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25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Viernes</a:t>
            </a:r>
            <a:r>
              <a:rPr dirty="0" sz="1300" spc="2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(de</a:t>
            </a:r>
            <a:r>
              <a:rPr dirty="0" sz="1300" spc="2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8:00</a:t>
            </a:r>
            <a:r>
              <a:rPr dirty="0" sz="1300" spc="25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300">
              <a:latin typeface="Carlito"/>
              <a:cs typeface="Carlito"/>
            </a:endParaRPr>
          </a:p>
          <a:p>
            <a:pPr algn="just" marL="7366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16:00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hs.)</a:t>
            </a:r>
            <a:endParaRPr sz="1300">
              <a:latin typeface="Carlito"/>
              <a:cs typeface="Carlito"/>
            </a:endParaRPr>
          </a:p>
          <a:p>
            <a:pPr algn="just" marL="73660" marR="67945">
              <a:lnSpc>
                <a:spcPct val="100000"/>
              </a:lnSpc>
              <a:spcBef>
                <a:spcPts val="5"/>
              </a:spcBef>
            </a:pP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Ubicación:</a:t>
            </a:r>
            <a:r>
              <a:rPr dirty="0" sz="1300" spc="15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Lope</a:t>
            </a:r>
            <a:r>
              <a:rPr dirty="0" sz="1300" spc="1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15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Vega</a:t>
            </a:r>
            <a:r>
              <a:rPr dirty="0" sz="1300" spc="14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00" spc="15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San</a:t>
            </a:r>
            <a:r>
              <a:rPr dirty="0" sz="1300" spc="1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Antonio,</a:t>
            </a:r>
            <a:r>
              <a:rPr dirty="0" sz="1300" spc="14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San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Lorenzo</a:t>
            </a:r>
            <a:r>
              <a:rPr dirty="0" sz="1300" spc="15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spc="16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300" spc="6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Departamento</a:t>
            </a:r>
            <a:r>
              <a:rPr dirty="0" sz="1300" spc="1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Central</a:t>
            </a:r>
            <a:r>
              <a:rPr dirty="0" sz="1300" spc="1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(como</a:t>
            </a:r>
            <a:r>
              <a:rPr dirty="0" sz="1300" spc="15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llegar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ver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u="sng" sz="13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  <a:hlinkClick r:id="rId4"/>
              </a:rPr>
              <a:t>aquí</a:t>
            </a:r>
            <a:r>
              <a:rPr dirty="0" u="none" sz="1300" spc="-1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3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7155" y="1927860"/>
            <a:ext cx="3630167" cy="21381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7155" y="4251959"/>
            <a:ext cx="3630167" cy="20574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778792"/>
            <a:ext cx="7376795" cy="62357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/>
              <a:t>CENTROS</a:t>
            </a:r>
            <a:r>
              <a:rPr dirty="0" spc="-20"/>
              <a:t> </a:t>
            </a:r>
            <a:r>
              <a:rPr dirty="0" spc="100"/>
              <a:t>DE</a:t>
            </a:r>
            <a:r>
              <a:rPr dirty="0" spc="-25"/>
              <a:t> </a:t>
            </a:r>
            <a:r>
              <a:rPr dirty="0" spc="-30"/>
              <a:t>DESARROLLO</a:t>
            </a:r>
            <a:r>
              <a:rPr dirty="0" spc="-10"/>
              <a:t> </a:t>
            </a:r>
            <a:r>
              <a:rPr dirty="0" spc="-50"/>
              <a:t>EMPRESARIAL</a:t>
            </a:r>
            <a:r>
              <a:rPr dirty="0" spc="-20"/>
              <a:t> SBDC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sng" sz="1300" spc="-6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Small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Business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Development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Centers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Portal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</a:t>
            </a:r>
            <a:r>
              <a:rPr dirty="0" u="sng" sz="13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Servicios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MIPYMES</a:t>
            </a:r>
            <a:r>
              <a:rPr dirty="0" u="sng" sz="1300" spc="-1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Paraguay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167383" y="2061972"/>
            <a:ext cx="3335020" cy="2987040"/>
          </a:xfrm>
          <a:custGeom>
            <a:avLst/>
            <a:gdLst/>
            <a:ahLst/>
            <a:cxnLst/>
            <a:rect l="l" t="t" r="r" b="b"/>
            <a:pathLst>
              <a:path w="3335020" h="2987040">
                <a:moveTo>
                  <a:pt x="3334512" y="0"/>
                </a:moveTo>
                <a:lnTo>
                  <a:pt x="0" y="0"/>
                </a:lnTo>
                <a:lnTo>
                  <a:pt x="0" y="2987040"/>
                </a:lnTo>
                <a:lnTo>
                  <a:pt x="3334512" y="2987040"/>
                </a:lnTo>
                <a:lnTo>
                  <a:pt x="333451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42060" y="2073020"/>
            <a:ext cx="3198495" cy="2654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299"/>
              </a:lnSpc>
              <a:spcBef>
                <a:spcPts val="95"/>
              </a:spcBef>
            </a:pP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Centro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SBDC</a:t>
            </a:r>
            <a:r>
              <a:rPr dirty="0" sz="17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Encarnación: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Institución:</a:t>
            </a:r>
            <a:r>
              <a:rPr dirty="0" sz="1700" spc="1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700" spc="1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Autónoma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Encarnación 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dirty="0" u="sng" sz="17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  <a:hlinkClick r:id="rId3"/>
              </a:rPr>
              <a:t>UNAE</a:t>
            </a:r>
            <a:r>
              <a:rPr dirty="0" u="none" sz="1700" spc="-10" b="1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Inaugurado</a:t>
            </a:r>
            <a:r>
              <a:rPr dirty="0" sz="17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 10/11/2023</a:t>
            </a:r>
            <a:endParaRPr sz="17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r>
              <a:rPr dirty="0" sz="1300" spc="-20" b="1">
                <a:solidFill>
                  <a:srgbClr val="FFFFFF"/>
                </a:solidFill>
                <a:latin typeface="Carlito"/>
                <a:cs typeface="Carlito"/>
              </a:rPr>
              <a:t>Teléfono: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 (071)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205454</a:t>
            </a:r>
            <a:r>
              <a:rPr dirty="0" sz="13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/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(0985)</a:t>
            </a:r>
            <a:r>
              <a:rPr dirty="0" sz="13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111962</a:t>
            </a:r>
            <a:endParaRPr sz="13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Horario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Atención:</a:t>
            </a:r>
            <a:r>
              <a:rPr dirty="0" sz="13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Lunes</a:t>
            </a:r>
            <a:r>
              <a:rPr dirty="0" sz="1300" spc="-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Jueves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(de</a:t>
            </a:r>
            <a:r>
              <a:rPr dirty="0" sz="13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8:00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5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3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11:00</a:t>
            </a:r>
            <a:r>
              <a:rPr dirty="0" sz="1300" spc="3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hs.</a:t>
            </a:r>
            <a:r>
              <a:rPr dirty="0" sz="1300" spc="3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00" spc="3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16:00</a:t>
            </a:r>
            <a:r>
              <a:rPr dirty="0" sz="1300" spc="3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3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20:00</a:t>
            </a:r>
            <a:r>
              <a:rPr dirty="0" sz="1300" spc="3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hs.),</a:t>
            </a:r>
            <a:r>
              <a:rPr dirty="0" sz="1300" spc="3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Sábado</a:t>
            </a:r>
            <a:r>
              <a:rPr dirty="0" sz="1300" spc="3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FFFFFF"/>
                </a:solidFill>
                <a:latin typeface="Carlito"/>
                <a:cs typeface="Carlito"/>
              </a:rPr>
              <a:t>(de</a:t>
            </a:r>
            <a:endParaRPr sz="13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11:00</a:t>
            </a:r>
            <a:r>
              <a:rPr dirty="0" sz="13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15:00 </a:t>
            </a:r>
            <a:r>
              <a:rPr dirty="0" sz="1300" spc="-20" b="1">
                <a:solidFill>
                  <a:srgbClr val="FFFFFF"/>
                </a:solidFill>
                <a:latin typeface="Carlito"/>
                <a:cs typeface="Carlito"/>
              </a:rPr>
              <a:t>hs.)</a:t>
            </a:r>
            <a:endParaRPr sz="1300">
              <a:latin typeface="Carlito"/>
              <a:cs typeface="Carlito"/>
            </a:endParaRPr>
          </a:p>
          <a:p>
            <a:pPr algn="just" marR="5715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Ubicación:</a:t>
            </a:r>
            <a:r>
              <a:rPr dirty="0" sz="1300" spc="2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Padre</a:t>
            </a:r>
            <a:r>
              <a:rPr dirty="0" sz="1300" spc="2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Kreusser</a:t>
            </a:r>
            <a:r>
              <a:rPr dirty="0" sz="1300" spc="254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e/</a:t>
            </a:r>
            <a:r>
              <a:rPr dirty="0" sz="1300" spc="2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Independencia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Nacional</a:t>
            </a:r>
            <a:r>
              <a:rPr dirty="0" sz="1300" spc="2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00" spc="2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Honorio</a:t>
            </a:r>
            <a:r>
              <a:rPr dirty="0" sz="1300" spc="2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González,</a:t>
            </a:r>
            <a:r>
              <a:rPr dirty="0" sz="1300" spc="229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Encarnación</a:t>
            </a:r>
            <a:r>
              <a:rPr dirty="0" sz="1300" spc="2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114" b="1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Departamento</a:t>
            </a:r>
            <a:r>
              <a:rPr dirty="0" sz="1300" spc="44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44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Itapúa</a:t>
            </a:r>
            <a:r>
              <a:rPr dirty="0" sz="1300" spc="43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(como</a:t>
            </a:r>
            <a:r>
              <a:rPr dirty="0" sz="1300" spc="44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llegar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ver</a:t>
            </a:r>
            <a:r>
              <a:rPr dirty="0" sz="1300" spc="-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u="sng" sz="13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  <a:hlinkClick r:id="rId4"/>
              </a:rPr>
              <a:t>aquí</a:t>
            </a:r>
            <a:r>
              <a:rPr dirty="0" u="none" sz="1300" spc="-10" b="1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3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3167" y="1642872"/>
            <a:ext cx="3752088" cy="202539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4503" y="3732276"/>
            <a:ext cx="3730752" cy="208940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318" y="811177"/>
            <a:ext cx="7376795" cy="62357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/>
              <a:t>CENTROS</a:t>
            </a:r>
            <a:r>
              <a:rPr dirty="0" spc="-20"/>
              <a:t> </a:t>
            </a:r>
            <a:r>
              <a:rPr dirty="0" spc="100"/>
              <a:t>DE</a:t>
            </a:r>
            <a:r>
              <a:rPr dirty="0" spc="-25"/>
              <a:t> </a:t>
            </a:r>
            <a:r>
              <a:rPr dirty="0" spc="-30"/>
              <a:t>DESARROLLO</a:t>
            </a:r>
            <a:r>
              <a:rPr dirty="0" spc="-10"/>
              <a:t> </a:t>
            </a:r>
            <a:r>
              <a:rPr dirty="0" spc="-50"/>
              <a:t>EMPRESARIAL</a:t>
            </a:r>
            <a:r>
              <a:rPr dirty="0" spc="-20"/>
              <a:t> SBDC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sng" sz="1300" spc="-6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Small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Business</a:t>
            </a:r>
            <a:r>
              <a:rPr dirty="0" u="sng" sz="1300" spc="-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Development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Centers</a:t>
            </a:r>
            <a:r>
              <a:rPr dirty="0" u="sng" sz="1300" spc="-6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-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Portal</a:t>
            </a:r>
            <a:r>
              <a:rPr dirty="0" u="sng" sz="1300" spc="-1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de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4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Servicios</a:t>
            </a:r>
            <a:r>
              <a:rPr dirty="0" u="sng" sz="1300" spc="-2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3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MIPYMES</a:t>
            </a:r>
            <a:r>
              <a:rPr dirty="0" u="sng" sz="13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3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Paraguay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437132" y="2982467"/>
            <a:ext cx="3357879" cy="1651000"/>
          </a:xfrm>
          <a:custGeom>
            <a:avLst/>
            <a:gdLst/>
            <a:ahLst/>
            <a:cxnLst/>
            <a:rect l="l" t="t" r="r" b="b"/>
            <a:pathLst>
              <a:path w="3357879" h="1651000">
                <a:moveTo>
                  <a:pt x="3357372" y="0"/>
                </a:moveTo>
                <a:lnTo>
                  <a:pt x="0" y="0"/>
                </a:lnTo>
                <a:lnTo>
                  <a:pt x="0" y="1650491"/>
                </a:lnTo>
                <a:lnTo>
                  <a:pt x="3357372" y="1650491"/>
                </a:lnTo>
                <a:lnTo>
                  <a:pt x="335737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11808" y="2993898"/>
            <a:ext cx="3220720" cy="1585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Centro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SBDC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 CDE:</a:t>
            </a:r>
            <a:endParaRPr sz="1700">
              <a:latin typeface="Carlito"/>
              <a:cs typeface="Carlito"/>
            </a:endParaRPr>
          </a:p>
          <a:p>
            <a:pPr marR="5080">
              <a:lnSpc>
                <a:spcPct val="100299"/>
              </a:lnSpc>
              <a:spcBef>
                <a:spcPts val="5"/>
              </a:spcBef>
              <a:tabLst>
                <a:tab pos="502284" algn="l"/>
                <a:tab pos="1238885" algn="l"/>
                <a:tab pos="1325880" algn="l"/>
                <a:tab pos="1665605" algn="l"/>
                <a:tab pos="2571115" algn="l"/>
                <a:tab pos="2787015" algn="l"/>
              </a:tabLst>
            </a:pP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Institución: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	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Fundación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Parque Tecnológico</a:t>
            </a:r>
            <a:r>
              <a:rPr dirty="0" sz="1700" spc="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Itaipú</a:t>
            </a:r>
            <a:r>
              <a:rPr dirty="0" sz="1700" spc="-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dirty="0" sz="17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Paraguay 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Este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Centro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700" spc="-25" b="1">
                <a:solidFill>
                  <a:srgbClr val="FFFFFF"/>
                </a:solidFill>
                <a:latin typeface="Carlito"/>
                <a:cs typeface="Carlito"/>
              </a:rPr>
              <a:t>fue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adjudicado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700" spc="-20" b="1">
                <a:solidFill>
                  <a:srgbClr val="FFFFFF"/>
                </a:solidFill>
                <a:latin typeface="Carlito"/>
                <a:cs typeface="Carlito"/>
              </a:rPr>
              <a:t>pero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estará</a:t>
            </a:r>
            <a:r>
              <a:rPr dirty="0" sz="1700" spc="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operativo</a:t>
            </a:r>
            <a:r>
              <a:rPr dirty="0" sz="1700" spc="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700" spc="1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partir</a:t>
            </a:r>
            <a:r>
              <a:rPr dirty="0" sz="1700" spc="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rlito"/>
                <a:cs typeface="Carlito"/>
              </a:rPr>
              <a:t>febrero próximo.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821" y="1794994"/>
            <a:ext cx="3389472" cy="3589657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9435" y="5346572"/>
            <a:ext cx="486283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60">
                <a:latin typeface="Trebuchet MS"/>
                <a:cs typeface="Trebuchet MS"/>
              </a:rPr>
              <a:t>(021)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6163000</a:t>
            </a:r>
            <a:r>
              <a:rPr dirty="0" sz="1150" spc="-9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70">
                <a:latin typeface="Trebuchet MS"/>
                <a:cs typeface="Trebuchet MS"/>
              </a:rPr>
              <a:t>Avda.</a:t>
            </a:r>
            <a:r>
              <a:rPr dirty="0" sz="1150" spc="-65">
                <a:latin typeface="Trebuchet MS"/>
                <a:cs typeface="Trebuchet MS"/>
              </a:rPr>
              <a:t> </a:t>
            </a:r>
            <a:r>
              <a:rPr dirty="0" sz="1150">
                <a:latin typeface="Carlito"/>
                <a:cs typeface="Carlito"/>
              </a:rPr>
              <a:t>Mcal. López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Nº</a:t>
            </a:r>
            <a:r>
              <a:rPr dirty="0" sz="1150" spc="10">
                <a:latin typeface="Carlito"/>
                <a:cs typeface="Carlito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3333</a:t>
            </a:r>
            <a:r>
              <a:rPr dirty="0" sz="1150" spc="-9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Planta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80">
                <a:latin typeface="Trebuchet MS"/>
                <a:cs typeface="Trebuchet MS"/>
              </a:rPr>
              <a:t>Baja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70">
                <a:latin typeface="Trebuchet MS"/>
                <a:cs typeface="Trebuchet MS"/>
              </a:rPr>
              <a:t>Villa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>
                <a:latin typeface="Trebuchet MS"/>
                <a:cs typeface="Trebuchet MS"/>
              </a:rPr>
              <a:t>Morra</a:t>
            </a:r>
            <a:r>
              <a:rPr dirty="0" sz="1150" spc="-35">
                <a:latin typeface="Trebuchet MS"/>
                <a:cs typeface="Trebuchet MS"/>
              </a:rPr>
              <a:t> </a:t>
            </a:r>
            <a:r>
              <a:rPr dirty="0" sz="1150" spc="140">
                <a:latin typeface="Trebuchet MS"/>
                <a:cs typeface="Trebuchet MS"/>
              </a:rPr>
              <a:t>–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10">
                <a:latin typeface="Carlito"/>
                <a:cs typeface="Carlito"/>
              </a:rPr>
              <a:t>Asunción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50160" y="5757773"/>
            <a:ext cx="78041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Carlito"/>
                <a:cs typeface="Carlito"/>
              </a:rPr>
              <a:t>@micparaguay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96715" y="5733084"/>
            <a:ext cx="521334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latin typeface="Carlito"/>
                <a:cs typeface="Carlito"/>
              </a:rPr>
              <a:t>@MIC_PY</a:t>
            </a:r>
            <a:endParaRPr sz="95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043" y="5725354"/>
            <a:ext cx="178596" cy="17829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0673" y="5731166"/>
            <a:ext cx="204714" cy="16646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4469" y="5723102"/>
            <a:ext cx="186142" cy="1841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0168" y="5741222"/>
            <a:ext cx="211707" cy="14730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079872" y="5711139"/>
            <a:ext cx="259270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81505" algn="l"/>
              </a:tabLst>
            </a:pPr>
            <a:r>
              <a:rPr dirty="0" sz="950" spc="-10">
                <a:latin typeface="Carlito"/>
                <a:cs typeface="Carlito"/>
              </a:rPr>
              <a:t>@micparaguay</a:t>
            </a:r>
            <a:r>
              <a:rPr dirty="0" sz="950">
                <a:latin typeface="Carlito"/>
                <a:cs typeface="Carlito"/>
              </a:rPr>
              <a:t>	MIC</a:t>
            </a:r>
            <a:r>
              <a:rPr dirty="0" sz="950" spc="40">
                <a:latin typeface="Carlito"/>
                <a:cs typeface="Carlito"/>
              </a:rPr>
              <a:t> </a:t>
            </a:r>
            <a:r>
              <a:rPr dirty="0" sz="950" spc="-10">
                <a:latin typeface="Carlito"/>
                <a:cs typeface="Carlito"/>
              </a:rPr>
              <a:t>Paraguay</a:t>
            </a:r>
            <a:endParaRPr sz="95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5307" y="3166872"/>
            <a:ext cx="4210812" cy="5242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187" y="596900"/>
            <a:ext cx="75342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001F5F"/>
                </a:solidFill>
              </a:rPr>
              <a:t>FORMALIZACION</a:t>
            </a:r>
            <a:r>
              <a:rPr dirty="0" sz="2000" spc="-25">
                <a:solidFill>
                  <a:srgbClr val="001F5F"/>
                </a:solidFill>
              </a:rPr>
              <a:t> </a:t>
            </a:r>
            <a:r>
              <a:rPr dirty="0" sz="2000">
                <a:solidFill>
                  <a:srgbClr val="001F5F"/>
                </a:solidFill>
              </a:rPr>
              <a:t>DEL</a:t>
            </a:r>
            <a:r>
              <a:rPr dirty="0" sz="2000" spc="10">
                <a:solidFill>
                  <a:srgbClr val="001F5F"/>
                </a:solidFill>
              </a:rPr>
              <a:t>  </a:t>
            </a:r>
            <a:r>
              <a:rPr dirty="0" sz="2000" spc="-25">
                <a:solidFill>
                  <a:srgbClr val="001F5F"/>
                </a:solidFill>
              </a:rPr>
              <a:t>COMERCIO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95">
                <a:solidFill>
                  <a:srgbClr val="001F5F"/>
                </a:solidFill>
              </a:rPr>
              <a:t>DE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50">
                <a:solidFill>
                  <a:srgbClr val="001F5F"/>
                </a:solidFill>
              </a:rPr>
              <a:t>BIENES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-150">
                <a:solidFill>
                  <a:srgbClr val="001F5F"/>
                </a:solidFill>
              </a:rPr>
              <a:t>Y</a:t>
            </a:r>
            <a:r>
              <a:rPr dirty="0" sz="2000" spc="15">
                <a:solidFill>
                  <a:srgbClr val="001F5F"/>
                </a:solidFill>
              </a:rPr>
              <a:t> </a:t>
            </a:r>
            <a:r>
              <a:rPr dirty="0" sz="2000" spc="-10">
                <a:solidFill>
                  <a:srgbClr val="001F5F"/>
                </a:solidFill>
              </a:rPr>
              <a:t>SERVICIOS</a:t>
            </a:r>
            <a:endParaRPr sz="2000"/>
          </a:p>
        </p:txBody>
      </p:sp>
      <p:sp>
        <p:nvSpPr>
          <p:cNvPr id="5" name="object 5" descr=""/>
          <p:cNvSpPr txBox="1"/>
          <p:nvPr/>
        </p:nvSpPr>
        <p:spPr>
          <a:xfrm>
            <a:off x="772668" y="1325880"/>
            <a:ext cx="2472055" cy="58547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1440" marR="14605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arlito"/>
                <a:cs typeface="Carlito"/>
              </a:rPr>
              <a:t>161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Reclamos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Comercio Electrónico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05428" y="1005839"/>
            <a:ext cx="5352415" cy="1077595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2075" marR="157480">
              <a:lnSpc>
                <a:spcPct val="100000"/>
              </a:lnSpc>
              <a:spcBef>
                <a:spcPts val="265"/>
              </a:spcBef>
            </a:pPr>
            <a:r>
              <a:rPr dirty="0" sz="1600" spc="-10">
                <a:latin typeface="Carlito"/>
                <a:cs typeface="Carlito"/>
              </a:rPr>
              <a:t>Protección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derechos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consumidor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línea</a:t>
            </a:r>
            <a:r>
              <a:rPr dirty="0" sz="1600" spc="500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referentes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operaciones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comercio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electrónico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acuerdo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facultades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atribuidas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Decreto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N°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1165/2014 reglamentario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Ley N°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4868/2013.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358641" y="1372869"/>
            <a:ext cx="426084" cy="450215"/>
            <a:chOff x="3358641" y="1372869"/>
            <a:chExt cx="426084" cy="450215"/>
          </a:xfrm>
        </p:grpSpPr>
        <p:sp>
          <p:nvSpPr>
            <p:cNvPr id="8" name="object 8" descr=""/>
            <p:cNvSpPr/>
            <p:nvPr/>
          </p:nvSpPr>
          <p:spPr>
            <a:xfrm>
              <a:off x="3364991" y="1379219"/>
              <a:ext cx="413384" cy="437515"/>
            </a:xfrm>
            <a:custGeom>
              <a:avLst/>
              <a:gdLst/>
              <a:ahLst/>
              <a:cxnLst/>
              <a:rect l="l" t="t" r="r" b="b"/>
              <a:pathLst>
                <a:path w="413385" h="437514">
                  <a:moveTo>
                    <a:pt x="206502" y="0"/>
                  </a:moveTo>
                  <a:lnTo>
                    <a:pt x="206502" y="109346"/>
                  </a:lnTo>
                  <a:lnTo>
                    <a:pt x="0" y="109346"/>
                  </a:lnTo>
                  <a:lnTo>
                    <a:pt x="0" y="328040"/>
                  </a:lnTo>
                  <a:lnTo>
                    <a:pt x="206502" y="328040"/>
                  </a:lnTo>
                  <a:lnTo>
                    <a:pt x="206502" y="437388"/>
                  </a:lnTo>
                  <a:lnTo>
                    <a:pt x="413004" y="218693"/>
                  </a:lnTo>
                  <a:lnTo>
                    <a:pt x="2065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64991" y="1379219"/>
              <a:ext cx="413384" cy="437515"/>
            </a:xfrm>
            <a:custGeom>
              <a:avLst/>
              <a:gdLst/>
              <a:ahLst/>
              <a:cxnLst/>
              <a:rect l="l" t="t" r="r" b="b"/>
              <a:pathLst>
                <a:path w="413385" h="437514">
                  <a:moveTo>
                    <a:pt x="0" y="109346"/>
                  </a:moveTo>
                  <a:lnTo>
                    <a:pt x="206502" y="109346"/>
                  </a:lnTo>
                  <a:lnTo>
                    <a:pt x="206502" y="0"/>
                  </a:lnTo>
                  <a:lnTo>
                    <a:pt x="413004" y="218693"/>
                  </a:lnTo>
                  <a:lnTo>
                    <a:pt x="206502" y="437388"/>
                  </a:lnTo>
                  <a:lnTo>
                    <a:pt x="206502" y="328040"/>
                  </a:lnTo>
                  <a:lnTo>
                    <a:pt x="0" y="328040"/>
                  </a:lnTo>
                  <a:lnTo>
                    <a:pt x="0" y="109346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10768" y="2481072"/>
            <a:ext cx="2472055" cy="1077595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24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Resoluciones</a:t>
            </a:r>
            <a:endParaRPr sz="1600">
              <a:latin typeface="Carlito"/>
              <a:cs typeface="Carlito"/>
            </a:endParaRPr>
          </a:p>
          <a:p>
            <a:pPr marL="91440" marR="133350">
              <a:lnSpc>
                <a:spcPct val="100000"/>
              </a:lnSpc>
            </a:pPr>
            <a:r>
              <a:rPr dirty="0" sz="1600" spc="-10">
                <a:latin typeface="Carlito"/>
                <a:cs typeface="Carlito"/>
              </a:rPr>
              <a:t>Ministeriales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13 </a:t>
            </a:r>
            <a:r>
              <a:rPr dirty="0" sz="1600" spc="-10">
                <a:latin typeface="Carlito"/>
                <a:cs typeface="Carlito"/>
              </a:rPr>
              <a:t>documentos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s/aspectos </a:t>
            </a:r>
            <a:r>
              <a:rPr dirty="0" sz="1600">
                <a:latin typeface="Carlito"/>
                <a:cs typeface="Carlito"/>
              </a:rPr>
              <a:t>técnicos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procedimentales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05428" y="2305811"/>
            <a:ext cx="5352415" cy="132461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just" marL="92075" marR="80645">
              <a:lnSpc>
                <a:spcPct val="100000"/>
              </a:lnSpc>
              <a:spcBef>
                <a:spcPts val="265"/>
              </a:spcBef>
            </a:pPr>
            <a:r>
              <a:rPr dirty="0" sz="1600">
                <a:latin typeface="Carlito"/>
                <a:cs typeface="Carlito"/>
              </a:rPr>
              <a:t>Reglamentaciones,</a:t>
            </a:r>
            <a:r>
              <a:rPr dirty="0" sz="1600" spc="229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normas</a:t>
            </a:r>
            <a:r>
              <a:rPr dirty="0" sz="1600" spc="229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técnicas</a:t>
            </a:r>
            <a:r>
              <a:rPr dirty="0" sz="1600" spc="235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229">
                <a:latin typeface="Carlito"/>
                <a:cs typeface="Carlito"/>
              </a:rPr>
              <a:t>   </a:t>
            </a:r>
            <a:r>
              <a:rPr dirty="0" sz="1600" spc="-10">
                <a:latin typeface="Carlito"/>
                <a:cs typeface="Carlito"/>
              </a:rPr>
              <a:t>procedimientos </a:t>
            </a:r>
            <a:r>
              <a:rPr dirty="0" sz="1600">
                <a:latin typeface="Carlito"/>
                <a:cs typeface="Carlito"/>
              </a:rPr>
              <a:t>previstos</a:t>
            </a:r>
            <a:r>
              <a:rPr dirty="0" sz="1600" spc="459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4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4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Ley</a:t>
            </a:r>
            <a:r>
              <a:rPr dirty="0" sz="1600" spc="459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N°</a:t>
            </a:r>
            <a:r>
              <a:rPr dirty="0" sz="1600" spc="4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6822/21</a:t>
            </a:r>
            <a:r>
              <a:rPr dirty="0" sz="1600" spc="459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como</a:t>
            </a:r>
            <a:r>
              <a:rPr dirty="0" sz="1600" spc="4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4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Sello</a:t>
            </a:r>
            <a:r>
              <a:rPr dirty="0" sz="1600" spc="459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47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tiempo </a:t>
            </a:r>
            <a:r>
              <a:rPr dirty="0" sz="1600">
                <a:latin typeface="Carlito"/>
                <a:cs typeface="Carlito"/>
              </a:rPr>
              <a:t>electrónico,</a:t>
            </a:r>
            <a:r>
              <a:rPr dirty="0" sz="1600" spc="49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digitalización</a:t>
            </a:r>
            <a:r>
              <a:rPr dirty="0" sz="1600" spc="210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certificada,</a:t>
            </a:r>
            <a:r>
              <a:rPr dirty="0" sz="1600" spc="210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conservación</a:t>
            </a:r>
            <a:r>
              <a:rPr dirty="0" sz="1600" spc="210">
                <a:latin typeface="Carlito"/>
                <a:cs typeface="Carlito"/>
              </a:rPr>
              <a:t>  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documentos,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documentos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transmisibles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electrónicos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1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fin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garantizar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transacciones electrónicas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seguras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confiables.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343402" y="2776473"/>
            <a:ext cx="445770" cy="452120"/>
            <a:chOff x="3343402" y="2776473"/>
            <a:chExt cx="445770" cy="452120"/>
          </a:xfrm>
        </p:grpSpPr>
        <p:sp>
          <p:nvSpPr>
            <p:cNvPr id="13" name="object 13" descr=""/>
            <p:cNvSpPr/>
            <p:nvPr/>
          </p:nvSpPr>
          <p:spPr>
            <a:xfrm>
              <a:off x="3349752" y="2782823"/>
              <a:ext cx="433070" cy="439420"/>
            </a:xfrm>
            <a:custGeom>
              <a:avLst/>
              <a:gdLst/>
              <a:ahLst/>
              <a:cxnLst/>
              <a:rect l="l" t="t" r="r" b="b"/>
              <a:pathLst>
                <a:path w="433070" h="439419">
                  <a:moveTo>
                    <a:pt x="216408" y="0"/>
                  </a:moveTo>
                  <a:lnTo>
                    <a:pt x="216408" y="109727"/>
                  </a:lnTo>
                  <a:lnTo>
                    <a:pt x="0" y="109727"/>
                  </a:lnTo>
                  <a:lnTo>
                    <a:pt x="0" y="329184"/>
                  </a:lnTo>
                  <a:lnTo>
                    <a:pt x="216408" y="329184"/>
                  </a:lnTo>
                  <a:lnTo>
                    <a:pt x="216408" y="438912"/>
                  </a:lnTo>
                  <a:lnTo>
                    <a:pt x="432815" y="219455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49752" y="2782823"/>
              <a:ext cx="433070" cy="439420"/>
            </a:xfrm>
            <a:custGeom>
              <a:avLst/>
              <a:gdLst/>
              <a:ahLst/>
              <a:cxnLst/>
              <a:rect l="l" t="t" r="r" b="b"/>
              <a:pathLst>
                <a:path w="433070" h="439419">
                  <a:moveTo>
                    <a:pt x="0" y="109727"/>
                  </a:moveTo>
                  <a:lnTo>
                    <a:pt x="216408" y="109727"/>
                  </a:lnTo>
                  <a:lnTo>
                    <a:pt x="216408" y="0"/>
                  </a:lnTo>
                  <a:lnTo>
                    <a:pt x="432815" y="219455"/>
                  </a:lnTo>
                  <a:lnTo>
                    <a:pt x="216408" y="438912"/>
                  </a:lnTo>
                  <a:lnTo>
                    <a:pt x="216408" y="329184"/>
                  </a:lnTo>
                  <a:lnTo>
                    <a:pt x="0" y="329184"/>
                  </a:lnTo>
                  <a:lnTo>
                    <a:pt x="0" y="109727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89431" y="4354067"/>
            <a:ext cx="2472055" cy="1077595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 marR="274955">
              <a:lnSpc>
                <a:spcPct val="100000"/>
              </a:lnSpc>
              <a:spcBef>
                <a:spcPts val="270"/>
              </a:spcBef>
            </a:pPr>
            <a:r>
              <a:rPr dirty="0" sz="1600">
                <a:latin typeface="Carlito"/>
                <a:cs typeface="Carlito"/>
              </a:rPr>
              <a:t>Acuerdos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incorporados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al </a:t>
            </a:r>
            <a:r>
              <a:rPr dirty="0" sz="1600" spc="-10">
                <a:latin typeface="Carlito"/>
                <a:cs typeface="Carlito"/>
              </a:rPr>
              <a:t>ordenamiento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jurídico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Ley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N° </a:t>
            </a:r>
            <a:r>
              <a:rPr dirty="0" sz="1600">
                <a:latin typeface="Carlito"/>
                <a:cs typeface="Carlito"/>
              </a:rPr>
              <a:t>7120/2023 y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7121/2023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05428" y="3858767"/>
            <a:ext cx="5352415" cy="230759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just" marL="92075" marR="8128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Acuerdo</a:t>
            </a:r>
            <a:r>
              <a:rPr dirty="0" sz="1600" spc="4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3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Reconocimiento</a:t>
            </a:r>
            <a:r>
              <a:rPr dirty="0" sz="1600" spc="4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Mutuo</a:t>
            </a:r>
            <a:r>
              <a:rPr dirty="0" sz="1600" spc="4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3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Certificados</a:t>
            </a:r>
            <a:r>
              <a:rPr dirty="0" sz="1600" spc="4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35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Firma </a:t>
            </a:r>
            <a:r>
              <a:rPr dirty="0" sz="1600" b="1">
                <a:latin typeface="Carlito"/>
                <a:cs typeface="Carlito"/>
              </a:rPr>
              <a:t>Digital</a:t>
            </a:r>
            <a:r>
              <a:rPr dirty="0" sz="1600" spc="190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del</a:t>
            </a:r>
            <a:r>
              <a:rPr dirty="0" sz="1600" spc="18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MERCOSUR</a:t>
            </a:r>
            <a:r>
              <a:rPr dirty="0" sz="1600" spc="190" b="1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siempre</a:t>
            </a:r>
            <a:r>
              <a:rPr dirty="0" sz="1600" spc="195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19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sean</a:t>
            </a:r>
            <a:r>
              <a:rPr dirty="0" sz="1600" spc="19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emitidos</a:t>
            </a:r>
            <a:r>
              <a:rPr dirty="0" sz="1600" spc="190">
                <a:latin typeface="Carlito"/>
                <a:cs typeface="Carlito"/>
              </a:rPr>
              <a:t>  </a:t>
            </a:r>
            <a:r>
              <a:rPr dirty="0" sz="1600" spc="-25">
                <a:latin typeface="Carlito"/>
                <a:cs typeface="Carlito"/>
              </a:rPr>
              <a:t>por </a:t>
            </a:r>
            <a:r>
              <a:rPr dirty="0" sz="1600" spc="-10">
                <a:latin typeface="Carlito"/>
                <a:cs typeface="Carlito"/>
              </a:rPr>
              <a:t>prestadores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servicios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habilitados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país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origen, </a:t>
            </a:r>
            <a:r>
              <a:rPr dirty="0" sz="1600" spc="-25">
                <a:latin typeface="Carlito"/>
                <a:cs typeface="Carlito"/>
              </a:rPr>
              <a:t>se </a:t>
            </a:r>
            <a:r>
              <a:rPr dirty="0" sz="1600">
                <a:latin typeface="Carlito"/>
                <a:cs typeface="Carlito"/>
              </a:rPr>
              <a:t>les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dará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mismo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valor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jurídico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probatorio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otorgado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a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firmas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electrónicas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cualificadas.</a:t>
            </a:r>
            <a:endParaRPr sz="1600">
              <a:latin typeface="Carlito"/>
              <a:cs typeface="Carlito"/>
            </a:endParaRPr>
          </a:p>
          <a:p>
            <a:pPr algn="just" marL="92075" marR="81280">
              <a:lnSpc>
                <a:spcPct val="100000"/>
              </a:lnSpc>
            </a:pPr>
            <a:r>
              <a:rPr dirty="0" sz="1600" b="1">
                <a:latin typeface="Carlito"/>
                <a:cs typeface="Carlito"/>
              </a:rPr>
              <a:t>Acuerdo</a:t>
            </a:r>
            <a:r>
              <a:rPr dirty="0" sz="1600" spc="40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sobre</a:t>
            </a:r>
            <a:r>
              <a:rPr dirty="0" sz="1600" spc="400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Comercio</a:t>
            </a:r>
            <a:r>
              <a:rPr dirty="0" sz="1600" spc="39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Electrónico</a:t>
            </a:r>
            <a:r>
              <a:rPr dirty="0" sz="1600" spc="40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del</a:t>
            </a:r>
            <a:r>
              <a:rPr dirty="0" sz="1600" spc="395" b="1">
                <a:latin typeface="Carlito"/>
                <a:cs typeface="Carlito"/>
              </a:rPr>
              <a:t>  </a:t>
            </a:r>
            <a:r>
              <a:rPr dirty="0" sz="1600" spc="-10" b="1">
                <a:latin typeface="Carlito"/>
                <a:cs typeface="Carlito"/>
              </a:rPr>
              <a:t>MERCOSUR </a:t>
            </a:r>
            <a:r>
              <a:rPr dirty="0" sz="1600">
                <a:latin typeface="Carlito"/>
                <a:cs typeface="Carlito"/>
              </a:rPr>
              <a:t>establece</a:t>
            </a:r>
            <a:r>
              <a:rPr dirty="0" sz="1600" spc="4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4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marco</a:t>
            </a:r>
            <a:r>
              <a:rPr dirty="0" sz="1600" spc="4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jurídico</a:t>
            </a:r>
            <a:r>
              <a:rPr dirty="0" sz="1600" spc="4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4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facilitar</a:t>
            </a:r>
            <a:r>
              <a:rPr dirty="0" sz="1600" spc="4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4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desarrollo</a:t>
            </a:r>
            <a:r>
              <a:rPr dirty="0" sz="1600" spc="44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del </a:t>
            </a:r>
            <a:r>
              <a:rPr dirty="0" sz="1600">
                <a:latin typeface="Carlito"/>
                <a:cs typeface="Carlito"/>
              </a:rPr>
              <a:t>comercio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electrónico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bloque,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permitirá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aprovechar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el </a:t>
            </a:r>
            <a:r>
              <a:rPr dirty="0" sz="1600">
                <a:latin typeface="Carlito"/>
                <a:cs typeface="Carlito"/>
              </a:rPr>
              <a:t>potencial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económico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oportunidades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proporciona.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386073" y="4775961"/>
            <a:ext cx="426084" cy="452120"/>
            <a:chOff x="3386073" y="4775961"/>
            <a:chExt cx="426084" cy="452120"/>
          </a:xfrm>
        </p:grpSpPr>
        <p:sp>
          <p:nvSpPr>
            <p:cNvPr id="18" name="object 18" descr=""/>
            <p:cNvSpPr/>
            <p:nvPr/>
          </p:nvSpPr>
          <p:spPr>
            <a:xfrm>
              <a:off x="3392423" y="4782311"/>
              <a:ext cx="413384" cy="439420"/>
            </a:xfrm>
            <a:custGeom>
              <a:avLst/>
              <a:gdLst/>
              <a:ahLst/>
              <a:cxnLst/>
              <a:rect l="l" t="t" r="r" b="b"/>
              <a:pathLst>
                <a:path w="413385" h="439420">
                  <a:moveTo>
                    <a:pt x="206501" y="0"/>
                  </a:moveTo>
                  <a:lnTo>
                    <a:pt x="206501" y="109727"/>
                  </a:lnTo>
                  <a:lnTo>
                    <a:pt x="0" y="109727"/>
                  </a:lnTo>
                  <a:lnTo>
                    <a:pt x="0" y="329183"/>
                  </a:lnTo>
                  <a:lnTo>
                    <a:pt x="206501" y="329183"/>
                  </a:lnTo>
                  <a:lnTo>
                    <a:pt x="206501" y="438912"/>
                  </a:lnTo>
                  <a:lnTo>
                    <a:pt x="413003" y="219456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92423" y="4782311"/>
              <a:ext cx="413384" cy="439420"/>
            </a:xfrm>
            <a:custGeom>
              <a:avLst/>
              <a:gdLst/>
              <a:ahLst/>
              <a:cxnLst/>
              <a:rect l="l" t="t" r="r" b="b"/>
              <a:pathLst>
                <a:path w="413385" h="439420">
                  <a:moveTo>
                    <a:pt x="0" y="109727"/>
                  </a:moveTo>
                  <a:lnTo>
                    <a:pt x="206501" y="109727"/>
                  </a:lnTo>
                  <a:lnTo>
                    <a:pt x="206501" y="0"/>
                  </a:lnTo>
                  <a:lnTo>
                    <a:pt x="413003" y="219456"/>
                  </a:lnTo>
                  <a:lnTo>
                    <a:pt x="206501" y="438912"/>
                  </a:lnTo>
                  <a:lnTo>
                    <a:pt x="206501" y="329183"/>
                  </a:lnTo>
                  <a:lnTo>
                    <a:pt x="0" y="329183"/>
                  </a:lnTo>
                  <a:lnTo>
                    <a:pt x="0" y="109727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485" y="541401"/>
            <a:ext cx="75342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001F5F"/>
                </a:solidFill>
              </a:rPr>
              <a:t>FORMALIZACION</a:t>
            </a:r>
            <a:r>
              <a:rPr dirty="0" sz="2000" spc="-25">
                <a:solidFill>
                  <a:srgbClr val="001F5F"/>
                </a:solidFill>
              </a:rPr>
              <a:t> </a:t>
            </a:r>
            <a:r>
              <a:rPr dirty="0" sz="2000">
                <a:solidFill>
                  <a:srgbClr val="001F5F"/>
                </a:solidFill>
              </a:rPr>
              <a:t>DEL</a:t>
            </a:r>
            <a:r>
              <a:rPr dirty="0" sz="2000" spc="10">
                <a:solidFill>
                  <a:srgbClr val="001F5F"/>
                </a:solidFill>
              </a:rPr>
              <a:t>  </a:t>
            </a:r>
            <a:r>
              <a:rPr dirty="0" sz="2000" spc="-25">
                <a:solidFill>
                  <a:srgbClr val="001F5F"/>
                </a:solidFill>
              </a:rPr>
              <a:t>COMERCIO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95">
                <a:solidFill>
                  <a:srgbClr val="001F5F"/>
                </a:solidFill>
              </a:rPr>
              <a:t>DE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50">
                <a:solidFill>
                  <a:srgbClr val="001F5F"/>
                </a:solidFill>
              </a:rPr>
              <a:t>BIENES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 spc="-150">
                <a:solidFill>
                  <a:srgbClr val="001F5F"/>
                </a:solidFill>
              </a:rPr>
              <a:t>Y</a:t>
            </a:r>
            <a:r>
              <a:rPr dirty="0" sz="2000" spc="15">
                <a:solidFill>
                  <a:srgbClr val="001F5F"/>
                </a:solidFill>
              </a:rPr>
              <a:t> </a:t>
            </a:r>
            <a:r>
              <a:rPr dirty="0" sz="2000" spc="-10">
                <a:solidFill>
                  <a:srgbClr val="001F5F"/>
                </a:solidFill>
              </a:rPr>
              <a:t>SERVICIOS</a:t>
            </a:r>
            <a:endParaRPr sz="2000"/>
          </a:p>
        </p:txBody>
      </p:sp>
      <p:sp>
        <p:nvSpPr>
          <p:cNvPr id="5" name="object 5" descr=""/>
          <p:cNvSpPr txBox="1"/>
          <p:nvPr/>
        </p:nvSpPr>
        <p:spPr>
          <a:xfrm>
            <a:off x="1639823" y="1356360"/>
            <a:ext cx="2357755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algn="just" marL="90805" marR="11811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arlito"/>
                <a:cs typeface="Carlito"/>
              </a:rPr>
              <a:t>4126</a:t>
            </a:r>
            <a:r>
              <a:rPr dirty="0" sz="1600" spc="-30" b="1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Licencias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previas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Importación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 lubricantes.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42688" y="1356360"/>
            <a:ext cx="3659504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1440" marR="261620">
              <a:lnSpc>
                <a:spcPct val="100000"/>
              </a:lnSpc>
              <a:spcBef>
                <a:spcPts val="259"/>
              </a:spcBef>
            </a:pPr>
            <a:r>
              <a:rPr dirty="0" sz="1600">
                <a:latin typeface="Carlito"/>
                <a:cs typeface="Carlito"/>
              </a:rPr>
              <a:t>Mayor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control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sobre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calidad</a:t>
            </a:r>
            <a:r>
              <a:rPr dirty="0" sz="1600" spc="-75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y </a:t>
            </a:r>
            <a:r>
              <a:rPr dirty="0" sz="1600">
                <a:latin typeface="Carlito"/>
                <a:cs typeface="Carlito"/>
              </a:rPr>
              <a:t>legitimidad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lubricantes </a:t>
            </a:r>
            <a:r>
              <a:rPr dirty="0" sz="1600">
                <a:latin typeface="Carlito"/>
                <a:cs typeface="Carlito"/>
              </a:rPr>
              <a:t>ingresados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país.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070858" y="1541017"/>
            <a:ext cx="596900" cy="462915"/>
            <a:chOff x="4070858" y="1541017"/>
            <a:chExt cx="596900" cy="462915"/>
          </a:xfrm>
        </p:grpSpPr>
        <p:sp>
          <p:nvSpPr>
            <p:cNvPr id="8" name="object 8" descr=""/>
            <p:cNvSpPr/>
            <p:nvPr/>
          </p:nvSpPr>
          <p:spPr>
            <a:xfrm>
              <a:off x="4083558" y="1553717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352805" y="0"/>
                  </a:moveTo>
                  <a:lnTo>
                    <a:pt x="352805" y="109347"/>
                  </a:lnTo>
                  <a:lnTo>
                    <a:pt x="0" y="109347"/>
                  </a:lnTo>
                  <a:lnTo>
                    <a:pt x="0" y="328041"/>
                  </a:lnTo>
                  <a:lnTo>
                    <a:pt x="352805" y="328041"/>
                  </a:lnTo>
                  <a:lnTo>
                    <a:pt x="352805" y="437388"/>
                  </a:lnTo>
                  <a:lnTo>
                    <a:pt x="571500" y="218694"/>
                  </a:lnTo>
                  <a:lnTo>
                    <a:pt x="352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83558" y="1553717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0" y="109347"/>
                  </a:moveTo>
                  <a:lnTo>
                    <a:pt x="352805" y="109347"/>
                  </a:lnTo>
                  <a:lnTo>
                    <a:pt x="352805" y="0"/>
                  </a:lnTo>
                  <a:lnTo>
                    <a:pt x="571500" y="218694"/>
                  </a:lnTo>
                  <a:lnTo>
                    <a:pt x="352805" y="437388"/>
                  </a:lnTo>
                  <a:lnTo>
                    <a:pt x="352805" y="328041"/>
                  </a:lnTo>
                  <a:lnTo>
                    <a:pt x="0" y="328041"/>
                  </a:lnTo>
                  <a:lnTo>
                    <a:pt x="0" y="1093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39823" y="4079747"/>
            <a:ext cx="2357755" cy="58420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dirty="0" sz="1600" b="1">
                <a:latin typeface="Carlito"/>
                <a:cs typeface="Carlito"/>
              </a:rPr>
              <a:t>964</a:t>
            </a:r>
            <a:r>
              <a:rPr dirty="0" sz="1600" spc="-2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Registros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</a:t>
            </a:r>
            <a:endParaRPr sz="16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rlito"/>
                <a:cs typeface="Carlito"/>
              </a:rPr>
              <a:t>productos lubricantes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42688" y="4079747"/>
            <a:ext cx="3659504" cy="58420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600" spc="-10">
                <a:latin typeface="Carlito"/>
                <a:cs typeface="Carlito"/>
              </a:rPr>
              <a:t>Garantizar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calidad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10">
                <a:latin typeface="Carlito"/>
                <a:cs typeface="Carlito"/>
              </a:rPr>
              <a:t> productos</a:t>
            </a:r>
            <a:endParaRPr sz="16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rlito"/>
                <a:cs typeface="Carlito"/>
              </a:rPr>
              <a:t>lubricantes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comercializados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051046" y="4171441"/>
            <a:ext cx="596900" cy="464820"/>
            <a:chOff x="4051046" y="4171441"/>
            <a:chExt cx="596900" cy="464820"/>
          </a:xfrm>
        </p:grpSpPr>
        <p:sp>
          <p:nvSpPr>
            <p:cNvPr id="13" name="object 13" descr=""/>
            <p:cNvSpPr/>
            <p:nvPr/>
          </p:nvSpPr>
          <p:spPr>
            <a:xfrm>
              <a:off x="4063746" y="4184141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352043" y="0"/>
                  </a:moveTo>
                  <a:lnTo>
                    <a:pt x="352043" y="109727"/>
                  </a:lnTo>
                  <a:lnTo>
                    <a:pt x="0" y="109727"/>
                  </a:lnTo>
                  <a:lnTo>
                    <a:pt x="0" y="329183"/>
                  </a:lnTo>
                  <a:lnTo>
                    <a:pt x="352043" y="329183"/>
                  </a:lnTo>
                  <a:lnTo>
                    <a:pt x="352043" y="438911"/>
                  </a:lnTo>
                  <a:lnTo>
                    <a:pt x="571500" y="219455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63746" y="4184141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0" y="109727"/>
                  </a:moveTo>
                  <a:lnTo>
                    <a:pt x="352043" y="109727"/>
                  </a:lnTo>
                  <a:lnTo>
                    <a:pt x="352043" y="0"/>
                  </a:lnTo>
                  <a:lnTo>
                    <a:pt x="571500" y="219455"/>
                  </a:lnTo>
                  <a:lnTo>
                    <a:pt x="352043" y="438911"/>
                  </a:lnTo>
                  <a:lnTo>
                    <a:pt x="352043" y="329183"/>
                  </a:lnTo>
                  <a:lnTo>
                    <a:pt x="0" y="329183"/>
                  </a:lnTo>
                  <a:lnTo>
                    <a:pt x="0" y="10972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639823" y="2688335"/>
            <a:ext cx="2357755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805" marR="16383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60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Registros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empresas Importadoras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Lubricantes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42688" y="2580132"/>
            <a:ext cx="3659504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1440" marR="154305">
              <a:lnSpc>
                <a:spcPct val="100000"/>
              </a:lnSpc>
              <a:spcBef>
                <a:spcPts val="254"/>
              </a:spcBef>
            </a:pPr>
            <a:r>
              <a:rPr dirty="0" sz="1600">
                <a:latin typeface="Carlito"/>
                <a:cs typeface="Carlito"/>
              </a:rPr>
              <a:t>Lograr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mayor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formalidad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sector </a:t>
            </a:r>
            <a:r>
              <a:rPr dirty="0" sz="1600">
                <a:latin typeface="Carlito"/>
                <a:cs typeface="Carlito"/>
              </a:rPr>
              <a:t>comercial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paraguayo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cuente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con </a:t>
            </a:r>
            <a:r>
              <a:rPr dirty="0" sz="1600">
                <a:latin typeface="Carlito"/>
                <a:cs typeface="Carlito"/>
              </a:rPr>
              <a:t>regulación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lubricantes.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051046" y="2850133"/>
            <a:ext cx="596900" cy="462915"/>
            <a:chOff x="4051046" y="2850133"/>
            <a:chExt cx="596900" cy="462915"/>
          </a:xfrm>
        </p:grpSpPr>
        <p:sp>
          <p:nvSpPr>
            <p:cNvPr id="18" name="object 18" descr=""/>
            <p:cNvSpPr/>
            <p:nvPr/>
          </p:nvSpPr>
          <p:spPr>
            <a:xfrm>
              <a:off x="4063746" y="2862833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352805" y="0"/>
                  </a:moveTo>
                  <a:lnTo>
                    <a:pt x="352805" y="109346"/>
                  </a:lnTo>
                  <a:lnTo>
                    <a:pt x="0" y="109346"/>
                  </a:lnTo>
                  <a:lnTo>
                    <a:pt x="0" y="328040"/>
                  </a:lnTo>
                  <a:lnTo>
                    <a:pt x="352805" y="328040"/>
                  </a:lnTo>
                  <a:lnTo>
                    <a:pt x="352805" y="437388"/>
                  </a:lnTo>
                  <a:lnTo>
                    <a:pt x="571500" y="218693"/>
                  </a:lnTo>
                  <a:lnTo>
                    <a:pt x="352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63746" y="2862833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0" y="109346"/>
                  </a:moveTo>
                  <a:lnTo>
                    <a:pt x="352805" y="109346"/>
                  </a:lnTo>
                  <a:lnTo>
                    <a:pt x="352805" y="0"/>
                  </a:lnTo>
                  <a:lnTo>
                    <a:pt x="571500" y="218693"/>
                  </a:lnTo>
                  <a:lnTo>
                    <a:pt x="352805" y="437388"/>
                  </a:lnTo>
                  <a:lnTo>
                    <a:pt x="352805" y="328040"/>
                  </a:lnTo>
                  <a:lnTo>
                    <a:pt x="0" y="328040"/>
                  </a:lnTo>
                  <a:lnTo>
                    <a:pt x="0" y="10934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610867" y="5193791"/>
            <a:ext cx="2357755" cy="832485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 marR="257175">
              <a:lnSpc>
                <a:spcPct val="100000"/>
              </a:lnSpc>
              <a:spcBef>
                <a:spcPts val="270"/>
              </a:spcBef>
            </a:pPr>
            <a:r>
              <a:rPr dirty="0" sz="1600" b="1">
                <a:latin typeface="Carlito"/>
                <a:cs typeface="Carlito"/>
              </a:rPr>
              <a:t>2981</a:t>
            </a:r>
            <a:r>
              <a:rPr dirty="0" sz="1600" spc="-2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Registro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Prestadores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Servicios (REPSE)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95444" y="5370576"/>
            <a:ext cx="3657600" cy="338455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260"/>
              </a:spcBef>
            </a:pPr>
            <a:r>
              <a:rPr dirty="0" sz="1600" spc="-10">
                <a:latin typeface="Carlito"/>
                <a:cs typeface="Carlito"/>
              </a:rPr>
              <a:t>prestadores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formalizados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003802" y="5308346"/>
            <a:ext cx="596900" cy="462915"/>
            <a:chOff x="4003802" y="5308346"/>
            <a:chExt cx="596900" cy="462915"/>
          </a:xfrm>
        </p:grpSpPr>
        <p:sp>
          <p:nvSpPr>
            <p:cNvPr id="23" name="object 23" descr=""/>
            <p:cNvSpPr/>
            <p:nvPr/>
          </p:nvSpPr>
          <p:spPr>
            <a:xfrm>
              <a:off x="4016502" y="5321046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352806" y="0"/>
                  </a:moveTo>
                  <a:lnTo>
                    <a:pt x="352806" y="109346"/>
                  </a:lnTo>
                  <a:lnTo>
                    <a:pt x="0" y="109346"/>
                  </a:lnTo>
                  <a:lnTo>
                    <a:pt x="0" y="328040"/>
                  </a:lnTo>
                  <a:lnTo>
                    <a:pt x="352806" y="328040"/>
                  </a:lnTo>
                  <a:lnTo>
                    <a:pt x="352806" y="437387"/>
                  </a:lnTo>
                  <a:lnTo>
                    <a:pt x="571500" y="218693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016502" y="5321046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0" y="109346"/>
                  </a:moveTo>
                  <a:lnTo>
                    <a:pt x="352806" y="109346"/>
                  </a:lnTo>
                  <a:lnTo>
                    <a:pt x="352806" y="0"/>
                  </a:lnTo>
                  <a:lnTo>
                    <a:pt x="571500" y="218693"/>
                  </a:lnTo>
                  <a:lnTo>
                    <a:pt x="352806" y="437387"/>
                  </a:lnTo>
                  <a:lnTo>
                    <a:pt x="352806" y="328040"/>
                  </a:lnTo>
                  <a:lnTo>
                    <a:pt x="0" y="328040"/>
                  </a:lnTo>
                  <a:lnTo>
                    <a:pt x="0" y="10934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0089" y="343027"/>
            <a:ext cx="4731385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950" spc="-25">
                <a:solidFill>
                  <a:srgbClr val="001F5F"/>
                </a:solidFill>
              </a:rPr>
              <a:t>FORMALIZACION</a:t>
            </a:r>
            <a:r>
              <a:rPr dirty="0" sz="1950" spc="-2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DEL</a:t>
            </a:r>
            <a:r>
              <a:rPr dirty="0" sz="1950" spc="30">
                <a:solidFill>
                  <a:srgbClr val="001F5F"/>
                </a:solidFill>
              </a:rPr>
              <a:t>  </a:t>
            </a:r>
            <a:r>
              <a:rPr dirty="0" sz="1950" spc="-25">
                <a:solidFill>
                  <a:srgbClr val="001F5F"/>
                </a:solidFill>
              </a:rPr>
              <a:t>COMERCIO</a:t>
            </a:r>
            <a:r>
              <a:rPr dirty="0" sz="1950" spc="5">
                <a:solidFill>
                  <a:srgbClr val="001F5F"/>
                </a:solidFill>
              </a:rPr>
              <a:t> </a:t>
            </a:r>
            <a:r>
              <a:rPr dirty="0" sz="1950" spc="60">
                <a:solidFill>
                  <a:srgbClr val="001F5F"/>
                </a:solidFill>
              </a:rPr>
              <a:t>DE</a:t>
            </a:r>
            <a:endParaRPr sz="1950"/>
          </a:p>
          <a:p>
            <a:pPr algn="ctr">
              <a:lnSpc>
                <a:spcPct val="100000"/>
              </a:lnSpc>
            </a:pPr>
            <a:r>
              <a:rPr dirty="0" sz="1950">
                <a:solidFill>
                  <a:srgbClr val="001F5F"/>
                </a:solidFill>
              </a:rPr>
              <a:t>BIENES</a:t>
            </a:r>
            <a:r>
              <a:rPr dirty="0" sz="1950" spc="160">
                <a:solidFill>
                  <a:srgbClr val="001F5F"/>
                </a:solidFill>
              </a:rPr>
              <a:t> </a:t>
            </a:r>
            <a:r>
              <a:rPr dirty="0" sz="1950" spc="-150">
                <a:solidFill>
                  <a:srgbClr val="001F5F"/>
                </a:solidFill>
              </a:rPr>
              <a:t>Y</a:t>
            </a:r>
            <a:r>
              <a:rPr dirty="0" sz="1950" spc="14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SERVICIOS</a:t>
            </a:r>
            <a:endParaRPr sz="1950"/>
          </a:p>
        </p:txBody>
      </p:sp>
      <p:sp>
        <p:nvSpPr>
          <p:cNvPr id="5" name="object 5" descr=""/>
          <p:cNvSpPr txBox="1"/>
          <p:nvPr/>
        </p:nvSpPr>
        <p:spPr>
          <a:xfrm>
            <a:off x="1328927" y="963167"/>
            <a:ext cx="2357755" cy="2554605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2075" marR="225425">
              <a:lnSpc>
                <a:spcPct val="100000"/>
              </a:lnSpc>
              <a:spcBef>
                <a:spcPts val="254"/>
              </a:spcBef>
            </a:pPr>
            <a:r>
              <a:rPr dirty="0" sz="1600" b="1">
                <a:latin typeface="Carlito"/>
                <a:cs typeface="Carlito"/>
              </a:rPr>
              <a:t>896</a:t>
            </a:r>
            <a:r>
              <a:rPr dirty="0" sz="1600" spc="30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Habilitaciones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Estaciones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Servicios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comercialización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combustibles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líquidos, </a:t>
            </a:r>
            <a:r>
              <a:rPr dirty="0" sz="1600">
                <a:latin typeface="Carlito"/>
                <a:cs typeface="Carlito"/>
              </a:rPr>
              <a:t>GLP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habilitación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Plantas</a:t>
            </a:r>
            <a:r>
              <a:rPr dirty="0" sz="1600" spc="-7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Productoras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biocombustibles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Sistema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Conductivo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Carga</a:t>
            </a:r>
            <a:r>
              <a:rPr dirty="0" sz="1600" spc="-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Vehículos Eléctricos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80203" y="1607819"/>
            <a:ext cx="3659504" cy="132334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2710" marR="153670">
              <a:lnSpc>
                <a:spcPct val="100000"/>
              </a:lnSpc>
              <a:spcBef>
                <a:spcPts val="254"/>
              </a:spcBef>
            </a:pPr>
            <a:r>
              <a:rPr dirty="0" sz="1600">
                <a:latin typeface="Carlito"/>
                <a:cs typeface="Carlito"/>
              </a:rPr>
              <a:t>Exigir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estricto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cumplimiento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las </a:t>
            </a:r>
            <a:r>
              <a:rPr dirty="0" sz="1600">
                <a:latin typeface="Carlito"/>
                <a:cs typeface="Carlito"/>
              </a:rPr>
              <a:t>Normas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seguridad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protección </a:t>
            </a:r>
            <a:r>
              <a:rPr dirty="0" sz="1600">
                <a:latin typeface="Carlito"/>
                <a:cs typeface="Carlito"/>
              </a:rPr>
              <a:t>ambiental,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efectos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brindar seguridad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al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ciudadano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locales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 </a:t>
            </a:r>
            <a:r>
              <a:rPr dirty="0" sz="1600">
                <a:latin typeface="Carlito"/>
                <a:cs typeface="Carlito"/>
              </a:rPr>
              <a:t>calidad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comercializados.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970273" y="2048510"/>
            <a:ext cx="596900" cy="462915"/>
            <a:chOff x="3970273" y="2048510"/>
            <a:chExt cx="596900" cy="462915"/>
          </a:xfrm>
        </p:grpSpPr>
        <p:sp>
          <p:nvSpPr>
            <p:cNvPr id="8" name="object 8" descr=""/>
            <p:cNvSpPr/>
            <p:nvPr/>
          </p:nvSpPr>
          <p:spPr>
            <a:xfrm>
              <a:off x="3982973" y="2061210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352805" y="0"/>
                  </a:moveTo>
                  <a:lnTo>
                    <a:pt x="352805" y="109347"/>
                  </a:lnTo>
                  <a:lnTo>
                    <a:pt x="0" y="109347"/>
                  </a:lnTo>
                  <a:lnTo>
                    <a:pt x="0" y="328040"/>
                  </a:lnTo>
                  <a:lnTo>
                    <a:pt x="352805" y="328040"/>
                  </a:lnTo>
                  <a:lnTo>
                    <a:pt x="352805" y="437388"/>
                  </a:lnTo>
                  <a:lnTo>
                    <a:pt x="571500" y="218693"/>
                  </a:lnTo>
                  <a:lnTo>
                    <a:pt x="352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82973" y="2061210"/>
              <a:ext cx="571500" cy="437515"/>
            </a:xfrm>
            <a:custGeom>
              <a:avLst/>
              <a:gdLst/>
              <a:ahLst/>
              <a:cxnLst/>
              <a:rect l="l" t="t" r="r" b="b"/>
              <a:pathLst>
                <a:path w="571500" h="437514">
                  <a:moveTo>
                    <a:pt x="0" y="109347"/>
                  </a:moveTo>
                  <a:lnTo>
                    <a:pt x="352805" y="109347"/>
                  </a:lnTo>
                  <a:lnTo>
                    <a:pt x="352805" y="0"/>
                  </a:lnTo>
                  <a:lnTo>
                    <a:pt x="571500" y="218693"/>
                  </a:lnTo>
                  <a:lnTo>
                    <a:pt x="352805" y="437388"/>
                  </a:lnTo>
                  <a:lnTo>
                    <a:pt x="352805" y="328040"/>
                  </a:lnTo>
                  <a:lnTo>
                    <a:pt x="0" y="328040"/>
                  </a:lnTo>
                  <a:lnTo>
                    <a:pt x="0" y="10934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328927" y="3893820"/>
            <a:ext cx="2357755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2075" marR="10541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arlito"/>
                <a:cs typeface="Carlito"/>
              </a:rPr>
              <a:t>1.203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Fiscalizaciones realizadas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Dirección </a:t>
            </a:r>
            <a:r>
              <a:rPr dirty="0" sz="1600">
                <a:latin typeface="Carlito"/>
                <a:cs typeface="Carlito"/>
              </a:rPr>
              <a:t>General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Combustibles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80203" y="3616452"/>
            <a:ext cx="3659504" cy="132334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2710" marR="299720">
              <a:lnSpc>
                <a:spcPct val="100000"/>
              </a:lnSpc>
              <a:spcBef>
                <a:spcPts val="260"/>
              </a:spcBef>
            </a:pPr>
            <a:r>
              <a:rPr dirty="0" sz="1600" spc="-10">
                <a:latin typeface="Carlito"/>
                <a:cs typeface="Carlito"/>
              </a:rPr>
              <a:t>Controlar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10">
                <a:latin typeface="Carlito"/>
                <a:cs typeface="Carlito"/>
              </a:rPr>
              <a:t> cumplimiento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25">
                <a:latin typeface="Carlito"/>
                <a:cs typeface="Carlito"/>
              </a:rPr>
              <a:t>los </a:t>
            </a:r>
            <a:r>
              <a:rPr dirty="0" sz="1600" spc="-10">
                <a:latin typeface="Carlito"/>
                <a:cs typeface="Carlito"/>
              </a:rPr>
              <a:t>requisitos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seguridad, </a:t>
            </a:r>
            <a:r>
              <a:rPr dirty="0" sz="1600">
                <a:latin typeface="Carlito"/>
                <a:cs typeface="Carlito"/>
              </a:rPr>
              <a:t>calidad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y </a:t>
            </a:r>
            <a:r>
              <a:rPr dirty="0" sz="1600">
                <a:latin typeface="Carlito"/>
                <a:cs typeface="Carlito"/>
              </a:rPr>
              <a:t>legalidad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disposición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consumidores</a:t>
            </a:r>
            <a:r>
              <a:rPr dirty="0" sz="1600">
                <a:latin typeface="Carlito"/>
                <a:cs typeface="Carlito"/>
              </a:rPr>
              <a:t> en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 </a:t>
            </a:r>
            <a:r>
              <a:rPr dirty="0" sz="1600">
                <a:latin typeface="Carlito"/>
                <a:cs typeface="Carlito"/>
              </a:rPr>
              <a:t>regulados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MIC.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970273" y="4031234"/>
            <a:ext cx="596900" cy="464820"/>
            <a:chOff x="3970273" y="4031234"/>
            <a:chExt cx="596900" cy="464820"/>
          </a:xfrm>
        </p:grpSpPr>
        <p:sp>
          <p:nvSpPr>
            <p:cNvPr id="13" name="object 13" descr=""/>
            <p:cNvSpPr/>
            <p:nvPr/>
          </p:nvSpPr>
          <p:spPr>
            <a:xfrm>
              <a:off x="3982973" y="4043934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352043" y="0"/>
                  </a:moveTo>
                  <a:lnTo>
                    <a:pt x="352043" y="109728"/>
                  </a:lnTo>
                  <a:lnTo>
                    <a:pt x="0" y="109728"/>
                  </a:lnTo>
                  <a:lnTo>
                    <a:pt x="0" y="329184"/>
                  </a:lnTo>
                  <a:lnTo>
                    <a:pt x="352043" y="329184"/>
                  </a:lnTo>
                  <a:lnTo>
                    <a:pt x="352043" y="438912"/>
                  </a:lnTo>
                  <a:lnTo>
                    <a:pt x="571500" y="219456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82973" y="4043934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0" y="109728"/>
                  </a:moveTo>
                  <a:lnTo>
                    <a:pt x="352043" y="109728"/>
                  </a:lnTo>
                  <a:lnTo>
                    <a:pt x="352043" y="0"/>
                  </a:lnTo>
                  <a:lnTo>
                    <a:pt x="571500" y="219456"/>
                  </a:lnTo>
                  <a:lnTo>
                    <a:pt x="352043" y="438912"/>
                  </a:lnTo>
                  <a:lnTo>
                    <a:pt x="352043" y="329184"/>
                  </a:lnTo>
                  <a:lnTo>
                    <a:pt x="0" y="329184"/>
                  </a:lnTo>
                  <a:lnTo>
                    <a:pt x="0" y="10972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328927" y="5242559"/>
            <a:ext cx="2357755" cy="58420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1.552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Registros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</a:t>
            </a:r>
            <a:endParaRPr sz="160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</a:pPr>
            <a:r>
              <a:rPr dirty="0" sz="1600">
                <a:latin typeface="Carlito"/>
                <a:cs typeface="Carlito"/>
              </a:rPr>
              <a:t>Importador</a:t>
            </a:r>
            <a:r>
              <a:rPr dirty="0" sz="1600" spc="-8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otorgados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77155" y="5189220"/>
            <a:ext cx="3659504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2075" marR="161925">
              <a:lnSpc>
                <a:spcPct val="100000"/>
              </a:lnSpc>
              <a:spcBef>
                <a:spcPts val="270"/>
              </a:spcBef>
            </a:pPr>
            <a:r>
              <a:rPr dirty="0" sz="1600">
                <a:latin typeface="Carlito"/>
                <a:cs typeface="Carlito"/>
              </a:rPr>
              <a:t>Lograr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una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mayor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formalidad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sector </a:t>
            </a:r>
            <a:r>
              <a:rPr dirty="0" sz="1600">
                <a:latin typeface="Carlito"/>
                <a:cs typeface="Carlito"/>
              </a:rPr>
              <a:t>comercial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paraguayo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cuente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con </a:t>
            </a:r>
            <a:r>
              <a:rPr dirty="0" sz="1600">
                <a:latin typeface="Carlito"/>
                <a:cs typeface="Carlito"/>
              </a:rPr>
              <a:t>regulación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productos..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898646" y="5331205"/>
            <a:ext cx="596900" cy="464820"/>
            <a:chOff x="3898646" y="5331205"/>
            <a:chExt cx="596900" cy="464820"/>
          </a:xfrm>
        </p:grpSpPr>
        <p:sp>
          <p:nvSpPr>
            <p:cNvPr id="18" name="object 18" descr=""/>
            <p:cNvSpPr/>
            <p:nvPr/>
          </p:nvSpPr>
          <p:spPr>
            <a:xfrm>
              <a:off x="3911346" y="5343905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352043" y="0"/>
                  </a:moveTo>
                  <a:lnTo>
                    <a:pt x="352043" y="109728"/>
                  </a:lnTo>
                  <a:lnTo>
                    <a:pt x="0" y="109728"/>
                  </a:lnTo>
                  <a:lnTo>
                    <a:pt x="0" y="329184"/>
                  </a:lnTo>
                  <a:lnTo>
                    <a:pt x="352043" y="329184"/>
                  </a:lnTo>
                  <a:lnTo>
                    <a:pt x="352043" y="438912"/>
                  </a:lnTo>
                  <a:lnTo>
                    <a:pt x="571500" y="219456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911346" y="5343905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0" y="109728"/>
                  </a:moveTo>
                  <a:lnTo>
                    <a:pt x="352043" y="109728"/>
                  </a:lnTo>
                  <a:lnTo>
                    <a:pt x="352043" y="0"/>
                  </a:lnTo>
                  <a:lnTo>
                    <a:pt x="571500" y="219456"/>
                  </a:lnTo>
                  <a:lnTo>
                    <a:pt x="352043" y="438912"/>
                  </a:lnTo>
                  <a:lnTo>
                    <a:pt x="352043" y="329184"/>
                  </a:lnTo>
                  <a:lnTo>
                    <a:pt x="0" y="329184"/>
                  </a:lnTo>
                  <a:lnTo>
                    <a:pt x="0" y="10972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955" y="574983"/>
            <a:ext cx="1331552" cy="118483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3360420"/>
            <a:ext cx="1580515" cy="134620"/>
          </a:xfrm>
          <a:custGeom>
            <a:avLst/>
            <a:gdLst/>
            <a:ahLst/>
            <a:cxnLst/>
            <a:rect l="l" t="t" r="r" b="b"/>
            <a:pathLst>
              <a:path w="1580515" h="134620">
                <a:moveTo>
                  <a:pt x="1580388" y="0"/>
                </a:moveTo>
                <a:lnTo>
                  <a:pt x="0" y="0"/>
                </a:lnTo>
                <a:lnTo>
                  <a:pt x="0" y="134112"/>
                </a:lnTo>
                <a:lnTo>
                  <a:pt x="1580388" y="134112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3627120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7"/>
                </a:lnTo>
                <a:lnTo>
                  <a:pt x="1580388" y="132587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5011" y="6022847"/>
            <a:ext cx="2855976" cy="43709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8382000" y="3360420"/>
            <a:ext cx="1524000" cy="134620"/>
          </a:xfrm>
          <a:custGeom>
            <a:avLst/>
            <a:gdLst/>
            <a:ahLst/>
            <a:cxnLst/>
            <a:rect l="l" t="t" r="r" b="b"/>
            <a:pathLst>
              <a:path w="1524000" h="134620">
                <a:moveTo>
                  <a:pt x="0" y="134112"/>
                </a:moveTo>
                <a:lnTo>
                  <a:pt x="1523999" y="134112"/>
                </a:lnTo>
                <a:lnTo>
                  <a:pt x="1523999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382000" y="3627120"/>
            <a:ext cx="1524000" cy="132715"/>
          </a:xfrm>
          <a:custGeom>
            <a:avLst/>
            <a:gdLst/>
            <a:ahLst/>
            <a:cxnLst/>
            <a:rect l="l" t="t" r="r" b="b"/>
            <a:pathLst>
              <a:path w="1524000" h="132714">
                <a:moveTo>
                  <a:pt x="0" y="132587"/>
                </a:moveTo>
                <a:lnTo>
                  <a:pt x="1523999" y="132587"/>
                </a:lnTo>
                <a:lnTo>
                  <a:pt x="1523999" y="0"/>
                </a:ln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44039" y="3283711"/>
            <a:ext cx="5275580" cy="10033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153670">
              <a:lnSpc>
                <a:spcPct val="100299"/>
              </a:lnSpc>
              <a:spcBef>
                <a:spcPts val="90"/>
              </a:spcBef>
            </a:pPr>
            <a:r>
              <a:rPr dirty="0" sz="3200" spc="60">
                <a:solidFill>
                  <a:srgbClr val="001F5F"/>
                </a:solidFill>
              </a:rPr>
              <a:t>RED</a:t>
            </a:r>
            <a:r>
              <a:rPr dirty="0" sz="3200" spc="175">
                <a:solidFill>
                  <a:srgbClr val="001F5F"/>
                </a:solidFill>
              </a:rPr>
              <a:t> </a:t>
            </a:r>
            <a:r>
              <a:rPr dirty="0" sz="3200" spc="150">
                <a:solidFill>
                  <a:srgbClr val="001F5F"/>
                </a:solidFill>
              </a:rPr>
              <a:t>DE</a:t>
            </a:r>
            <a:r>
              <a:rPr dirty="0" sz="3200" spc="160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INVERSIONES</a:t>
            </a:r>
            <a:r>
              <a:rPr dirty="0" sz="3200" spc="155">
                <a:solidFill>
                  <a:srgbClr val="001F5F"/>
                </a:solidFill>
              </a:rPr>
              <a:t> </a:t>
            </a:r>
            <a:r>
              <a:rPr dirty="0" sz="3200" spc="-50">
                <a:solidFill>
                  <a:srgbClr val="001F5F"/>
                </a:solidFill>
              </a:rPr>
              <a:t>Y </a:t>
            </a:r>
            <a:r>
              <a:rPr dirty="0" sz="3200" spc="-10">
                <a:solidFill>
                  <a:srgbClr val="001F5F"/>
                </a:solidFill>
              </a:rPr>
              <a:t>EXPORTACIONES</a:t>
            </a:r>
            <a:r>
              <a:rPr dirty="0" sz="3200" spc="-130">
                <a:solidFill>
                  <a:srgbClr val="001F5F"/>
                </a:solidFill>
              </a:rPr>
              <a:t> </a:t>
            </a:r>
            <a:r>
              <a:rPr dirty="0" sz="3200" spc="-10">
                <a:solidFill>
                  <a:srgbClr val="001F5F"/>
                </a:solidFill>
              </a:rPr>
              <a:t>REDIEX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2" y="371094"/>
            <a:ext cx="8741410" cy="5903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757420">
              <a:lnSpc>
                <a:spcPct val="101200"/>
              </a:lnSpc>
              <a:spcBef>
                <a:spcPts val="95"/>
              </a:spcBef>
            </a:pPr>
            <a:r>
              <a:rPr dirty="0" sz="1600" b="1">
                <a:solidFill>
                  <a:srgbClr val="003BB4"/>
                </a:solidFill>
                <a:latin typeface="Times New Roman"/>
                <a:cs typeface="Times New Roman"/>
              </a:rPr>
              <a:t>ATRACCIÓN</a:t>
            </a:r>
            <a:r>
              <a:rPr dirty="0" sz="1600" spc="1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spc="95" b="1">
                <a:solidFill>
                  <a:srgbClr val="003BB4"/>
                </a:solidFill>
                <a:latin typeface="Times New Roman"/>
                <a:cs typeface="Times New Roman"/>
              </a:rPr>
              <a:t>DE</a:t>
            </a:r>
            <a:r>
              <a:rPr dirty="0" sz="1600" spc="1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3BB4"/>
                </a:solidFill>
                <a:latin typeface="Times New Roman"/>
                <a:cs typeface="Times New Roman"/>
              </a:rPr>
              <a:t>INVERSIONES</a:t>
            </a:r>
            <a:r>
              <a:rPr dirty="0" sz="1600" spc="1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003BB4"/>
                </a:solidFill>
                <a:latin typeface="Times New Roman"/>
                <a:cs typeface="Times New Roman"/>
              </a:rPr>
              <a:t>Y </a:t>
            </a:r>
            <a:r>
              <a:rPr dirty="0" sz="1600" b="1">
                <a:solidFill>
                  <a:srgbClr val="003BB4"/>
                </a:solidFill>
                <a:latin typeface="Times New Roman"/>
                <a:cs typeface="Times New Roman"/>
              </a:rPr>
              <a:t>PROMOCIÓN</a:t>
            </a:r>
            <a:r>
              <a:rPr dirty="0" sz="1600" spc="10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spc="95" b="1">
                <a:solidFill>
                  <a:srgbClr val="003BB4"/>
                </a:solidFill>
                <a:latin typeface="Times New Roman"/>
                <a:cs typeface="Times New Roman"/>
              </a:rPr>
              <a:t>DE</a:t>
            </a:r>
            <a:r>
              <a:rPr dirty="0" sz="1600" spc="7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003BB4"/>
                </a:solidFill>
                <a:latin typeface="Times New Roman"/>
                <a:cs typeface="Times New Roman"/>
              </a:rPr>
              <a:t>LAS</a:t>
            </a:r>
            <a:r>
              <a:rPr dirty="0" sz="1600" spc="5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3BB4"/>
                </a:solidFill>
                <a:latin typeface="Times New Roman"/>
                <a:cs typeface="Times New Roman"/>
              </a:rPr>
              <a:t>EXPORTACIONES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600">
              <a:latin typeface="Times New Roman"/>
              <a:cs typeface="Times New Roman"/>
            </a:endParaRPr>
          </a:p>
          <a:p>
            <a:pPr marL="245745" marR="4793615" indent="-233679">
              <a:lnSpc>
                <a:spcPct val="10160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600">
                <a:latin typeface="Carlito"/>
                <a:cs typeface="Carlito"/>
              </a:rPr>
              <a:t>Propiciar la atracción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inversiones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en </a:t>
            </a:r>
            <a:r>
              <a:rPr dirty="0" sz="1600">
                <a:latin typeface="Carlito"/>
                <a:cs typeface="Carlito"/>
              </a:rPr>
              <a:t>sectores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estratégicos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que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ayudan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impulsar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desarrollo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país.</a:t>
            </a:r>
            <a:endParaRPr sz="1600">
              <a:latin typeface="Carlito"/>
              <a:cs typeface="Carlito"/>
            </a:endParaRPr>
          </a:p>
          <a:p>
            <a:pPr marL="245745" marR="4764405" indent="-233679">
              <a:lnSpc>
                <a:spcPct val="101499"/>
              </a:lnSpc>
              <a:spcBef>
                <a:spcPts val="1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600">
                <a:latin typeface="Carlito"/>
                <a:cs typeface="Carlito"/>
              </a:rPr>
              <a:t>Promover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exportaciones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sectores </a:t>
            </a:r>
            <a:r>
              <a:rPr dirty="0" sz="1600">
                <a:latin typeface="Carlito"/>
                <a:cs typeface="Carlito"/>
              </a:rPr>
              <a:t>productivos,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través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 la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conformación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las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mesas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sectoriales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mediante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trabajo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red con todos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actores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clave: </a:t>
            </a:r>
            <a:r>
              <a:rPr dirty="0" sz="1600" spc="-10">
                <a:latin typeface="Carlito"/>
                <a:cs typeface="Carlito"/>
              </a:rPr>
              <a:t>gobierno, </a:t>
            </a:r>
            <a:r>
              <a:rPr dirty="0" sz="1600">
                <a:latin typeface="Carlito"/>
                <a:cs typeface="Carlito"/>
              </a:rPr>
              <a:t>empresariado</a:t>
            </a:r>
            <a:r>
              <a:rPr dirty="0" sz="1600" spc="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organizaciones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 </a:t>
            </a:r>
            <a:r>
              <a:rPr dirty="0" sz="1600">
                <a:latin typeface="Carlito"/>
                <a:cs typeface="Carlito"/>
              </a:rPr>
              <a:t>sociedad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civil.</a:t>
            </a:r>
            <a:endParaRPr sz="1600">
              <a:latin typeface="Carlito"/>
              <a:cs typeface="Carlito"/>
            </a:endParaRPr>
          </a:p>
          <a:p>
            <a:pPr marL="245745" indent="-23304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600">
                <a:latin typeface="Carlito"/>
                <a:cs typeface="Carlito"/>
              </a:rPr>
              <a:t>Mejorar</a:t>
            </a:r>
            <a:r>
              <a:rPr dirty="0" sz="1600" spc="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clima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negocios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Font typeface="Arial"/>
              <a:buChar char="•"/>
            </a:pPr>
            <a:endParaRPr sz="1600">
              <a:latin typeface="Carlito"/>
              <a:cs typeface="Carlito"/>
            </a:endParaRPr>
          </a:p>
          <a:p>
            <a:pPr marL="5028565">
              <a:lnSpc>
                <a:spcPct val="100000"/>
              </a:lnSpc>
            </a:pPr>
            <a:r>
              <a:rPr dirty="0" sz="1400" spc="-50" b="1">
                <a:solidFill>
                  <a:srgbClr val="003BB4"/>
                </a:solidFill>
                <a:latin typeface="Times New Roman"/>
                <a:cs typeface="Times New Roman"/>
              </a:rPr>
              <a:t>PLATAFORMAS</a:t>
            </a:r>
            <a:r>
              <a:rPr dirty="0" sz="1400" spc="-1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3BB4"/>
                </a:solidFill>
                <a:latin typeface="Times New Roman"/>
                <a:cs typeface="Times New Roman"/>
              </a:rPr>
              <a:t>SECTORIALES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Times New Roman"/>
              <a:cs typeface="Times New Roman"/>
            </a:endParaRPr>
          </a:p>
          <a:p>
            <a:pPr marL="5028565" marR="5080">
              <a:lnSpc>
                <a:spcPct val="100000"/>
              </a:lnSpc>
            </a:pPr>
            <a:r>
              <a:rPr dirty="0" sz="1400" spc="-10">
                <a:latin typeface="Carlito"/>
                <a:cs typeface="Carlito"/>
              </a:rPr>
              <a:t>Variaciones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entre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períodos</a:t>
            </a:r>
            <a:r>
              <a:rPr dirty="0" sz="1400" spc="-5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enero-</a:t>
            </a:r>
            <a:r>
              <a:rPr dirty="0" sz="1400">
                <a:latin typeface="Carlito"/>
                <a:cs typeface="Carlito"/>
              </a:rPr>
              <a:t>noviembre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2022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20">
                <a:latin typeface="Carlito"/>
                <a:cs typeface="Carlito"/>
              </a:rPr>
              <a:t> 2023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>
                <a:latin typeface="Carlito"/>
                <a:cs typeface="Carlito"/>
              </a:rPr>
              <a:t>Carne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Derivados:</a:t>
            </a:r>
            <a:r>
              <a:rPr dirty="0" sz="1400">
                <a:latin typeface="Carlito"/>
                <a:cs typeface="Carlito"/>
              </a:rPr>
              <a:t> -</a:t>
            </a:r>
            <a:r>
              <a:rPr dirty="0" sz="1400" spc="-10">
                <a:latin typeface="Carlito"/>
                <a:cs typeface="Carlito"/>
              </a:rPr>
              <a:t>11,7%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 spc="-10">
                <a:latin typeface="Carlito"/>
                <a:cs typeface="Carlito"/>
              </a:rPr>
              <a:t>Alimentos: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+17,8%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 spc="-10">
                <a:latin typeface="Carlito"/>
                <a:cs typeface="Carlito"/>
              </a:rPr>
              <a:t>Forestal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Floricultura:</a:t>
            </a:r>
            <a:r>
              <a:rPr dirty="0" sz="1400" spc="-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-</a:t>
            </a:r>
            <a:r>
              <a:rPr dirty="0" sz="1400" spc="-10">
                <a:latin typeface="Carlito"/>
                <a:cs typeface="Carlito"/>
              </a:rPr>
              <a:t>11,1%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 spc="-35">
                <a:latin typeface="Carlito"/>
                <a:cs typeface="Carlito"/>
              </a:rPr>
              <a:t>Textil-</a:t>
            </a:r>
            <a:r>
              <a:rPr dirty="0" sz="1400" spc="-10">
                <a:latin typeface="Carlito"/>
                <a:cs typeface="Carlito"/>
              </a:rPr>
              <a:t>Confecciones:</a:t>
            </a:r>
            <a:r>
              <a:rPr dirty="0" sz="1400" spc="95">
                <a:latin typeface="Carlito"/>
                <a:cs typeface="Carlito"/>
              </a:rPr>
              <a:t> </a:t>
            </a:r>
            <a:r>
              <a:rPr dirty="0" sz="1400" spc="-20">
                <a:latin typeface="Carlito"/>
                <a:cs typeface="Carlito"/>
              </a:rPr>
              <a:t>+1,2%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 spc="-10">
                <a:latin typeface="Carlito"/>
                <a:cs typeface="Carlito"/>
              </a:rPr>
              <a:t>Biocombustibles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Energías </a:t>
            </a:r>
            <a:r>
              <a:rPr dirty="0" sz="1400" spc="-10">
                <a:latin typeface="Carlito"/>
                <a:cs typeface="Carlito"/>
              </a:rPr>
              <a:t>Renovables:</a:t>
            </a:r>
            <a:r>
              <a:rPr dirty="0" sz="1400" spc="-20">
                <a:latin typeface="Carlito"/>
                <a:cs typeface="Carlito"/>
              </a:rPr>
              <a:t> +7,8%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5307330" algn="l"/>
              </a:tabLst>
            </a:pPr>
            <a:r>
              <a:rPr dirty="0" sz="1400" spc="-10">
                <a:latin typeface="Carlito"/>
                <a:cs typeface="Carlito"/>
              </a:rPr>
              <a:t>Autopartes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ensamblaje: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+10,5%</a:t>
            </a:r>
            <a:endParaRPr sz="1400">
              <a:latin typeface="Carlito"/>
              <a:cs typeface="Carlito"/>
            </a:endParaRPr>
          </a:p>
          <a:p>
            <a:pPr lvl="1" marL="5307330" indent="-278765">
              <a:lnSpc>
                <a:spcPct val="100000"/>
              </a:lnSpc>
              <a:buFont typeface="Symbol"/>
              <a:buChar char=""/>
              <a:tabLst>
                <a:tab pos="5307330" algn="l"/>
              </a:tabLst>
            </a:pPr>
            <a:r>
              <a:rPr dirty="0" sz="1400" spc="-10">
                <a:latin typeface="Carlito"/>
                <a:cs typeface="Carlito"/>
              </a:rPr>
              <a:t>Químicos-Farmacéuticos:</a:t>
            </a:r>
            <a:r>
              <a:rPr dirty="0" sz="1400" spc="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-</a:t>
            </a:r>
            <a:r>
              <a:rPr dirty="0" sz="1400" spc="-20">
                <a:latin typeface="Carlito"/>
                <a:cs typeface="Carlito"/>
              </a:rPr>
              <a:t>6,6%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2476" y="1037844"/>
            <a:ext cx="4245864" cy="23911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668" y="3878579"/>
            <a:ext cx="4084320" cy="245059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8968" y="716661"/>
            <a:ext cx="4499610" cy="17030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27965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Entre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enero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y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noviembre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2023,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los </a:t>
            </a:r>
            <a:r>
              <a:rPr dirty="0" sz="2000">
                <a:latin typeface="Carlito"/>
                <a:cs typeface="Carlito"/>
              </a:rPr>
              <a:t>sectores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las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plataformas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exportado </a:t>
            </a:r>
            <a:r>
              <a:rPr dirty="0" sz="2000">
                <a:latin typeface="Carlito"/>
                <a:cs typeface="Carlito"/>
              </a:rPr>
              <a:t>bienes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por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USD</a:t>
            </a:r>
            <a:r>
              <a:rPr dirty="0" sz="2000" spc="40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3.015,4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millones,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que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son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50">
                <a:latin typeface="Carlito"/>
                <a:cs typeface="Carlito"/>
              </a:rPr>
              <a:t>- </a:t>
            </a:r>
            <a:r>
              <a:rPr dirty="0" sz="2000">
                <a:latin typeface="Carlito"/>
                <a:cs typeface="Carlito"/>
              </a:rPr>
              <a:t>4,6%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menos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que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durante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el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mismo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período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2022,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cuando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fue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USD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3.159,7 millones.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9607"/>
            <a:ext cx="5201284" cy="330403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5335" y="766572"/>
            <a:ext cx="4550664" cy="549706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66571" y="850544"/>
            <a:ext cx="6878955" cy="94615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20" b="1">
                <a:solidFill>
                  <a:srgbClr val="001F5F"/>
                </a:solidFill>
                <a:latin typeface="Times New Roman"/>
                <a:cs typeface="Times New Roman"/>
              </a:rPr>
              <a:t>EXPORTACIONES</a:t>
            </a:r>
            <a:r>
              <a:rPr dirty="0" sz="28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POR</a:t>
            </a:r>
            <a:r>
              <a:rPr dirty="0" sz="2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80" b="1">
                <a:solidFill>
                  <a:srgbClr val="001F5F"/>
                </a:solidFill>
                <a:latin typeface="Times New Roman"/>
                <a:cs typeface="Times New Roman"/>
              </a:rPr>
              <a:t>PLATAFORMAS</a:t>
            </a:r>
            <a:endParaRPr sz="2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Fuente</a:t>
            </a:r>
            <a:r>
              <a:rPr dirty="0" sz="28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REDIEX</a:t>
            </a:r>
            <a:r>
              <a:rPr dirty="0" sz="2800" spc="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(Año</a:t>
            </a:r>
            <a:r>
              <a:rPr dirty="0" sz="28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189988"/>
            <a:ext cx="4037076" cy="3884676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678171" y="2183002"/>
          <a:ext cx="5015230" cy="387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4440"/>
                <a:gridCol w="890269"/>
                <a:gridCol w="932179"/>
                <a:gridCol w="598170"/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Balance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resumido 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(USD)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Ene-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Nov</a:t>
                      </a:r>
                      <a:r>
                        <a:rPr dirty="0" sz="8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2022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Ene-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Nov</a:t>
                      </a:r>
                      <a:r>
                        <a:rPr dirty="0" sz="8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2023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variación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Carne y</a:t>
                      </a:r>
                      <a:r>
                        <a:rPr dirty="0" sz="8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Derivados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1.868.296.107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1.649.293.347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-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11,7%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8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Alimentos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340.663.963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401.350.233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17,8%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Forestal</a:t>
                      </a:r>
                      <a:r>
                        <a:rPr dirty="0" sz="8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8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Floricultura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100.215.676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89.076.582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-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11,1%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8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Textil-Confecciones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245.111.754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248.099.730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20">
                          <a:latin typeface="Carlito"/>
                          <a:cs typeface="Carlito"/>
                        </a:rPr>
                        <a:t>1,2%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Biocombustibles</a:t>
                      </a:r>
                      <a:r>
                        <a:rPr dirty="0" sz="800" spc="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8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Energías</a:t>
                      </a:r>
                      <a:r>
                        <a:rPr dirty="0" sz="8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Renov.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126.260.826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136.098.089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 spc="-20">
                          <a:latin typeface="Carlito"/>
                          <a:cs typeface="Carlito"/>
                        </a:rPr>
                        <a:t>7,8%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Autopartes</a:t>
                      </a:r>
                      <a:r>
                        <a:rPr dirty="0" sz="8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8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ensamblaje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257.878.282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284.936.921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10,5%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Plataforma</a:t>
                      </a:r>
                      <a:r>
                        <a:rPr dirty="0" sz="800" spc="1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Químicos-Farmacéuticos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221.244.309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206.539.859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-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6,6%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Total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Plataformas</a:t>
                      </a:r>
                      <a:r>
                        <a:rPr dirty="0" sz="8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Sectoriales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3.159.670.918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3.015.394.761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-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4,6%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05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Total</a:t>
                      </a:r>
                      <a:r>
                        <a:rPr dirty="0" sz="8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Otros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>
                          <a:latin typeface="Carlito"/>
                          <a:cs typeface="Carlito"/>
                        </a:rPr>
                        <a:t>sectores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tangibles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4.545.481.947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6.549.032.015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44,1%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Energía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Eléctrica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1.530.483.157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91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1.435.309.799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1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-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6,2%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905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Total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General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9.235.636.021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10.999.736.574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19,1%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788" y="1546860"/>
            <a:ext cx="8525256" cy="478993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66068" y="719803"/>
            <a:ext cx="7698740" cy="761365"/>
            <a:chOff x="1466068" y="719803"/>
            <a:chExt cx="7698740" cy="7613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068" y="719803"/>
              <a:ext cx="7698523" cy="22732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6660" y="915923"/>
              <a:ext cx="3097530" cy="5646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864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MERCADOS</a:t>
            </a:r>
            <a:r>
              <a:rPr dirty="0" spc="-8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ABIERTOS</a:t>
            </a:r>
            <a:r>
              <a:rPr dirty="0" spc="-70">
                <a:latin typeface="Carlito"/>
                <a:cs typeface="Carlito"/>
              </a:rPr>
              <a:t> </a:t>
            </a:r>
            <a:r>
              <a:rPr dirty="0" spc="-20">
                <a:latin typeface="Carlito"/>
                <a:cs typeface="Carlito"/>
              </a:rPr>
              <a:t>PARA</a:t>
            </a:r>
            <a:r>
              <a:rPr dirty="0" spc="-80">
                <a:latin typeface="Carlito"/>
                <a:cs typeface="Carlito"/>
              </a:rPr>
              <a:t> </a:t>
            </a:r>
            <a:r>
              <a:rPr dirty="0" spc="-30">
                <a:latin typeface="Carlito"/>
                <a:cs typeface="Carlito"/>
              </a:rPr>
              <a:t>EXPORTACIONES</a:t>
            </a:r>
            <a:r>
              <a:rPr dirty="0" spc="-6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DEL</a:t>
            </a:r>
            <a:r>
              <a:rPr dirty="0" spc="-7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PARAGUAY</a:t>
            </a:r>
          </a:p>
          <a:p>
            <a:pPr algn="ctr" marL="687070">
              <a:lnSpc>
                <a:spcPct val="100000"/>
              </a:lnSpc>
              <a:spcBef>
                <a:spcPts val="25"/>
              </a:spcBef>
            </a:pPr>
            <a:r>
              <a:rPr dirty="0" sz="2000">
                <a:solidFill>
                  <a:srgbClr val="000000"/>
                </a:solidFill>
                <a:latin typeface="Carlito"/>
                <a:cs typeface="Carlito"/>
              </a:rPr>
              <a:t>Fuente</a:t>
            </a:r>
            <a:r>
              <a:rPr dirty="0" sz="2000" spc="-5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000000"/>
                </a:solidFill>
                <a:latin typeface="Carlito"/>
                <a:cs typeface="Carlito"/>
              </a:rPr>
              <a:t>REDIEX</a:t>
            </a:r>
            <a:r>
              <a:rPr dirty="0" sz="2000" spc="-2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000000"/>
                </a:solidFill>
                <a:latin typeface="Carlito"/>
                <a:cs typeface="Carlito"/>
              </a:rPr>
              <a:t>(Año</a:t>
            </a:r>
            <a:r>
              <a:rPr dirty="0" sz="2000" spc="-4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000" spc="-20">
                <a:solidFill>
                  <a:srgbClr val="000000"/>
                </a:solidFill>
                <a:latin typeface="Carlito"/>
                <a:cs typeface="Carlito"/>
              </a:rPr>
              <a:t>2023)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15355" y="4993521"/>
            <a:ext cx="3747135" cy="1019810"/>
            <a:chOff x="5515355" y="4993521"/>
            <a:chExt cx="3747135" cy="10198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573" y="4993521"/>
              <a:ext cx="2956063" cy="1912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5355" y="5143499"/>
              <a:ext cx="3746754" cy="56464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9967" y="5448300"/>
              <a:ext cx="3097530" cy="56464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62421" y="4891481"/>
            <a:ext cx="343662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BB4"/>
                </a:solidFill>
                <a:latin typeface="Carlito"/>
                <a:cs typeface="Carlito"/>
              </a:rPr>
              <a:t>MERCADOS</a:t>
            </a:r>
            <a:r>
              <a:rPr dirty="0" sz="2000" spc="-40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3BB4"/>
                </a:solidFill>
                <a:latin typeface="Carlito"/>
                <a:cs typeface="Carlito"/>
              </a:rPr>
              <a:t>ABIERTOS</a:t>
            </a:r>
            <a:r>
              <a:rPr dirty="0" sz="2000" spc="-60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3BB4"/>
                </a:solidFill>
                <a:latin typeface="Carlito"/>
                <a:cs typeface="Carlito"/>
              </a:rPr>
              <a:t>PARA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20" b="1">
                <a:solidFill>
                  <a:srgbClr val="003BB4"/>
                </a:solidFill>
                <a:latin typeface="Carlito"/>
                <a:cs typeface="Carlito"/>
              </a:rPr>
              <a:t>EXPORTACIONES</a:t>
            </a:r>
            <a:r>
              <a:rPr dirty="0" sz="2000" spc="-30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BB4"/>
                </a:solidFill>
                <a:latin typeface="Carlito"/>
                <a:cs typeface="Carlito"/>
              </a:rPr>
              <a:t>DEL</a:t>
            </a:r>
            <a:r>
              <a:rPr dirty="0" sz="2000" spc="-5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spc="-25" b="1">
                <a:solidFill>
                  <a:srgbClr val="003BB4"/>
                </a:solidFill>
                <a:latin typeface="Carlito"/>
                <a:cs typeface="Carlito"/>
              </a:rPr>
              <a:t>PARAGUAY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3BB4"/>
                </a:solidFill>
                <a:latin typeface="Carlito"/>
                <a:cs typeface="Carlito"/>
              </a:rPr>
              <a:t>Fuente</a:t>
            </a:r>
            <a:r>
              <a:rPr dirty="0" sz="2000" spc="-50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BB4"/>
                </a:solidFill>
                <a:latin typeface="Carlito"/>
                <a:cs typeface="Carlito"/>
              </a:rPr>
              <a:t>REDIEX</a:t>
            </a:r>
            <a:r>
              <a:rPr dirty="0" sz="2000" spc="-25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3BB4"/>
                </a:solidFill>
                <a:latin typeface="Carlito"/>
                <a:cs typeface="Carlito"/>
              </a:rPr>
              <a:t>(Año</a:t>
            </a:r>
            <a:r>
              <a:rPr dirty="0" sz="2000" spc="-45" b="1">
                <a:solidFill>
                  <a:srgbClr val="003BB4"/>
                </a:solidFill>
                <a:latin typeface="Carlito"/>
                <a:cs typeface="Carlito"/>
              </a:rPr>
              <a:t> </a:t>
            </a:r>
            <a:r>
              <a:rPr dirty="0" sz="2000" spc="-20" b="1">
                <a:solidFill>
                  <a:srgbClr val="003BB4"/>
                </a:solidFill>
                <a:latin typeface="Carlito"/>
                <a:cs typeface="Carlito"/>
              </a:rPr>
              <a:t>2023)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3592" y="272795"/>
            <a:ext cx="2202179" cy="33684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27380" y="770382"/>
            <a:ext cx="4035425" cy="3883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Aceite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 soja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Angola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11.836.063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 spc="-10">
                <a:latin typeface="Carlito"/>
                <a:cs typeface="Carlito"/>
              </a:rPr>
              <a:t>Balanceados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Costa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Rica por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66.448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 spc="-10">
                <a:latin typeface="Carlito"/>
                <a:cs typeface="Carlito"/>
              </a:rPr>
              <a:t>Balanceados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Guatemala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193.761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Biodiesel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Bélgica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4.235.618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Bombillas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 acero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Argentina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88.877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Capullos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Seda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Italia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62.400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Caqui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rojo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España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136.056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Carne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congelada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Alemania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157.626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Carne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pollo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Cuba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172.800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Carne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porcina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Taiwán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198.167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Cartón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en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bobinas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Uruguay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187.301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Césped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sintético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Nicaragua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53.392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Colas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Arabia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Saudita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73.877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Curativos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Brasil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67.437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Dosificadores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hormigón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Bolivia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80.000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Espirales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antimosquito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Italia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52.839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Etanol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Filipinas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12.033.000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Fibras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poliéster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Brasil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68.384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Fibras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sintéticas</a:t>
            </a:r>
            <a:r>
              <a:rPr dirty="0" sz="1100" spc="-5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Uruguay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90.528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Gelatina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Perú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111.954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Gelatina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en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polvo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Brasil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10">
                <a:latin typeface="Carlito"/>
                <a:cs typeface="Carlito"/>
              </a:rPr>
              <a:t> 162.903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Granos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secos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 maíz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destilería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Uruguay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69.000</a:t>
            </a:r>
            <a:endParaRPr sz="11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Grasa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Estados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Unidos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56.100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43880" y="856614"/>
            <a:ext cx="3596004" cy="3883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Jugo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naranja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Irlanda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77.317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Jugo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pomelo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Estados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Unidos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76.253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Madera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chapada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Bélgica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51.709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Madera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chapada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Portugal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50.657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Maíz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Colombia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 USD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92.072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Maíz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Ecuador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10">
                <a:latin typeface="Carlito"/>
                <a:cs typeface="Carlito"/>
              </a:rPr>
              <a:t> 458.374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Maní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España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122.916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Maní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Finlandia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105.150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Maní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Rumania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78.300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Maní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Sudáfrica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290.000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 spc="-10">
                <a:latin typeface="Carlito"/>
                <a:cs typeface="Carlito"/>
              </a:rPr>
              <a:t>Menudencias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bovinas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Barbados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 USD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121.580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Nueces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 </a:t>
            </a:r>
            <a:r>
              <a:rPr dirty="0" sz="1100" spc="-10">
                <a:latin typeface="Carlito"/>
                <a:cs typeface="Carlito"/>
              </a:rPr>
              <a:t>macadamia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sin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cáscara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Estados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Unidos</a:t>
            </a:r>
            <a:endParaRPr sz="11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64.853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Perfiles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hierro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Bolivia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81.888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Plasma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bovino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secado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Colombia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104.784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Plasma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seco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Ecuador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99.458</a:t>
            </a:r>
            <a:endParaRPr sz="1100">
              <a:latin typeface="Carlito"/>
              <a:cs typeface="Carlito"/>
            </a:endParaRPr>
          </a:p>
          <a:p>
            <a:pPr marL="355600" marR="26543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100">
                <a:latin typeface="Carlito"/>
                <a:cs typeface="Carlito"/>
              </a:rPr>
              <a:t>Puentes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rodantes</a:t>
            </a:r>
            <a:r>
              <a:rPr dirty="0" sz="1100" spc="-5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(de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grúas)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Argentina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5">
                <a:latin typeface="Carlito"/>
                <a:cs typeface="Carlito"/>
              </a:rPr>
              <a:t> USD </a:t>
            </a:r>
            <a:r>
              <a:rPr dirty="0" sz="1100" spc="-10">
                <a:latin typeface="Carlito"/>
                <a:cs typeface="Carlito"/>
              </a:rPr>
              <a:t>89.783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Salvados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maíz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Tailandia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627.986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Sésamo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Colombia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59.600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Tableros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madera</a:t>
            </a:r>
            <a:r>
              <a:rPr dirty="0" sz="1100" spc="-2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Estados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Unidos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USD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54.038</a:t>
            </a:r>
            <a:endParaRPr sz="11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100">
                <a:latin typeface="Carlito"/>
                <a:cs typeface="Carlito"/>
              </a:rPr>
              <a:t>Tripas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bovinas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para Emiratos</a:t>
            </a:r>
            <a:r>
              <a:rPr dirty="0" sz="1100" spc="-4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Árabes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Unidos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por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25">
                <a:latin typeface="Carlito"/>
                <a:cs typeface="Carlito"/>
              </a:rPr>
              <a:t>USD</a:t>
            </a:r>
            <a:endParaRPr sz="11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1100" spc="-10">
                <a:latin typeface="Carlito"/>
                <a:cs typeface="Carlito"/>
              </a:rPr>
              <a:t>67.372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6708"/>
            <a:ext cx="9905999" cy="1463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016" y="280415"/>
            <a:ext cx="1991868" cy="304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4753" y="797973"/>
            <a:ext cx="8641715" cy="912494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>
              <a:lnSpc>
                <a:spcPct val="107600"/>
              </a:lnSpc>
              <a:spcBef>
                <a:spcPts val="270"/>
              </a:spcBef>
            </a:pPr>
            <a:r>
              <a:rPr dirty="0"/>
              <a:t>El</a:t>
            </a:r>
            <a:r>
              <a:rPr dirty="0" spc="140"/>
              <a:t> </a:t>
            </a:r>
            <a:r>
              <a:rPr dirty="0"/>
              <a:t>Ministerio</a:t>
            </a:r>
            <a:r>
              <a:rPr dirty="0" spc="155"/>
              <a:t> </a:t>
            </a:r>
            <a:r>
              <a:rPr dirty="0"/>
              <a:t>de</a:t>
            </a:r>
            <a:r>
              <a:rPr dirty="0" spc="150"/>
              <a:t> </a:t>
            </a:r>
            <a:r>
              <a:rPr dirty="0"/>
              <a:t>Industria</a:t>
            </a:r>
            <a:r>
              <a:rPr dirty="0" spc="150"/>
              <a:t> </a:t>
            </a:r>
            <a:r>
              <a:rPr dirty="0"/>
              <a:t>y</a:t>
            </a:r>
            <a:r>
              <a:rPr dirty="0" spc="150"/>
              <a:t> </a:t>
            </a:r>
            <a:r>
              <a:rPr dirty="0"/>
              <a:t>Comercio</a:t>
            </a:r>
            <a:r>
              <a:rPr dirty="0" spc="145"/>
              <a:t> </a:t>
            </a:r>
            <a:r>
              <a:rPr dirty="0"/>
              <a:t>(MIC</a:t>
            </a:r>
            <a:r>
              <a:rPr dirty="0" sz="2000" b="0">
                <a:solidFill>
                  <a:srgbClr val="001F5F"/>
                </a:solidFill>
                <a:latin typeface="Times New Roman"/>
                <a:cs typeface="Times New Roman"/>
              </a:rPr>
              <a:t>),</a:t>
            </a:r>
            <a:r>
              <a:rPr dirty="0" sz="2000" spc="90" b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es</a:t>
            </a:r>
            <a:r>
              <a:rPr dirty="0" sz="1400" spc="1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dirty="0" sz="1400" spc="1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Institución</a:t>
            </a:r>
            <a:r>
              <a:rPr dirty="0" sz="1400" spc="1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que</a:t>
            </a:r>
            <a:r>
              <a:rPr dirty="0" sz="1400" spc="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tiene</a:t>
            </a:r>
            <a:r>
              <a:rPr dirty="0" sz="1400" spc="1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0" b="0">
                <a:solidFill>
                  <a:srgbClr val="001F5F"/>
                </a:solidFill>
                <a:latin typeface="Carlito"/>
                <a:cs typeface="Carlito"/>
              </a:rPr>
              <a:t>como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misión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promover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políticas</a:t>
            </a:r>
            <a:r>
              <a:rPr dirty="0" sz="1400" spc="38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públicas</a:t>
            </a:r>
            <a:r>
              <a:rPr dirty="0" sz="1400" spc="40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que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apuntalen</a:t>
            </a:r>
            <a:r>
              <a:rPr dirty="0" sz="1400" spc="39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desarrollo</a:t>
            </a:r>
            <a:r>
              <a:rPr dirty="0" sz="1400" spc="38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sostenible</a:t>
            </a:r>
            <a:r>
              <a:rPr dirty="0" sz="1400" spc="37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400" spc="38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empresarial</a:t>
            </a:r>
            <a:r>
              <a:rPr dirty="0" sz="1400" spc="38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400" spc="38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través</a:t>
            </a:r>
            <a:r>
              <a:rPr dirty="0" sz="1400" spc="390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 b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dirty="0" sz="1400" spc="-10" b="0">
                <a:solidFill>
                  <a:srgbClr val="001F5F"/>
                </a:solidFill>
                <a:latin typeface="Carlito"/>
                <a:cs typeface="Carlito"/>
              </a:rPr>
              <a:t>incremento</a:t>
            </a:r>
            <a:r>
              <a:rPr dirty="0" sz="1400" spc="-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1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0">
                <a:solidFill>
                  <a:srgbClr val="001F5F"/>
                </a:solidFill>
                <a:latin typeface="Carlito"/>
                <a:cs typeface="Carlito"/>
              </a:rPr>
              <a:t>su</a:t>
            </a:r>
            <a:r>
              <a:rPr dirty="0" sz="1400" spc="-25" b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0">
                <a:solidFill>
                  <a:srgbClr val="001F5F"/>
                </a:solidFill>
                <a:latin typeface="Carlito"/>
                <a:cs typeface="Carlito"/>
              </a:rPr>
              <a:t>competitividad.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4753" y="1773477"/>
            <a:ext cx="8642350" cy="425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27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su</a:t>
            </a:r>
            <a:r>
              <a:rPr dirty="0" sz="1400" spc="27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rol</a:t>
            </a:r>
            <a:r>
              <a:rPr dirty="0" sz="1400" spc="2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estratégico</a:t>
            </a:r>
            <a:r>
              <a:rPr dirty="0" sz="1400" spc="2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27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28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promoción</a:t>
            </a:r>
            <a:r>
              <a:rPr dirty="0" sz="1400" spc="26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2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desarrollo,</a:t>
            </a:r>
            <a:r>
              <a:rPr dirty="0" sz="1400" spc="2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actúa</a:t>
            </a:r>
            <a:r>
              <a:rPr dirty="0" sz="1400" spc="28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promoviendo</a:t>
            </a:r>
            <a:r>
              <a:rPr dirty="0" sz="1400" spc="2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sectores</a:t>
            </a:r>
            <a:r>
              <a:rPr dirty="0" sz="1400" spc="2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específicos</a:t>
            </a:r>
            <a:r>
              <a:rPr dirty="0" sz="1400" spc="28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dentro</a:t>
            </a:r>
            <a:r>
              <a:rPr dirty="0" sz="1400" spc="2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2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sector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industrial</a:t>
            </a:r>
            <a:r>
              <a:rPr dirty="0" sz="1400" spc="19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comercial</a:t>
            </a:r>
            <a:r>
              <a:rPr dirty="0" sz="1400" spc="2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19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2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servicios,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propicia</a:t>
            </a:r>
            <a:r>
              <a:rPr dirty="0" sz="1400" spc="19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atracción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1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400" spc="20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nacionales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extranjeras,</a:t>
            </a:r>
            <a:r>
              <a:rPr dirty="0" sz="1400" spc="19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2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contribuye</a:t>
            </a:r>
            <a:r>
              <a:rPr dirty="0" sz="1400" spc="1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400" spc="20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diversificación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oferta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exportable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abriendo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mercados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exterior.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Asimismo,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actúa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promocionando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formalización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modernización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2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400" spc="2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MIPYMES</a:t>
            </a:r>
            <a:r>
              <a:rPr dirty="0" sz="14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fin</a:t>
            </a:r>
            <a:r>
              <a:rPr dirty="0" sz="1400" spc="2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que</a:t>
            </a:r>
            <a:r>
              <a:rPr dirty="0" sz="1400" spc="27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éstas</a:t>
            </a:r>
            <a:r>
              <a:rPr dirty="0" sz="14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tengan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400" spc="26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aporte</a:t>
            </a:r>
            <a:r>
              <a:rPr dirty="0" sz="1400" spc="2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positivo</a:t>
            </a:r>
            <a:r>
              <a:rPr dirty="0" sz="1400" spc="27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4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economía.</a:t>
            </a:r>
            <a:r>
              <a:rPr dirty="0" sz="1400" spc="2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Para</a:t>
            </a:r>
            <a:r>
              <a:rPr dirty="0" sz="14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ello</a:t>
            </a:r>
            <a:r>
              <a:rPr dirty="0" sz="1400" spc="26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25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han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establecido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tres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ejes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estratégicos:</a:t>
            </a:r>
            <a:endParaRPr sz="1400">
              <a:latin typeface="Carlito"/>
              <a:cs typeface="Carlito"/>
            </a:endParaRPr>
          </a:p>
          <a:p>
            <a:pPr marL="234950" indent="-182880">
              <a:lnSpc>
                <a:spcPct val="100000"/>
              </a:lnSpc>
              <a:spcBef>
                <a:spcPts val="825"/>
              </a:spcBef>
              <a:buAutoNum type="arabicParenR"/>
              <a:tabLst>
                <a:tab pos="234950" algn="l"/>
              </a:tabLst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Mercados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Inversión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Extranjera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Directa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(IED).</a:t>
            </a:r>
            <a:endParaRPr sz="1400">
              <a:latin typeface="Carlito"/>
              <a:cs typeface="Carlito"/>
            </a:endParaRPr>
          </a:p>
          <a:p>
            <a:pPr marL="195580" indent="-182880">
              <a:lnSpc>
                <a:spcPct val="100000"/>
              </a:lnSpc>
              <a:spcBef>
                <a:spcPts val="815"/>
              </a:spcBef>
              <a:buAutoNum type="arabicParenR"/>
              <a:tabLst>
                <a:tab pos="195580" algn="l"/>
              </a:tabLst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Mejora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ambiente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competitivo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empresarial.</a:t>
            </a:r>
            <a:endParaRPr sz="1400">
              <a:latin typeface="Carlito"/>
              <a:cs typeface="Carlito"/>
            </a:endParaRPr>
          </a:p>
          <a:p>
            <a:pPr marL="196215" indent="-183515">
              <a:lnSpc>
                <a:spcPct val="100000"/>
              </a:lnSpc>
              <a:spcBef>
                <a:spcPts val="820"/>
              </a:spcBef>
              <a:buAutoNum type="arabicParenR"/>
              <a:tabLst>
                <a:tab pos="196215" algn="l"/>
              </a:tabLst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Fortalecimiento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Institucional.</a:t>
            </a:r>
            <a:endParaRPr sz="1400">
              <a:latin typeface="Carlito"/>
              <a:cs typeface="Carlito"/>
            </a:endParaRPr>
          </a:p>
          <a:p>
            <a:pPr marL="12700" marR="9525">
              <a:lnSpc>
                <a:spcPct val="107100"/>
              </a:lnSpc>
              <a:spcBef>
                <a:spcPts val="695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Los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 objetivos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 estratégicos del</a:t>
            </a:r>
            <a:r>
              <a:rPr dirty="0" sz="1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MIC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encuentran</a:t>
            </a:r>
            <a:r>
              <a:rPr dirty="0" sz="1400" spc="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contemplados</a:t>
            </a:r>
            <a:r>
              <a:rPr dirty="0" sz="14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Plan</a:t>
            </a:r>
            <a:r>
              <a:rPr dirty="0" sz="14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Nacional</a:t>
            </a:r>
            <a:r>
              <a:rPr dirty="0" sz="14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Desarrollo</a:t>
            </a:r>
            <a:r>
              <a:rPr dirty="0" sz="1400" spc="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Paraguay</a:t>
            </a:r>
            <a:r>
              <a:rPr dirty="0" sz="14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2030</a:t>
            </a:r>
            <a:r>
              <a:rPr dirty="0" sz="14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en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siguientes</a:t>
            </a:r>
            <a:r>
              <a:rPr dirty="0" sz="14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ejes:</a:t>
            </a:r>
            <a:endParaRPr sz="1400">
              <a:latin typeface="Carlito"/>
              <a:cs typeface="Carlito"/>
            </a:endParaRPr>
          </a:p>
          <a:p>
            <a:pPr marL="899160">
              <a:lnSpc>
                <a:spcPct val="100000"/>
              </a:lnSpc>
              <a:spcBef>
                <a:spcPts val="820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Eje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Estratégico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dirty="0" sz="1400" spc="85" b="1">
                <a:solidFill>
                  <a:srgbClr val="001F5F"/>
                </a:solidFill>
                <a:latin typeface="Carlito"/>
                <a:cs typeface="Carlito"/>
              </a:rPr>
              <a:t>°</a:t>
            </a:r>
            <a:r>
              <a:rPr dirty="0" sz="1400" spc="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55" b="1">
                <a:solidFill>
                  <a:srgbClr val="001F5F"/>
                </a:solidFill>
                <a:latin typeface="Times New Roman"/>
                <a:cs typeface="Times New Roman"/>
              </a:rPr>
              <a:t>2:</a:t>
            </a:r>
            <a:r>
              <a:rPr dirty="0" sz="14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50" b="1">
                <a:solidFill>
                  <a:srgbClr val="001F5F"/>
                </a:solidFill>
                <a:latin typeface="Georgia"/>
                <a:cs typeface="Georgia"/>
              </a:rPr>
              <a:t>“Crecimiento</a:t>
            </a:r>
            <a:r>
              <a:rPr dirty="0" sz="1400" spc="6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económico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35" b="1">
                <a:solidFill>
                  <a:srgbClr val="001F5F"/>
                </a:solidFill>
                <a:latin typeface="Georgia"/>
                <a:cs typeface="Georgia"/>
              </a:rPr>
              <a:t>Inclusivo”</a:t>
            </a:r>
            <a:r>
              <a:rPr dirty="0" sz="1400" spc="-35" b="1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Estrategia</a:t>
            </a:r>
            <a:r>
              <a:rPr dirty="0" sz="14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2.2:</a:t>
            </a:r>
            <a:r>
              <a:rPr dirty="0" sz="14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80">
                <a:solidFill>
                  <a:srgbClr val="001F5F"/>
                </a:solidFill>
                <a:latin typeface="Trebuchet MS"/>
                <a:cs typeface="Trebuchet MS"/>
              </a:rPr>
              <a:t>“Competitividad</a:t>
            </a:r>
            <a:r>
              <a:rPr dirty="0" sz="1400" spc="-5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dirty="0" sz="1400" spc="-10">
                <a:solidFill>
                  <a:srgbClr val="001F5F"/>
                </a:solidFill>
                <a:latin typeface="Trebuchet MS"/>
                <a:cs typeface="Trebuchet MS"/>
              </a:rPr>
              <a:t>Innovación”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Estrategia</a:t>
            </a:r>
            <a:r>
              <a:rPr dirty="0" sz="14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2.3:</a:t>
            </a:r>
            <a:r>
              <a:rPr dirty="0" sz="14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80">
                <a:solidFill>
                  <a:srgbClr val="001F5F"/>
                </a:solidFill>
                <a:latin typeface="Trebuchet MS"/>
                <a:cs typeface="Trebuchet MS"/>
              </a:rPr>
              <a:t>“Regionalización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diversificación</a:t>
            </a:r>
            <a:r>
              <a:rPr dirty="0" sz="14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Trebuchet MS"/>
                <a:cs typeface="Trebuchet MS"/>
              </a:rPr>
              <a:t>productiva”</a:t>
            </a:r>
            <a:endParaRPr sz="1400">
              <a:latin typeface="Trebuchet MS"/>
              <a:cs typeface="Trebuchet MS"/>
            </a:endParaRPr>
          </a:p>
          <a:p>
            <a:pPr marL="899160">
              <a:lnSpc>
                <a:spcPct val="100000"/>
              </a:lnSpc>
              <a:spcBef>
                <a:spcPts val="820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Eje Estratégico</a:t>
            </a:r>
            <a:r>
              <a:rPr dirty="0" sz="1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dirty="0" sz="1400" spc="85" b="1">
                <a:solidFill>
                  <a:srgbClr val="001F5F"/>
                </a:solidFill>
                <a:latin typeface="Carlito"/>
                <a:cs typeface="Carlito"/>
              </a:rPr>
              <a:t>°</a:t>
            </a:r>
            <a:r>
              <a:rPr dirty="0" sz="1400" spc="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55" b="1">
                <a:solidFill>
                  <a:srgbClr val="001F5F"/>
                </a:solidFill>
                <a:latin typeface="Times New Roman"/>
                <a:cs typeface="Times New Roman"/>
              </a:rPr>
              <a:t>3:</a:t>
            </a:r>
            <a:r>
              <a:rPr dirty="0" sz="1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45" b="1">
                <a:solidFill>
                  <a:srgbClr val="001F5F"/>
                </a:solidFill>
                <a:latin typeface="Georgia"/>
                <a:cs typeface="Georgia"/>
              </a:rPr>
              <a:t>“Inserción</a:t>
            </a:r>
            <a:r>
              <a:rPr dirty="0" sz="1400" spc="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4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Times New Roman"/>
                <a:cs typeface="Times New Roman"/>
              </a:rPr>
              <a:t>Paraguay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en</a:t>
            </a:r>
            <a:r>
              <a:rPr dirty="0" sz="1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el </a:t>
            </a:r>
            <a:r>
              <a:rPr dirty="0" sz="1400" spc="-10" b="1">
                <a:solidFill>
                  <a:srgbClr val="001F5F"/>
                </a:solidFill>
                <a:latin typeface="Georgia"/>
                <a:cs typeface="Georgia"/>
              </a:rPr>
              <a:t>Mundo”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Estrategia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3.2: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0">
                <a:solidFill>
                  <a:srgbClr val="001F5F"/>
                </a:solidFill>
                <a:latin typeface="Trebuchet MS"/>
                <a:cs typeface="Trebuchet MS"/>
              </a:rPr>
              <a:t>“Atracción</a:t>
            </a:r>
            <a:r>
              <a:rPr dirty="0" sz="1400" spc="-114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Inversiones,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Comercio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Exterior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Imagen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país</a:t>
            </a:r>
            <a:r>
              <a:rPr dirty="0" sz="1400" spc="-10">
                <a:solidFill>
                  <a:srgbClr val="001F5F"/>
                </a:solidFill>
                <a:latin typeface="Trebuchet MS"/>
                <a:cs typeface="Trebuchet MS"/>
              </a:rPr>
              <a:t>”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875" y="663016"/>
            <a:ext cx="679259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Identificación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2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nuevas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por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país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año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 spc="-20">
                <a:solidFill>
                  <a:srgbClr val="001F5F"/>
                </a:solidFill>
              </a:rPr>
              <a:t>2023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17101" y="1289303"/>
            <a:ext cx="4942840" cy="4170045"/>
            <a:chOff x="2717101" y="1289303"/>
            <a:chExt cx="4942840" cy="4170045"/>
          </a:xfrm>
        </p:grpSpPr>
        <p:sp>
          <p:nvSpPr>
            <p:cNvPr id="4" name="object 4" descr=""/>
            <p:cNvSpPr/>
            <p:nvPr/>
          </p:nvSpPr>
          <p:spPr>
            <a:xfrm>
              <a:off x="3421380" y="1289303"/>
              <a:ext cx="4203700" cy="4170045"/>
            </a:xfrm>
            <a:custGeom>
              <a:avLst/>
              <a:gdLst/>
              <a:ahLst/>
              <a:cxnLst/>
              <a:rect l="l" t="t" r="r" b="b"/>
              <a:pathLst>
                <a:path w="4203700" h="4170045">
                  <a:moveTo>
                    <a:pt x="0" y="4102608"/>
                  </a:moveTo>
                  <a:lnTo>
                    <a:pt x="0" y="4169664"/>
                  </a:lnTo>
                </a:path>
                <a:path w="4203700" h="4170045">
                  <a:moveTo>
                    <a:pt x="0" y="975360"/>
                  </a:moveTo>
                  <a:lnTo>
                    <a:pt x="0" y="4027932"/>
                  </a:lnTo>
                </a:path>
                <a:path w="4203700" h="4170045">
                  <a:moveTo>
                    <a:pt x="0" y="766572"/>
                  </a:moveTo>
                  <a:lnTo>
                    <a:pt x="0" y="900684"/>
                  </a:lnTo>
                </a:path>
                <a:path w="4203700" h="4170045">
                  <a:moveTo>
                    <a:pt x="0" y="557784"/>
                  </a:moveTo>
                  <a:lnTo>
                    <a:pt x="0" y="691896"/>
                  </a:lnTo>
                </a:path>
                <a:path w="4203700" h="4170045">
                  <a:moveTo>
                    <a:pt x="0" y="348996"/>
                  </a:moveTo>
                  <a:lnTo>
                    <a:pt x="0" y="483108"/>
                  </a:lnTo>
                </a:path>
                <a:path w="4203700" h="4170045">
                  <a:moveTo>
                    <a:pt x="0" y="140208"/>
                  </a:moveTo>
                  <a:lnTo>
                    <a:pt x="0" y="275844"/>
                  </a:lnTo>
                </a:path>
                <a:path w="4203700" h="4170045">
                  <a:moveTo>
                    <a:pt x="0" y="0"/>
                  </a:moveTo>
                  <a:lnTo>
                    <a:pt x="0" y="67056"/>
                  </a:lnTo>
                </a:path>
                <a:path w="4203700" h="4170045">
                  <a:moveTo>
                    <a:pt x="701040" y="766572"/>
                  </a:moveTo>
                  <a:lnTo>
                    <a:pt x="701040" y="4169664"/>
                  </a:lnTo>
                </a:path>
                <a:path w="4203700" h="4170045">
                  <a:moveTo>
                    <a:pt x="701040" y="557784"/>
                  </a:moveTo>
                  <a:lnTo>
                    <a:pt x="701040" y="691896"/>
                  </a:lnTo>
                </a:path>
                <a:path w="4203700" h="4170045">
                  <a:moveTo>
                    <a:pt x="701040" y="348996"/>
                  </a:moveTo>
                  <a:lnTo>
                    <a:pt x="701040" y="483108"/>
                  </a:lnTo>
                </a:path>
                <a:path w="4203700" h="4170045">
                  <a:moveTo>
                    <a:pt x="701040" y="140208"/>
                  </a:moveTo>
                  <a:lnTo>
                    <a:pt x="701040" y="275844"/>
                  </a:lnTo>
                </a:path>
                <a:path w="4203700" h="4170045">
                  <a:moveTo>
                    <a:pt x="701040" y="0"/>
                  </a:moveTo>
                  <a:lnTo>
                    <a:pt x="701040" y="67056"/>
                  </a:lnTo>
                </a:path>
                <a:path w="4203700" h="4170045">
                  <a:moveTo>
                    <a:pt x="1402080" y="348996"/>
                  </a:moveTo>
                  <a:lnTo>
                    <a:pt x="1402080" y="4169664"/>
                  </a:lnTo>
                </a:path>
                <a:path w="4203700" h="4170045">
                  <a:moveTo>
                    <a:pt x="1402080" y="140208"/>
                  </a:moveTo>
                  <a:lnTo>
                    <a:pt x="1402080" y="275844"/>
                  </a:lnTo>
                </a:path>
                <a:path w="4203700" h="4170045">
                  <a:moveTo>
                    <a:pt x="1402080" y="0"/>
                  </a:moveTo>
                  <a:lnTo>
                    <a:pt x="1402080" y="67056"/>
                  </a:lnTo>
                </a:path>
                <a:path w="4203700" h="4170045">
                  <a:moveTo>
                    <a:pt x="2101596" y="348996"/>
                  </a:moveTo>
                  <a:lnTo>
                    <a:pt x="2101596" y="4169664"/>
                  </a:lnTo>
                </a:path>
                <a:path w="4203700" h="4170045">
                  <a:moveTo>
                    <a:pt x="2101596" y="140208"/>
                  </a:moveTo>
                  <a:lnTo>
                    <a:pt x="2101596" y="275844"/>
                  </a:lnTo>
                </a:path>
                <a:path w="4203700" h="4170045">
                  <a:moveTo>
                    <a:pt x="2101596" y="0"/>
                  </a:moveTo>
                  <a:lnTo>
                    <a:pt x="2101596" y="67056"/>
                  </a:lnTo>
                </a:path>
                <a:path w="4203700" h="4170045">
                  <a:moveTo>
                    <a:pt x="2802636" y="348996"/>
                  </a:moveTo>
                  <a:lnTo>
                    <a:pt x="2802636" y="4169664"/>
                  </a:lnTo>
                </a:path>
                <a:path w="4203700" h="4170045">
                  <a:moveTo>
                    <a:pt x="2802636" y="140208"/>
                  </a:moveTo>
                  <a:lnTo>
                    <a:pt x="2802636" y="275844"/>
                  </a:lnTo>
                </a:path>
                <a:path w="4203700" h="4170045">
                  <a:moveTo>
                    <a:pt x="2802636" y="0"/>
                  </a:moveTo>
                  <a:lnTo>
                    <a:pt x="2802636" y="67056"/>
                  </a:lnTo>
                </a:path>
                <a:path w="4203700" h="4170045">
                  <a:moveTo>
                    <a:pt x="3503676" y="140208"/>
                  </a:moveTo>
                  <a:lnTo>
                    <a:pt x="3503676" y="275844"/>
                  </a:lnTo>
                </a:path>
                <a:path w="4203700" h="4170045">
                  <a:moveTo>
                    <a:pt x="3503676" y="348996"/>
                  </a:moveTo>
                  <a:lnTo>
                    <a:pt x="3503676" y="4169664"/>
                  </a:lnTo>
                </a:path>
                <a:path w="4203700" h="4170045">
                  <a:moveTo>
                    <a:pt x="3503676" y="0"/>
                  </a:moveTo>
                  <a:lnTo>
                    <a:pt x="3503676" y="67056"/>
                  </a:lnTo>
                </a:path>
                <a:path w="4203700" h="4170045">
                  <a:moveTo>
                    <a:pt x="4203192" y="140208"/>
                  </a:moveTo>
                  <a:lnTo>
                    <a:pt x="4203192" y="4169664"/>
                  </a:lnTo>
                </a:path>
                <a:path w="4203700" h="4170045">
                  <a:moveTo>
                    <a:pt x="4203192" y="0"/>
                  </a:moveTo>
                  <a:lnTo>
                    <a:pt x="4203192" y="6705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21864" y="1356359"/>
              <a:ext cx="4937760" cy="4036060"/>
            </a:xfrm>
            <a:custGeom>
              <a:avLst/>
              <a:gdLst/>
              <a:ahLst/>
              <a:cxnLst/>
              <a:rect l="l" t="t" r="r" b="b"/>
              <a:pathLst>
                <a:path w="4937759" h="4036060">
                  <a:moveTo>
                    <a:pt x="173736" y="3752088"/>
                  </a:moveTo>
                  <a:lnTo>
                    <a:pt x="0" y="3752088"/>
                  </a:lnTo>
                  <a:lnTo>
                    <a:pt x="0" y="3826764"/>
                  </a:lnTo>
                  <a:lnTo>
                    <a:pt x="173736" y="3826764"/>
                  </a:lnTo>
                  <a:lnTo>
                    <a:pt x="173736" y="3752088"/>
                  </a:lnTo>
                  <a:close/>
                </a:path>
                <a:path w="4937759" h="4036060">
                  <a:moveTo>
                    <a:pt x="243840" y="3543300"/>
                  </a:moveTo>
                  <a:lnTo>
                    <a:pt x="0" y="3543300"/>
                  </a:lnTo>
                  <a:lnTo>
                    <a:pt x="0" y="3617976"/>
                  </a:lnTo>
                  <a:lnTo>
                    <a:pt x="243840" y="3617976"/>
                  </a:lnTo>
                  <a:lnTo>
                    <a:pt x="243840" y="3543300"/>
                  </a:lnTo>
                  <a:close/>
                </a:path>
                <a:path w="4937759" h="4036060">
                  <a:moveTo>
                    <a:pt x="243840" y="3336036"/>
                  </a:moveTo>
                  <a:lnTo>
                    <a:pt x="0" y="3336036"/>
                  </a:lnTo>
                  <a:lnTo>
                    <a:pt x="0" y="3409188"/>
                  </a:lnTo>
                  <a:lnTo>
                    <a:pt x="243840" y="3409188"/>
                  </a:lnTo>
                  <a:lnTo>
                    <a:pt x="243840" y="3336036"/>
                  </a:lnTo>
                  <a:close/>
                </a:path>
                <a:path w="4937759" h="4036060">
                  <a:moveTo>
                    <a:pt x="278892" y="3127248"/>
                  </a:moveTo>
                  <a:lnTo>
                    <a:pt x="0" y="3127248"/>
                  </a:lnTo>
                  <a:lnTo>
                    <a:pt x="0" y="3200400"/>
                  </a:lnTo>
                  <a:lnTo>
                    <a:pt x="278892" y="3200400"/>
                  </a:lnTo>
                  <a:lnTo>
                    <a:pt x="278892" y="3127248"/>
                  </a:lnTo>
                  <a:close/>
                </a:path>
                <a:path w="4937759" h="4036060">
                  <a:moveTo>
                    <a:pt x="278892" y="2918460"/>
                  </a:moveTo>
                  <a:lnTo>
                    <a:pt x="0" y="2918460"/>
                  </a:lnTo>
                  <a:lnTo>
                    <a:pt x="0" y="2993136"/>
                  </a:lnTo>
                  <a:lnTo>
                    <a:pt x="278892" y="2993136"/>
                  </a:lnTo>
                  <a:lnTo>
                    <a:pt x="278892" y="2918460"/>
                  </a:lnTo>
                  <a:close/>
                </a:path>
                <a:path w="4937759" h="4036060">
                  <a:moveTo>
                    <a:pt x="278892" y="2709672"/>
                  </a:moveTo>
                  <a:lnTo>
                    <a:pt x="0" y="2709672"/>
                  </a:lnTo>
                  <a:lnTo>
                    <a:pt x="0" y="2784348"/>
                  </a:lnTo>
                  <a:lnTo>
                    <a:pt x="278892" y="2784348"/>
                  </a:lnTo>
                  <a:lnTo>
                    <a:pt x="278892" y="2709672"/>
                  </a:lnTo>
                  <a:close/>
                </a:path>
                <a:path w="4937759" h="4036060">
                  <a:moveTo>
                    <a:pt x="278892" y="2500884"/>
                  </a:moveTo>
                  <a:lnTo>
                    <a:pt x="0" y="2500884"/>
                  </a:lnTo>
                  <a:lnTo>
                    <a:pt x="0" y="2575560"/>
                  </a:lnTo>
                  <a:lnTo>
                    <a:pt x="278892" y="2575560"/>
                  </a:lnTo>
                  <a:lnTo>
                    <a:pt x="278892" y="2500884"/>
                  </a:lnTo>
                  <a:close/>
                </a:path>
                <a:path w="4937759" h="4036060">
                  <a:moveTo>
                    <a:pt x="313944" y="2293620"/>
                  </a:moveTo>
                  <a:lnTo>
                    <a:pt x="0" y="2293620"/>
                  </a:lnTo>
                  <a:lnTo>
                    <a:pt x="0" y="2366772"/>
                  </a:lnTo>
                  <a:lnTo>
                    <a:pt x="313944" y="2366772"/>
                  </a:lnTo>
                  <a:lnTo>
                    <a:pt x="313944" y="2293620"/>
                  </a:lnTo>
                  <a:close/>
                </a:path>
                <a:path w="4937759" h="4036060">
                  <a:moveTo>
                    <a:pt x="313944" y="2084832"/>
                  </a:moveTo>
                  <a:lnTo>
                    <a:pt x="0" y="2084832"/>
                  </a:lnTo>
                  <a:lnTo>
                    <a:pt x="0" y="2157984"/>
                  </a:lnTo>
                  <a:lnTo>
                    <a:pt x="313944" y="2157984"/>
                  </a:lnTo>
                  <a:lnTo>
                    <a:pt x="313944" y="2084832"/>
                  </a:lnTo>
                  <a:close/>
                </a:path>
                <a:path w="4937759" h="4036060">
                  <a:moveTo>
                    <a:pt x="348996" y="1876044"/>
                  </a:moveTo>
                  <a:lnTo>
                    <a:pt x="0" y="1876044"/>
                  </a:lnTo>
                  <a:lnTo>
                    <a:pt x="0" y="1950720"/>
                  </a:lnTo>
                  <a:lnTo>
                    <a:pt x="348996" y="1950720"/>
                  </a:lnTo>
                  <a:lnTo>
                    <a:pt x="348996" y="1876044"/>
                  </a:lnTo>
                  <a:close/>
                </a:path>
                <a:path w="4937759" h="4036060">
                  <a:moveTo>
                    <a:pt x="348996" y="1667256"/>
                  </a:moveTo>
                  <a:lnTo>
                    <a:pt x="0" y="1667256"/>
                  </a:lnTo>
                  <a:lnTo>
                    <a:pt x="0" y="1741932"/>
                  </a:lnTo>
                  <a:lnTo>
                    <a:pt x="348996" y="1741932"/>
                  </a:lnTo>
                  <a:lnTo>
                    <a:pt x="348996" y="1667256"/>
                  </a:lnTo>
                  <a:close/>
                </a:path>
                <a:path w="4937759" h="4036060">
                  <a:moveTo>
                    <a:pt x="384048" y="1458468"/>
                  </a:moveTo>
                  <a:lnTo>
                    <a:pt x="0" y="1458468"/>
                  </a:lnTo>
                  <a:lnTo>
                    <a:pt x="0" y="1533144"/>
                  </a:lnTo>
                  <a:lnTo>
                    <a:pt x="384048" y="1533144"/>
                  </a:lnTo>
                  <a:lnTo>
                    <a:pt x="384048" y="1458468"/>
                  </a:lnTo>
                  <a:close/>
                </a:path>
                <a:path w="4937759" h="4036060">
                  <a:moveTo>
                    <a:pt x="384048" y="1251204"/>
                  </a:moveTo>
                  <a:lnTo>
                    <a:pt x="0" y="1251204"/>
                  </a:lnTo>
                  <a:lnTo>
                    <a:pt x="0" y="1324356"/>
                  </a:lnTo>
                  <a:lnTo>
                    <a:pt x="384048" y="1324356"/>
                  </a:lnTo>
                  <a:lnTo>
                    <a:pt x="384048" y="1251204"/>
                  </a:lnTo>
                  <a:close/>
                </a:path>
                <a:path w="4937759" h="4036060">
                  <a:moveTo>
                    <a:pt x="664464" y="1042416"/>
                  </a:moveTo>
                  <a:lnTo>
                    <a:pt x="0" y="1042416"/>
                  </a:lnTo>
                  <a:lnTo>
                    <a:pt x="0" y="1115568"/>
                  </a:lnTo>
                  <a:lnTo>
                    <a:pt x="664464" y="1115568"/>
                  </a:lnTo>
                  <a:lnTo>
                    <a:pt x="664464" y="1042416"/>
                  </a:lnTo>
                  <a:close/>
                </a:path>
                <a:path w="4937759" h="4036060">
                  <a:moveTo>
                    <a:pt x="1155192" y="833628"/>
                  </a:moveTo>
                  <a:lnTo>
                    <a:pt x="0" y="833628"/>
                  </a:lnTo>
                  <a:lnTo>
                    <a:pt x="0" y="908304"/>
                  </a:lnTo>
                  <a:lnTo>
                    <a:pt x="1155192" y="908304"/>
                  </a:lnTo>
                  <a:lnTo>
                    <a:pt x="1155192" y="833628"/>
                  </a:lnTo>
                  <a:close/>
                </a:path>
                <a:path w="4937759" h="4036060">
                  <a:moveTo>
                    <a:pt x="1330452" y="3960876"/>
                  </a:moveTo>
                  <a:lnTo>
                    <a:pt x="0" y="3960876"/>
                  </a:lnTo>
                  <a:lnTo>
                    <a:pt x="0" y="4035552"/>
                  </a:lnTo>
                  <a:lnTo>
                    <a:pt x="1330452" y="4035552"/>
                  </a:lnTo>
                  <a:lnTo>
                    <a:pt x="1330452" y="3960876"/>
                  </a:lnTo>
                  <a:close/>
                </a:path>
                <a:path w="4937759" h="4036060">
                  <a:moveTo>
                    <a:pt x="1505712" y="624840"/>
                  </a:moveTo>
                  <a:lnTo>
                    <a:pt x="0" y="624840"/>
                  </a:lnTo>
                  <a:lnTo>
                    <a:pt x="0" y="699516"/>
                  </a:lnTo>
                  <a:lnTo>
                    <a:pt x="1505712" y="699516"/>
                  </a:lnTo>
                  <a:lnTo>
                    <a:pt x="1505712" y="624840"/>
                  </a:lnTo>
                  <a:close/>
                </a:path>
                <a:path w="4937759" h="4036060">
                  <a:moveTo>
                    <a:pt x="1645920" y="416052"/>
                  </a:moveTo>
                  <a:lnTo>
                    <a:pt x="0" y="416052"/>
                  </a:lnTo>
                  <a:lnTo>
                    <a:pt x="0" y="490728"/>
                  </a:lnTo>
                  <a:lnTo>
                    <a:pt x="1645920" y="490728"/>
                  </a:lnTo>
                  <a:lnTo>
                    <a:pt x="1645920" y="416052"/>
                  </a:lnTo>
                  <a:close/>
                </a:path>
                <a:path w="4937759" h="4036060">
                  <a:moveTo>
                    <a:pt x="4271772" y="208788"/>
                  </a:moveTo>
                  <a:lnTo>
                    <a:pt x="0" y="208788"/>
                  </a:lnTo>
                  <a:lnTo>
                    <a:pt x="0" y="281940"/>
                  </a:lnTo>
                  <a:lnTo>
                    <a:pt x="4271772" y="281940"/>
                  </a:lnTo>
                  <a:lnTo>
                    <a:pt x="4271772" y="208788"/>
                  </a:lnTo>
                  <a:close/>
                </a:path>
                <a:path w="4937759" h="4036060">
                  <a:moveTo>
                    <a:pt x="4937760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4937760" y="73152"/>
                  </a:lnTo>
                  <a:lnTo>
                    <a:pt x="4937760" y="0"/>
                  </a:lnTo>
                  <a:close/>
                </a:path>
              </a:pathLst>
            </a:custGeom>
            <a:solidFill>
              <a:srgbClr val="0F2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21864" y="1289303"/>
              <a:ext cx="0" cy="4170045"/>
            </a:xfrm>
            <a:custGeom>
              <a:avLst/>
              <a:gdLst/>
              <a:ahLst/>
              <a:cxnLst/>
              <a:rect l="l" t="t" r="r" b="b"/>
              <a:pathLst>
                <a:path w="0" h="4170045">
                  <a:moveTo>
                    <a:pt x="0" y="416966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8325611" y="1289303"/>
            <a:ext cx="0" cy="4170045"/>
          </a:xfrm>
          <a:custGeom>
            <a:avLst/>
            <a:gdLst/>
            <a:ahLst/>
            <a:cxnLst/>
            <a:rect l="l" t="t" r="r" b="b"/>
            <a:pathLst>
              <a:path w="0" h="4170045">
                <a:moveTo>
                  <a:pt x="0" y="0"/>
                </a:moveTo>
                <a:lnTo>
                  <a:pt x="0" y="416966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116070" y="5257038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38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59354" y="4591405"/>
            <a:ext cx="173355" cy="65087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4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  <a:p>
            <a:pPr marL="82550">
              <a:lnSpc>
                <a:spcPct val="100000"/>
              </a:lnSpc>
              <a:spcBef>
                <a:spcPts val="3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64510" y="3340201"/>
            <a:ext cx="138430" cy="12769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4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  <a:spcBef>
                <a:spcPts val="3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35248" y="2505557"/>
            <a:ext cx="215900" cy="86042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42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11</a:t>
            </a:r>
            <a:endParaRPr sz="1100">
              <a:latin typeface="Verdana"/>
              <a:cs typeface="Verdana"/>
            </a:endParaRPr>
          </a:p>
          <a:p>
            <a:pPr marL="47625">
              <a:lnSpc>
                <a:spcPct val="100000"/>
              </a:lnSpc>
              <a:spcBef>
                <a:spcPts val="32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11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50463" y="2337562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40809" y="2129155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33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91329" y="1920620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43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31284" y="1712213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47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57770" y="1503680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23378" y="1295145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141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79954" y="5513323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51657" y="551332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20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52061" y="551332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40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752847" y="551332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60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53634" y="551332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80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125336" y="5513323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100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825742" y="5513323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120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26528" y="5513323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140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27314" y="5513323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160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51177" y="1242720"/>
            <a:ext cx="1061720" cy="41960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80"/>
              </a:spcBef>
            </a:pP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Argentina</a:t>
            </a:r>
            <a:endParaRPr sz="1050">
              <a:latin typeface="Verdana"/>
              <a:cs typeface="Verdana"/>
            </a:endParaRPr>
          </a:p>
          <a:p>
            <a:pPr algn="just" marL="655955" marR="5080" indent="78105">
              <a:lnSpc>
                <a:spcPct val="130300"/>
              </a:lnSpc>
            </a:pPr>
            <a:r>
              <a:rPr dirty="0" sz="1050" spc="-90">
                <a:solidFill>
                  <a:srgbClr val="585858"/>
                </a:solidFill>
                <a:latin typeface="Verdana"/>
                <a:cs typeface="Verdana"/>
              </a:rPr>
              <a:t>Brasil </a:t>
            </a: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Chile </a:t>
            </a:r>
            <a:r>
              <a:rPr dirty="0" sz="1050" spc="-105">
                <a:solidFill>
                  <a:srgbClr val="585858"/>
                </a:solidFill>
                <a:latin typeface="Verdana"/>
                <a:cs typeface="Verdana"/>
              </a:rPr>
              <a:t>EE.UU.</a:t>
            </a:r>
            <a:endParaRPr sz="10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Bolivia</a:t>
            </a:r>
            <a:endParaRPr sz="1050">
              <a:latin typeface="Verdana"/>
              <a:cs typeface="Verdana"/>
            </a:endParaRPr>
          </a:p>
          <a:p>
            <a:pPr algn="r" marL="273050" marR="5080" indent="462915">
              <a:lnSpc>
                <a:spcPct val="130300"/>
              </a:lnSpc>
              <a:spcBef>
                <a:spcPts val="5"/>
              </a:spcBef>
            </a:pPr>
            <a:r>
              <a:rPr dirty="0" sz="1050" spc="-50">
                <a:solidFill>
                  <a:srgbClr val="585858"/>
                </a:solidFill>
                <a:latin typeface="Verdana"/>
                <a:cs typeface="Verdana"/>
              </a:rPr>
              <a:t>Italia </a:t>
            </a: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México Japón Paraguay Colombia Taiwán Alemania España </a:t>
            </a:r>
            <a:r>
              <a:rPr dirty="0" sz="1050" spc="-25">
                <a:solidFill>
                  <a:srgbClr val="585858"/>
                </a:solidFill>
                <a:latin typeface="Verdana"/>
                <a:cs typeface="Verdana"/>
              </a:rPr>
              <a:t>Reino</a:t>
            </a:r>
            <a:r>
              <a:rPr dirty="0" sz="105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Unido</a:t>
            </a:r>
            <a:endParaRPr sz="1050">
              <a:latin typeface="Verdana"/>
              <a:cs typeface="Verdana"/>
            </a:endParaRPr>
          </a:p>
          <a:p>
            <a:pPr algn="r" marL="167640" marR="6350" indent="-155575">
              <a:lnSpc>
                <a:spcPct val="130300"/>
              </a:lnSpc>
            </a:pPr>
            <a:r>
              <a:rPr dirty="0" sz="1050" spc="-60">
                <a:solidFill>
                  <a:srgbClr val="585858"/>
                </a:solidFill>
                <a:latin typeface="Verdana"/>
                <a:cs typeface="Verdana"/>
              </a:rPr>
              <a:t>Emiratos</a:t>
            </a:r>
            <a:r>
              <a:rPr dirty="0" sz="105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Árabes </a:t>
            </a:r>
            <a:r>
              <a:rPr dirty="0" sz="1050">
                <a:solidFill>
                  <a:srgbClr val="585858"/>
                </a:solidFill>
                <a:latin typeface="Verdana"/>
                <a:cs typeface="Verdana"/>
              </a:rPr>
              <a:t>Corea</a:t>
            </a:r>
            <a:r>
              <a:rPr dirty="0" sz="105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585858"/>
                </a:solidFill>
                <a:latin typeface="Verdana"/>
                <a:cs typeface="Verdana"/>
              </a:rPr>
              <a:t>del</a:t>
            </a:r>
            <a:r>
              <a:rPr dirty="0" sz="1050" spc="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50" spc="-125">
                <a:solidFill>
                  <a:srgbClr val="585858"/>
                </a:solidFill>
                <a:latin typeface="Verdana"/>
                <a:cs typeface="Verdana"/>
              </a:rPr>
              <a:t>Sur</a:t>
            </a:r>
            <a:endParaRPr sz="1050">
              <a:latin typeface="Verdana"/>
              <a:cs typeface="Verdana"/>
            </a:endParaRPr>
          </a:p>
          <a:p>
            <a:pPr algn="r" marL="579755" marR="6350" indent="78740">
              <a:lnSpc>
                <a:spcPct val="130300"/>
              </a:lnSpc>
            </a:pPr>
            <a:r>
              <a:rPr dirty="0" sz="1050" spc="-10">
                <a:solidFill>
                  <a:srgbClr val="585858"/>
                </a:solidFill>
                <a:latin typeface="Verdana"/>
                <a:cs typeface="Verdana"/>
              </a:rPr>
              <a:t>China </a:t>
            </a:r>
            <a:r>
              <a:rPr dirty="0" sz="1050" spc="-55">
                <a:solidFill>
                  <a:srgbClr val="585858"/>
                </a:solidFill>
                <a:latin typeface="Verdana"/>
                <a:cs typeface="Verdana"/>
              </a:rPr>
              <a:t>Turquía</a:t>
            </a:r>
            <a:endParaRPr sz="1050">
              <a:latin typeface="Verdana"/>
              <a:cs typeface="Verdana"/>
            </a:endParaRPr>
          </a:p>
          <a:p>
            <a:pPr algn="r" marL="707390" marR="5080" indent="19685">
              <a:lnSpc>
                <a:spcPct val="130300"/>
              </a:lnSpc>
            </a:pPr>
            <a:r>
              <a:rPr dirty="0" sz="1050" spc="-40">
                <a:solidFill>
                  <a:srgbClr val="585858"/>
                </a:solidFill>
                <a:latin typeface="Verdana"/>
                <a:cs typeface="Verdana"/>
              </a:rPr>
              <a:t>India </a:t>
            </a:r>
            <a:r>
              <a:rPr dirty="0" sz="1050" spc="-55">
                <a:solidFill>
                  <a:srgbClr val="585858"/>
                </a:solidFill>
                <a:latin typeface="Verdana"/>
                <a:cs typeface="Verdana"/>
              </a:rPr>
              <a:t>Otros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101" y="536194"/>
            <a:ext cx="34455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001F5F"/>
                </a:solidFill>
              </a:rPr>
              <a:t>Tareas</a:t>
            </a:r>
            <a:r>
              <a:rPr dirty="0" spc="-8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realizadas</a:t>
            </a:r>
            <a:r>
              <a:rPr dirty="0" spc="-7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año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2023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611433" y="1278636"/>
            <a:ext cx="3347085" cy="4145279"/>
            <a:chOff x="4611433" y="1278636"/>
            <a:chExt cx="3347085" cy="4145279"/>
          </a:xfrm>
        </p:grpSpPr>
        <p:sp>
          <p:nvSpPr>
            <p:cNvPr id="4" name="object 4" descr=""/>
            <p:cNvSpPr/>
            <p:nvPr/>
          </p:nvSpPr>
          <p:spPr>
            <a:xfrm>
              <a:off x="5045964" y="1278636"/>
              <a:ext cx="2574290" cy="4145279"/>
            </a:xfrm>
            <a:custGeom>
              <a:avLst/>
              <a:gdLst/>
              <a:ahLst/>
              <a:cxnLst/>
              <a:rect l="l" t="t" r="r" b="b"/>
              <a:pathLst>
                <a:path w="2574290" h="4145279">
                  <a:moveTo>
                    <a:pt x="0" y="3878579"/>
                  </a:moveTo>
                  <a:lnTo>
                    <a:pt x="0" y="4145279"/>
                  </a:lnTo>
                </a:path>
                <a:path w="2574290" h="4145279">
                  <a:moveTo>
                    <a:pt x="0" y="3049524"/>
                  </a:moveTo>
                  <a:lnTo>
                    <a:pt x="0" y="3584448"/>
                  </a:lnTo>
                </a:path>
                <a:path w="2574290" h="4145279">
                  <a:moveTo>
                    <a:pt x="0" y="1391412"/>
                  </a:moveTo>
                  <a:lnTo>
                    <a:pt x="0" y="2755391"/>
                  </a:lnTo>
                </a:path>
                <a:path w="2574290" h="4145279">
                  <a:moveTo>
                    <a:pt x="0" y="0"/>
                  </a:moveTo>
                  <a:lnTo>
                    <a:pt x="0" y="1097279"/>
                  </a:lnTo>
                </a:path>
                <a:path w="2574290" h="4145279">
                  <a:moveTo>
                    <a:pt x="428244" y="3878579"/>
                  </a:moveTo>
                  <a:lnTo>
                    <a:pt x="428244" y="4145279"/>
                  </a:lnTo>
                </a:path>
                <a:path w="2574290" h="4145279">
                  <a:moveTo>
                    <a:pt x="428244" y="3049524"/>
                  </a:moveTo>
                  <a:lnTo>
                    <a:pt x="428244" y="3584448"/>
                  </a:lnTo>
                </a:path>
                <a:path w="2574290" h="4145279">
                  <a:moveTo>
                    <a:pt x="428244" y="1391412"/>
                  </a:moveTo>
                  <a:lnTo>
                    <a:pt x="428244" y="2755391"/>
                  </a:lnTo>
                </a:path>
                <a:path w="2574290" h="4145279">
                  <a:moveTo>
                    <a:pt x="428244" y="0"/>
                  </a:moveTo>
                  <a:lnTo>
                    <a:pt x="428244" y="1097279"/>
                  </a:lnTo>
                </a:path>
                <a:path w="2574290" h="4145279">
                  <a:moveTo>
                    <a:pt x="858012" y="3049524"/>
                  </a:moveTo>
                  <a:lnTo>
                    <a:pt x="858012" y="4145279"/>
                  </a:lnTo>
                </a:path>
                <a:path w="2574290" h="4145279">
                  <a:moveTo>
                    <a:pt x="858012" y="1391412"/>
                  </a:moveTo>
                  <a:lnTo>
                    <a:pt x="858012" y="2755391"/>
                  </a:lnTo>
                </a:path>
                <a:path w="2574290" h="4145279">
                  <a:moveTo>
                    <a:pt x="858012" y="0"/>
                  </a:moveTo>
                  <a:lnTo>
                    <a:pt x="858012" y="1097279"/>
                  </a:lnTo>
                </a:path>
                <a:path w="2574290" h="4145279">
                  <a:moveTo>
                    <a:pt x="1286256" y="3049524"/>
                  </a:moveTo>
                  <a:lnTo>
                    <a:pt x="1286256" y="4145279"/>
                  </a:lnTo>
                </a:path>
                <a:path w="2574290" h="4145279">
                  <a:moveTo>
                    <a:pt x="1286256" y="1391412"/>
                  </a:moveTo>
                  <a:lnTo>
                    <a:pt x="1286256" y="2755391"/>
                  </a:lnTo>
                </a:path>
                <a:path w="2574290" h="4145279">
                  <a:moveTo>
                    <a:pt x="1286256" y="0"/>
                  </a:moveTo>
                  <a:lnTo>
                    <a:pt x="1286256" y="1097279"/>
                  </a:lnTo>
                </a:path>
                <a:path w="2574290" h="4145279">
                  <a:moveTo>
                    <a:pt x="1716024" y="3049524"/>
                  </a:moveTo>
                  <a:lnTo>
                    <a:pt x="1716024" y="4145279"/>
                  </a:lnTo>
                </a:path>
                <a:path w="2574290" h="4145279">
                  <a:moveTo>
                    <a:pt x="1716024" y="0"/>
                  </a:moveTo>
                  <a:lnTo>
                    <a:pt x="1716024" y="2755391"/>
                  </a:lnTo>
                </a:path>
                <a:path w="2574290" h="4145279">
                  <a:moveTo>
                    <a:pt x="2144267" y="3049524"/>
                  </a:moveTo>
                  <a:lnTo>
                    <a:pt x="2144267" y="4145279"/>
                  </a:lnTo>
                </a:path>
                <a:path w="2574290" h="4145279">
                  <a:moveTo>
                    <a:pt x="2144267" y="0"/>
                  </a:moveTo>
                  <a:lnTo>
                    <a:pt x="2144267" y="2755391"/>
                  </a:lnTo>
                </a:path>
                <a:path w="2574290" h="4145279">
                  <a:moveTo>
                    <a:pt x="2574036" y="3049524"/>
                  </a:moveTo>
                  <a:lnTo>
                    <a:pt x="2574036" y="4145279"/>
                  </a:lnTo>
                </a:path>
                <a:path w="2574290" h="4145279">
                  <a:moveTo>
                    <a:pt x="2574036" y="0"/>
                  </a:moveTo>
                  <a:lnTo>
                    <a:pt x="2574036" y="275539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16196" y="1546859"/>
              <a:ext cx="3342640" cy="3610610"/>
            </a:xfrm>
            <a:custGeom>
              <a:avLst/>
              <a:gdLst/>
              <a:ahLst/>
              <a:cxnLst/>
              <a:rect l="l" t="t" r="r" b="b"/>
              <a:pathLst>
                <a:path w="3342640" h="3610610">
                  <a:moveTo>
                    <a:pt x="217932" y="1658112"/>
                  </a:moveTo>
                  <a:lnTo>
                    <a:pt x="0" y="1658112"/>
                  </a:lnTo>
                  <a:lnTo>
                    <a:pt x="0" y="1952244"/>
                  </a:lnTo>
                  <a:lnTo>
                    <a:pt x="217932" y="1952244"/>
                  </a:lnTo>
                  <a:lnTo>
                    <a:pt x="217932" y="1658112"/>
                  </a:lnTo>
                  <a:close/>
                </a:path>
                <a:path w="3342640" h="3610610">
                  <a:moveTo>
                    <a:pt x="3139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313944" y="294132"/>
                  </a:lnTo>
                  <a:lnTo>
                    <a:pt x="313944" y="0"/>
                  </a:lnTo>
                  <a:close/>
                </a:path>
                <a:path w="3342640" h="3610610">
                  <a:moveTo>
                    <a:pt x="1188720" y="3316224"/>
                  </a:moveTo>
                  <a:lnTo>
                    <a:pt x="0" y="3316224"/>
                  </a:lnTo>
                  <a:lnTo>
                    <a:pt x="0" y="3610356"/>
                  </a:lnTo>
                  <a:lnTo>
                    <a:pt x="1188720" y="3610356"/>
                  </a:lnTo>
                  <a:lnTo>
                    <a:pt x="1188720" y="3316224"/>
                  </a:lnTo>
                  <a:close/>
                </a:path>
                <a:path w="3342640" h="3610610">
                  <a:moveTo>
                    <a:pt x="1908048" y="829056"/>
                  </a:moveTo>
                  <a:lnTo>
                    <a:pt x="0" y="829056"/>
                  </a:lnTo>
                  <a:lnTo>
                    <a:pt x="0" y="1123188"/>
                  </a:lnTo>
                  <a:lnTo>
                    <a:pt x="1908048" y="1123188"/>
                  </a:lnTo>
                  <a:lnTo>
                    <a:pt x="1908048" y="829056"/>
                  </a:lnTo>
                  <a:close/>
                </a:path>
                <a:path w="3342640" h="3610610">
                  <a:moveTo>
                    <a:pt x="3342132" y="2487168"/>
                  </a:moveTo>
                  <a:lnTo>
                    <a:pt x="0" y="2487168"/>
                  </a:lnTo>
                  <a:lnTo>
                    <a:pt x="0" y="2781300"/>
                  </a:lnTo>
                  <a:lnTo>
                    <a:pt x="3342132" y="2781300"/>
                  </a:lnTo>
                  <a:lnTo>
                    <a:pt x="3342132" y="2487168"/>
                  </a:lnTo>
                  <a:close/>
                </a:path>
              </a:pathLst>
            </a:custGeom>
            <a:solidFill>
              <a:srgbClr val="AEC9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16196" y="1278636"/>
              <a:ext cx="0" cy="4145279"/>
            </a:xfrm>
            <a:custGeom>
              <a:avLst/>
              <a:gdLst/>
              <a:ahLst/>
              <a:cxnLst/>
              <a:rect l="l" t="t" r="r" b="b"/>
              <a:pathLst>
                <a:path w="0" h="4145279">
                  <a:moveTo>
                    <a:pt x="0" y="41452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8048243" y="1278636"/>
            <a:ext cx="0" cy="4145279"/>
          </a:xfrm>
          <a:custGeom>
            <a:avLst/>
            <a:gdLst/>
            <a:ahLst/>
            <a:cxnLst/>
            <a:rect l="l" t="t" r="r" b="b"/>
            <a:pathLst>
              <a:path w="0" h="4145279">
                <a:moveTo>
                  <a:pt x="0" y="0"/>
                </a:moveTo>
                <a:lnTo>
                  <a:pt x="0" y="41452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478011" y="1278636"/>
            <a:ext cx="0" cy="4145279"/>
          </a:xfrm>
          <a:custGeom>
            <a:avLst/>
            <a:gdLst/>
            <a:ahLst/>
            <a:cxnLst/>
            <a:rect l="l" t="t" r="r" b="b"/>
            <a:pathLst>
              <a:path w="0" h="4145279">
                <a:moveTo>
                  <a:pt x="0" y="0"/>
                </a:moveTo>
                <a:lnTo>
                  <a:pt x="0" y="41452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869940" y="4916170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45" b="1">
                <a:solidFill>
                  <a:srgbClr val="404040"/>
                </a:solidFill>
                <a:latin typeface="Verdana"/>
                <a:cs typeface="Verdana"/>
              </a:rPr>
              <a:t>554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23097" y="4087114"/>
            <a:ext cx="324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55" b="1">
                <a:solidFill>
                  <a:srgbClr val="404040"/>
                </a:solidFill>
                <a:latin typeface="Verdana"/>
                <a:cs typeface="Verdana"/>
              </a:rPr>
              <a:t>1558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98263" y="3257803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45" b="1">
                <a:solidFill>
                  <a:srgbClr val="404040"/>
                </a:solidFill>
                <a:latin typeface="Verdana"/>
                <a:cs typeface="Verdana"/>
              </a:rPr>
              <a:t>101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88632" y="2428494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45" b="1">
                <a:solidFill>
                  <a:srgbClr val="404040"/>
                </a:solidFill>
                <a:latin typeface="Verdana"/>
                <a:cs typeface="Verdana"/>
              </a:rPr>
              <a:t>889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94528" y="1599057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45" b="1">
                <a:solidFill>
                  <a:srgbClr val="404040"/>
                </a:solidFill>
                <a:latin typeface="Verdana"/>
                <a:cs typeface="Verdana"/>
              </a:rPr>
              <a:t>146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76064" y="5479186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47030" y="5479186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200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76164" y="5479186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400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805042" y="5479186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600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34176" y="5479186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rlito"/>
                <a:cs typeface="Carlito"/>
              </a:rPr>
              <a:t>800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34353" y="5479186"/>
            <a:ext cx="1973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325" algn="l"/>
                <a:tab pos="870585" algn="l"/>
                <a:tab pos="1299210" algn="l"/>
                <a:tab pos="1728470" algn="l"/>
              </a:tabLst>
            </a:pPr>
            <a:r>
              <a:rPr dirty="0" sz="900" spc="-20">
                <a:solidFill>
                  <a:srgbClr val="585858"/>
                </a:solidFill>
                <a:latin typeface="Carlito"/>
                <a:cs typeface="Carlito"/>
              </a:rPr>
              <a:t>1000</a:t>
            </a:r>
            <a:r>
              <a:rPr dirty="0" sz="900">
                <a:solidFill>
                  <a:srgbClr val="585858"/>
                </a:solidFill>
                <a:latin typeface="Carlito"/>
                <a:cs typeface="Carlito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Carlito"/>
                <a:cs typeface="Carlito"/>
              </a:rPr>
              <a:t>1200</a:t>
            </a:r>
            <a:r>
              <a:rPr dirty="0" sz="900">
                <a:solidFill>
                  <a:srgbClr val="585858"/>
                </a:solidFill>
                <a:latin typeface="Carlito"/>
                <a:cs typeface="Carlito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Carlito"/>
                <a:cs typeface="Carlito"/>
              </a:rPr>
              <a:t>1400</a:t>
            </a:r>
            <a:r>
              <a:rPr dirty="0" sz="900">
                <a:solidFill>
                  <a:srgbClr val="585858"/>
                </a:solidFill>
                <a:latin typeface="Carlito"/>
                <a:cs typeface="Carlito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Carlito"/>
                <a:cs typeface="Carlito"/>
              </a:rPr>
              <a:t>1600</a:t>
            </a:r>
            <a:r>
              <a:rPr dirty="0" sz="900">
                <a:solidFill>
                  <a:srgbClr val="585858"/>
                </a:solidFill>
                <a:latin typeface="Carlito"/>
                <a:cs typeface="Carlito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Carlito"/>
                <a:cs typeface="Carlito"/>
              </a:rPr>
              <a:t>1800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00452" y="4903723"/>
            <a:ext cx="24009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Verdana"/>
                <a:cs typeface="Verdana"/>
              </a:rPr>
              <a:t>Identificación</a:t>
            </a:r>
            <a:r>
              <a:rPr dirty="0" sz="1100" spc="-8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dirty="0" sz="11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585858"/>
                </a:solidFill>
                <a:latin typeface="Verdana"/>
                <a:cs typeface="Verdana"/>
              </a:rPr>
              <a:t>nuevas</a:t>
            </a:r>
            <a:r>
              <a:rPr dirty="0" sz="11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585858"/>
                </a:solidFill>
                <a:latin typeface="Verdana"/>
                <a:cs typeface="Verdana"/>
              </a:rPr>
              <a:t>empresas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5708" y="4074414"/>
            <a:ext cx="35356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solidFill>
                  <a:srgbClr val="585858"/>
                </a:solidFill>
                <a:latin typeface="Verdana"/>
                <a:cs typeface="Verdana"/>
              </a:rPr>
              <a:t>Seguimiento</a:t>
            </a:r>
            <a:r>
              <a:rPr dirty="0" sz="11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85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11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40">
                <a:solidFill>
                  <a:srgbClr val="585858"/>
                </a:solidFill>
                <a:latin typeface="Verdana"/>
                <a:cs typeface="Verdana"/>
              </a:rPr>
              <a:t>empresas</a:t>
            </a:r>
            <a:r>
              <a:rPr dirty="0" sz="11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Verdana"/>
                <a:cs typeface="Verdana"/>
              </a:rPr>
              <a:t>con</a:t>
            </a:r>
            <a:r>
              <a:rPr dirty="0" sz="11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585858"/>
                </a:solidFill>
                <a:latin typeface="Verdana"/>
                <a:cs typeface="Verdana"/>
              </a:rPr>
              <a:t>potencial</a:t>
            </a:r>
            <a:r>
              <a:rPr dirty="0" sz="11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dirty="0" sz="11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585858"/>
                </a:solidFill>
                <a:latin typeface="Verdana"/>
                <a:cs typeface="Verdana"/>
              </a:rPr>
              <a:t>inversión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02407" y="3244976"/>
            <a:ext cx="1499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0">
                <a:solidFill>
                  <a:srgbClr val="585858"/>
                </a:solidFill>
                <a:latin typeface="Verdana"/>
                <a:cs typeface="Verdana"/>
              </a:rPr>
              <a:t>Servicios</a:t>
            </a:r>
            <a:r>
              <a:rPr dirty="0" sz="11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dirty="0" sz="11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585858"/>
                </a:solidFill>
                <a:latin typeface="Verdana"/>
                <a:cs typeface="Verdana"/>
              </a:rPr>
              <a:t>aftercare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027426" y="2415667"/>
            <a:ext cx="14744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85858"/>
                </a:solidFill>
                <a:latin typeface="Verdana"/>
                <a:cs typeface="Verdana"/>
              </a:rPr>
              <a:t>Atención</a:t>
            </a:r>
            <a:r>
              <a:rPr dirty="0" sz="11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85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dirty="0" sz="11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585858"/>
                </a:solidFill>
                <a:latin typeface="Verdana"/>
                <a:cs typeface="Verdana"/>
              </a:rPr>
              <a:t>Consultas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44800" y="1586611"/>
            <a:ext cx="165671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0">
                <a:solidFill>
                  <a:srgbClr val="585858"/>
                </a:solidFill>
                <a:latin typeface="Verdana"/>
                <a:cs typeface="Verdana"/>
              </a:rPr>
              <a:t>Nuevos</a:t>
            </a:r>
            <a:r>
              <a:rPr dirty="0" sz="11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40">
                <a:solidFill>
                  <a:srgbClr val="585858"/>
                </a:solidFill>
                <a:latin typeface="Verdana"/>
                <a:cs typeface="Verdana"/>
              </a:rPr>
              <a:t>posibles</a:t>
            </a:r>
            <a:r>
              <a:rPr dirty="0" sz="11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585858"/>
                </a:solidFill>
                <a:latin typeface="Verdana"/>
                <a:cs typeface="Verdana"/>
              </a:rPr>
              <a:t>clientes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242" y="189687"/>
            <a:ext cx="4257675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 spc="-35">
                <a:solidFill>
                  <a:srgbClr val="001F5F"/>
                </a:solidFill>
              </a:rPr>
              <a:t>Cantidad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5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instaladas</a:t>
            </a:r>
          </a:p>
          <a:p>
            <a:pPr algn="ctr">
              <a:lnSpc>
                <a:spcPts val="2735"/>
              </a:lnSpc>
            </a:pPr>
            <a:r>
              <a:rPr dirty="0" spc="-40">
                <a:solidFill>
                  <a:srgbClr val="001F5F"/>
                </a:solidFill>
              </a:rPr>
              <a:t>por</a:t>
            </a:r>
            <a:r>
              <a:rPr dirty="0" spc="-7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país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 spc="-490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r>
              <a:rPr dirty="0" spc="-1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pc="-10">
                <a:solidFill>
                  <a:srgbClr val="001F5F"/>
                </a:solidFill>
              </a:rPr>
              <a:t>total=18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6836" y="1389591"/>
            <a:ext cx="8933180" cy="4547870"/>
            <a:chOff x="346836" y="1389591"/>
            <a:chExt cx="8933180" cy="45478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36" y="1389591"/>
              <a:ext cx="8728355" cy="454780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18350" y="1571243"/>
              <a:ext cx="2161540" cy="1109980"/>
            </a:xfrm>
            <a:custGeom>
              <a:avLst/>
              <a:gdLst/>
              <a:ahLst/>
              <a:cxnLst/>
              <a:rect l="l" t="t" r="r" b="b"/>
              <a:pathLst>
                <a:path w="2161540" h="1109980">
                  <a:moveTo>
                    <a:pt x="2161285" y="0"/>
                  </a:moveTo>
                  <a:lnTo>
                    <a:pt x="431546" y="0"/>
                  </a:lnTo>
                  <a:lnTo>
                    <a:pt x="431546" y="313943"/>
                  </a:lnTo>
                  <a:lnTo>
                    <a:pt x="719835" y="313943"/>
                  </a:lnTo>
                  <a:lnTo>
                    <a:pt x="0" y="1109471"/>
                  </a:lnTo>
                  <a:lnTo>
                    <a:pt x="1152271" y="313943"/>
                  </a:lnTo>
                  <a:lnTo>
                    <a:pt x="2161285" y="313943"/>
                  </a:lnTo>
                  <a:lnTo>
                    <a:pt x="2161285" y="0"/>
                  </a:lnTo>
                  <a:close/>
                </a:path>
              </a:pathLst>
            </a:custGeom>
            <a:solidFill>
              <a:srgbClr val="0F27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847838" y="1561846"/>
            <a:ext cx="11341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3234" marR="5080" indent="-471170">
              <a:lnSpc>
                <a:spcPct val="100000"/>
              </a:lnSpc>
              <a:spcBef>
                <a:spcPts val="95"/>
              </a:spcBef>
            </a:pPr>
            <a:r>
              <a:rPr dirty="0" sz="1000" spc="-65" b="1">
                <a:solidFill>
                  <a:srgbClr val="FFFFFF"/>
                </a:solidFill>
                <a:latin typeface="Verdana"/>
                <a:cs typeface="Verdana"/>
              </a:rPr>
              <a:t>China</a:t>
            </a:r>
            <a:r>
              <a:rPr dirty="0" sz="10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FFFFFF"/>
                </a:solidFill>
                <a:latin typeface="Verdana"/>
                <a:cs typeface="Verdana"/>
              </a:rPr>
              <a:t>Continental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985765" y="1592580"/>
            <a:ext cx="1183640" cy="906780"/>
          </a:xfrm>
          <a:custGeom>
            <a:avLst/>
            <a:gdLst/>
            <a:ahLst/>
            <a:cxnLst/>
            <a:rect l="l" t="t" r="r" b="b"/>
            <a:pathLst>
              <a:path w="1183639" h="906780">
                <a:moveTo>
                  <a:pt x="1183386" y="0"/>
                </a:moveTo>
                <a:lnTo>
                  <a:pt x="265938" y="0"/>
                </a:lnTo>
                <a:lnTo>
                  <a:pt x="265938" y="292608"/>
                </a:lnTo>
                <a:lnTo>
                  <a:pt x="418846" y="292608"/>
                </a:lnTo>
                <a:lnTo>
                  <a:pt x="0" y="906399"/>
                </a:lnTo>
                <a:lnTo>
                  <a:pt x="648208" y="292608"/>
                </a:lnTo>
                <a:lnTo>
                  <a:pt x="1183386" y="292608"/>
                </a:lnTo>
                <a:lnTo>
                  <a:pt x="1183386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546597" y="1572894"/>
            <a:ext cx="3263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</a:pPr>
            <a:r>
              <a:rPr dirty="0" sz="1000" spc="-120" b="1">
                <a:solidFill>
                  <a:srgbClr val="FFFFFF"/>
                </a:solidFill>
                <a:latin typeface="Verdana"/>
                <a:cs typeface="Verdana"/>
              </a:rPr>
              <a:t>Italia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868671" y="1051560"/>
            <a:ext cx="1023619" cy="1203325"/>
          </a:xfrm>
          <a:custGeom>
            <a:avLst/>
            <a:gdLst/>
            <a:ahLst/>
            <a:cxnLst/>
            <a:rect l="l" t="t" r="r" b="b"/>
            <a:pathLst>
              <a:path w="1023620" h="1203325">
                <a:moveTo>
                  <a:pt x="1023112" y="0"/>
                </a:moveTo>
                <a:lnTo>
                  <a:pt x="105663" y="0"/>
                </a:lnTo>
                <a:lnTo>
                  <a:pt x="105663" y="344424"/>
                </a:lnTo>
                <a:lnTo>
                  <a:pt x="258572" y="344424"/>
                </a:lnTo>
                <a:lnTo>
                  <a:pt x="0" y="1202943"/>
                </a:lnTo>
                <a:lnTo>
                  <a:pt x="487933" y="344424"/>
                </a:lnTo>
                <a:lnTo>
                  <a:pt x="1023112" y="344424"/>
                </a:lnTo>
                <a:lnTo>
                  <a:pt x="1023112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121909" y="1057783"/>
            <a:ext cx="6223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95"/>
              </a:spcBef>
            </a:pPr>
            <a:r>
              <a:rPr dirty="0" sz="1000" spc="-75" b="1">
                <a:solidFill>
                  <a:srgbClr val="FFFFFF"/>
                </a:solidFill>
                <a:latin typeface="Verdana"/>
                <a:cs typeface="Verdana"/>
              </a:rPr>
              <a:t>Alemania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679444" y="3826764"/>
            <a:ext cx="1830070" cy="448309"/>
          </a:xfrm>
          <a:custGeom>
            <a:avLst/>
            <a:gdLst/>
            <a:ahLst/>
            <a:cxnLst/>
            <a:rect l="l" t="t" r="r" b="b"/>
            <a:pathLst>
              <a:path w="1830070" h="448310">
                <a:moveTo>
                  <a:pt x="1829815" y="0"/>
                </a:moveTo>
                <a:lnTo>
                  <a:pt x="717295" y="0"/>
                </a:lnTo>
                <a:lnTo>
                  <a:pt x="717295" y="74675"/>
                </a:lnTo>
                <a:lnTo>
                  <a:pt x="0" y="105410"/>
                </a:lnTo>
                <a:lnTo>
                  <a:pt x="717295" y="186690"/>
                </a:lnTo>
                <a:lnTo>
                  <a:pt x="717295" y="448056"/>
                </a:lnTo>
                <a:lnTo>
                  <a:pt x="1829815" y="448056"/>
                </a:lnTo>
                <a:lnTo>
                  <a:pt x="1829815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668139" y="3955541"/>
            <a:ext cx="5702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35" b="1">
                <a:solidFill>
                  <a:srgbClr val="FFFFFF"/>
                </a:solidFill>
                <a:latin typeface="Verdana"/>
                <a:cs typeface="Verdana"/>
              </a:rPr>
              <a:t>Brasil</a:t>
            </a:r>
            <a:r>
              <a:rPr dirty="0" sz="105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50" spc="-155" b="1">
                <a:solidFill>
                  <a:srgbClr val="FFFFFF"/>
                </a:solidFill>
                <a:latin typeface="Verdana"/>
                <a:cs typeface="Verdana"/>
              </a:rPr>
              <a:t>(3)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033776" y="3000755"/>
            <a:ext cx="1742439" cy="448309"/>
          </a:xfrm>
          <a:custGeom>
            <a:avLst/>
            <a:gdLst/>
            <a:ahLst/>
            <a:cxnLst/>
            <a:rect l="l" t="t" r="r" b="b"/>
            <a:pathLst>
              <a:path w="1742439" h="448310">
                <a:moveTo>
                  <a:pt x="1742439" y="0"/>
                </a:moveTo>
                <a:lnTo>
                  <a:pt x="504951" y="0"/>
                </a:lnTo>
                <a:lnTo>
                  <a:pt x="504951" y="74676"/>
                </a:lnTo>
                <a:lnTo>
                  <a:pt x="0" y="75057"/>
                </a:lnTo>
                <a:lnTo>
                  <a:pt x="504951" y="186690"/>
                </a:lnTo>
                <a:lnTo>
                  <a:pt x="504951" y="448056"/>
                </a:lnTo>
                <a:lnTo>
                  <a:pt x="1742439" y="448056"/>
                </a:lnTo>
                <a:lnTo>
                  <a:pt x="1742439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666235" y="3074289"/>
            <a:ext cx="982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100"/>
              </a:spcBef>
            </a:pPr>
            <a:r>
              <a:rPr dirty="0" sz="900" spc="-85" b="1">
                <a:solidFill>
                  <a:srgbClr val="FFFFFF"/>
                </a:solidFill>
                <a:latin typeface="Verdana"/>
                <a:cs typeface="Verdana"/>
              </a:rPr>
              <a:t>Rep.</a:t>
            </a:r>
            <a:r>
              <a:rPr dirty="0" sz="9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70" b="1">
                <a:solidFill>
                  <a:srgbClr val="FFFFFF"/>
                </a:solidFill>
                <a:latin typeface="Verdana"/>
                <a:cs typeface="Verdana"/>
              </a:rPr>
              <a:t>Dominicana </a:t>
            </a:r>
            <a:r>
              <a:rPr dirty="0" sz="900" spc="-25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407790" y="4432808"/>
            <a:ext cx="2025650" cy="718820"/>
          </a:xfrm>
          <a:custGeom>
            <a:avLst/>
            <a:gdLst/>
            <a:ahLst/>
            <a:cxnLst/>
            <a:rect l="l" t="t" r="r" b="b"/>
            <a:pathLst>
              <a:path w="2025650" h="718820">
                <a:moveTo>
                  <a:pt x="0" y="0"/>
                </a:moveTo>
                <a:lnTo>
                  <a:pt x="911225" y="459613"/>
                </a:lnTo>
                <a:lnTo>
                  <a:pt x="911225" y="718312"/>
                </a:lnTo>
                <a:lnTo>
                  <a:pt x="2025269" y="718312"/>
                </a:lnTo>
                <a:lnTo>
                  <a:pt x="2025269" y="274828"/>
                </a:lnTo>
                <a:lnTo>
                  <a:pt x="911225" y="274828"/>
                </a:lnTo>
                <a:lnTo>
                  <a:pt x="911225" y="348742"/>
                </a:lnTo>
                <a:lnTo>
                  <a:pt x="0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05909" y="4763515"/>
            <a:ext cx="5403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95"/>
              </a:spcBef>
            </a:pPr>
            <a:r>
              <a:rPr dirty="0" sz="1000" spc="-110" b="1">
                <a:solidFill>
                  <a:srgbClr val="FFFFFF"/>
                </a:solidFill>
                <a:latin typeface="Verdana"/>
                <a:cs typeface="Verdana"/>
              </a:rPr>
              <a:t>Uruguay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(2)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228467" y="4506340"/>
            <a:ext cx="1168400" cy="1265555"/>
          </a:xfrm>
          <a:custGeom>
            <a:avLst/>
            <a:gdLst/>
            <a:ahLst/>
            <a:cxnLst/>
            <a:rect l="l" t="t" r="r" b="b"/>
            <a:pathLst>
              <a:path w="1168400" h="1265554">
                <a:moveTo>
                  <a:pt x="0" y="0"/>
                </a:moveTo>
                <a:lnTo>
                  <a:pt x="327532" y="821562"/>
                </a:lnTo>
                <a:lnTo>
                  <a:pt x="159384" y="821562"/>
                </a:lnTo>
                <a:lnTo>
                  <a:pt x="159384" y="1265046"/>
                </a:lnTo>
                <a:lnTo>
                  <a:pt x="1168272" y="1265046"/>
                </a:lnTo>
                <a:lnTo>
                  <a:pt x="1168272" y="821562"/>
                </a:lnTo>
                <a:lnTo>
                  <a:pt x="579755" y="821562"/>
                </a:lnTo>
                <a:lnTo>
                  <a:pt x="0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576954" y="5384672"/>
            <a:ext cx="62865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dirty="0" sz="1000" spc="-95" b="1">
                <a:solidFill>
                  <a:srgbClr val="FFFFFF"/>
                </a:solidFill>
                <a:latin typeface="Verdana"/>
                <a:cs typeface="Verdana"/>
              </a:rPr>
              <a:t>Argentina 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(2)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708404" y="4287901"/>
            <a:ext cx="1359535" cy="714375"/>
          </a:xfrm>
          <a:custGeom>
            <a:avLst/>
            <a:gdLst/>
            <a:ahLst/>
            <a:cxnLst/>
            <a:rect l="l" t="t" r="r" b="b"/>
            <a:pathLst>
              <a:path w="1359535" h="714375">
                <a:moveTo>
                  <a:pt x="1359153" y="0"/>
                </a:moveTo>
                <a:lnTo>
                  <a:pt x="557402" y="270382"/>
                </a:lnTo>
                <a:lnTo>
                  <a:pt x="0" y="270382"/>
                </a:lnTo>
                <a:lnTo>
                  <a:pt x="0" y="713867"/>
                </a:lnTo>
                <a:lnTo>
                  <a:pt x="955547" y="713867"/>
                </a:lnTo>
                <a:lnTo>
                  <a:pt x="955547" y="270382"/>
                </a:lnTo>
                <a:lnTo>
                  <a:pt x="796289" y="270382"/>
                </a:lnTo>
                <a:lnTo>
                  <a:pt x="1359153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914525" y="4690998"/>
            <a:ext cx="542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0" b="1">
                <a:solidFill>
                  <a:srgbClr val="FFFFFF"/>
                </a:solidFill>
                <a:latin typeface="Verdana"/>
                <a:cs typeface="Verdana"/>
              </a:rPr>
              <a:t>Chile</a:t>
            </a:r>
            <a:r>
              <a:rPr dirty="0" sz="10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4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310639" y="3817620"/>
            <a:ext cx="1835785" cy="347980"/>
          </a:xfrm>
          <a:custGeom>
            <a:avLst/>
            <a:gdLst/>
            <a:ahLst/>
            <a:cxnLst/>
            <a:rect l="l" t="t" r="r" b="b"/>
            <a:pathLst>
              <a:path w="1835785" h="347979">
                <a:moveTo>
                  <a:pt x="955547" y="0"/>
                </a:moveTo>
                <a:lnTo>
                  <a:pt x="0" y="0"/>
                </a:lnTo>
                <a:lnTo>
                  <a:pt x="0" y="347471"/>
                </a:lnTo>
                <a:lnTo>
                  <a:pt x="955547" y="347471"/>
                </a:lnTo>
                <a:lnTo>
                  <a:pt x="955547" y="144779"/>
                </a:lnTo>
                <a:lnTo>
                  <a:pt x="1835530" y="161924"/>
                </a:lnTo>
                <a:lnTo>
                  <a:pt x="955547" y="57911"/>
                </a:lnTo>
                <a:lnTo>
                  <a:pt x="955547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474724" y="3901821"/>
            <a:ext cx="626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" b="1">
                <a:solidFill>
                  <a:srgbClr val="FFFFFF"/>
                </a:solidFill>
                <a:latin typeface="Verdana"/>
                <a:cs typeface="Verdana"/>
              </a:rPr>
              <a:t>Bolivia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33044" y="2772155"/>
            <a:ext cx="1554480" cy="346075"/>
          </a:xfrm>
          <a:custGeom>
            <a:avLst/>
            <a:gdLst/>
            <a:ahLst/>
            <a:cxnLst/>
            <a:rect l="l" t="t" r="r" b="b"/>
            <a:pathLst>
              <a:path w="1554480" h="346075">
                <a:moveTo>
                  <a:pt x="975360" y="0"/>
                </a:moveTo>
                <a:lnTo>
                  <a:pt x="0" y="0"/>
                </a:lnTo>
                <a:lnTo>
                  <a:pt x="0" y="345948"/>
                </a:lnTo>
                <a:lnTo>
                  <a:pt x="975360" y="345948"/>
                </a:lnTo>
                <a:lnTo>
                  <a:pt x="975360" y="288290"/>
                </a:lnTo>
                <a:lnTo>
                  <a:pt x="1554226" y="211836"/>
                </a:lnTo>
                <a:lnTo>
                  <a:pt x="975360" y="201803"/>
                </a:lnTo>
                <a:lnTo>
                  <a:pt x="975360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877316" y="2855467"/>
            <a:ext cx="6858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México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37387" y="1885188"/>
            <a:ext cx="1952625" cy="735965"/>
          </a:xfrm>
          <a:custGeom>
            <a:avLst/>
            <a:gdLst/>
            <a:ahLst/>
            <a:cxnLst/>
            <a:rect l="l" t="t" r="r" b="b"/>
            <a:pathLst>
              <a:path w="1952625" h="735964">
                <a:moveTo>
                  <a:pt x="1089660" y="0"/>
                </a:moveTo>
                <a:lnTo>
                  <a:pt x="0" y="0"/>
                </a:lnTo>
                <a:lnTo>
                  <a:pt x="0" y="381000"/>
                </a:lnTo>
                <a:lnTo>
                  <a:pt x="635635" y="381000"/>
                </a:lnTo>
                <a:lnTo>
                  <a:pt x="1952244" y="735584"/>
                </a:lnTo>
                <a:lnTo>
                  <a:pt x="908050" y="381000"/>
                </a:lnTo>
                <a:lnTo>
                  <a:pt x="1089660" y="381000"/>
                </a:lnTo>
                <a:lnTo>
                  <a:pt x="1089660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664260" y="1909063"/>
            <a:ext cx="6356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1000" spc="-30" b="1">
                <a:solidFill>
                  <a:srgbClr val="FFFFFF"/>
                </a:solidFill>
                <a:latin typeface="Verdana"/>
                <a:cs typeface="Verdana"/>
              </a:rPr>
              <a:t>Estados </a:t>
            </a:r>
            <a:r>
              <a:rPr dirty="0" sz="1000" spc="-114" b="1">
                <a:solidFill>
                  <a:srgbClr val="FFFFFF"/>
                </a:solidFill>
                <a:latin typeface="Verdana"/>
                <a:cs typeface="Verdana"/>
              </a:rPr>
              <a:t>Unidos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7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929918" y="2438399"/>
            <a:ext cx="1231265" cy="347980"/>
          </a:xfrm>
          <a:custGeom>
            <a:avLst/>
            <a:gdLst/>
            <a:ahLst/>
            <a:cxnLst/>
            <a:rect l="l" t="t" r="r" b="b"/>
            <a:pathLst>
              <a:path w="1231265" h="347980">
                <a:moveTo>
                  <a:pt x="1230845" y="0"/>
                </a:moveTo>
                <a:lnTo>
                  <a:pt x="253961" y="0"/>
                </a:lnTo>
                <a:lnTo>
                  <a:pt x="253961" y="203200"/>
                </a:lnTo>
                <a:lnTo>
                  <a:pt x="1663" y="203200"/>
                </a:lnTo>
                <a:lnTo>
                  <a:pt x="1663" y="212090"/>
                </a:lnTo>
                <a:lnTo>
                  <a:pt x="0" y="212090"/>
                </a:lnTo>
                <a:lnTo>
                  <a:pt x="0" y="289560"/>
                </a:lnTo>
                <a:lnTo>
                  <a:pt x="253961" y="289560"/>
                </a:lnTo>
                <a:lnTo>
                  <a:pt x="253961" y="347980"/>
                </a:lnTo>
                <a:lnTo>
                  <a:pt x="1230845" y="347980"/>
                </a:lnTo>
                <a:lnTo>
                  <a:pt x="1230845" y="289560"/>
                </a:lnTo>
                <a:lnTo>
                  <a:pt x="1230845" y="212090"/>
                </a:lnTo>
                <a:lnTo>
                  <a:pt x="1230845" y="203200"/>
                </a:lnTo>
                <a:lnTo>
                  <a:pt x="1230845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367141" y="2522296"/>
            <a:ext cx="6134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 b="1">
                <a:solidFill>
                  <a:srgbClr val="FFFFFF"/>
                </a:solidFill>
                <a:latin typeface="Verdana"/>
                <a:cs typeface="Verdana"/>
              </a:rPr>
              <a:t>Japón</a:t>
            </a: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3192779" y="1592580"/>
            <a:ext cx="1463040" cy="725805"/>
          </a:xfrm>
          <a:custGeom>
            <a:avLst/>
            <a:gdLst/>
            <a:ahLst/>
            <a:cxnLst/>
            <a:rect l="l" t="t" r="r" b="b"/>
            <a:pathLst>
              <a:path w="1463039" h="725805">
                <a:moveTo>
                  <a:pt x="917447" y="0"/>
                </a:moveTo>
                <a:lnTo>
                  <a:pt x="0" y="0"/>
                </a:lnTo>
                <a:lnTo>
                  <a:pt x="0" y="364236"/>
                </a:lnTo>
                <a:lnTo>
                  <a:pt x="535178" y="364236"/>
                </a:lnTo>
                <a:lnTo>
                  <a:pt x="1462658" y="725805"/>
                </a:lnTo>
                <a:lnTo>
                  <a:pt x="764540" y="364236"/>
                </a:lnTo>
                <a:lnTo>
                  <a:pt x="917447" y="364236"/>
                </a:lnTo>
                <a:lnTo>
                  <a:pt x="917447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3308730" y="1685036"/>
            <a:ext cx="684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 b="1">
                <a:solidFill>
                  <a:srgbClr val="FFFFFF"/>
                </a:solidFill>
                <a:latin typeface="Verdana"/>
                <a:cs typeface="Verdana"/>
              </a:rPr>
              <a:t>Francia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35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700271" y="992124"/>
            <a:ext cx="1083310" cy="1195070"/>
          </a:xfrm>
          <a:custGeom>
            <a:avLst/>
            <a:gdLst/>
            <a:ahLst/>
            <a:cxnLst/>
            <a:rect l="l" t="t" r="r" b="b"/>
            <a:pathLst>
              <a:path w="1083310" h="1195070">
                <a:moveTo>
                  <a:pt x="914400" y="0"/>
                </a:moveTo>
                <a:lnTo>
                  <a:pt x="0" y="0"/>
                </a:lnTo>
                <a:lnTo>
                  <a:pt x="0" y="364236"/>
                </a:lnTo>
                <a:lnTo>
                  <a:pt x="533400" y="364236"/>
                </a:lnTo>
                <a:lnTo>
                  <a:pt x="1083310" y="1195070"/>
                </a:lnTo>
                <a:lnTo>
                  <a:pt x="762000" y="364236"/>
                </a:lnTo>
                <a:lnTo>
                  <a:pt x="914400" y="364236"/>
                </a:lnTo>
                <a:lnTo>
                  <a:pt x="914400" y="0"/>
                </a:lnTo>
                <a:close/>
              </a:path>
            </a:pathLst>
          </a:custGeom>
          <a:solidFill>
            <a:srgbClr val="0F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3774185" y="1008379"/>
            <a:ext cx="765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10" b="1">
                <a:solidFill>
                  <a:srgbClr val="FFFFFF"/>
                </a:solidFill>
                <a:latin typeface="Verdana"/>
                <a:cs typeface="Verdana"/>
              </a:rPr>
              <a:t>Países</a:t>
            </a:r>
            <a:r>
              <a:rPr dirty="0" sz="10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FFFFFF"/>
                </a:solidFill>
                <a:latin typeface="Verdana"/>
                <a:cs typeface="Verdana"/>
              </a:rPr>
              <a:t>Bajos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60697" y="1160779"/>
            <a:ext cx="192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0" b="1">
                <a:solidFill>
                  <a:srgbClr val="FFFFFF"/>
                </a:solidFill>
                <a:latin typeface="Verdana"/>
                <a:cs typeface="Verdana"/>
              </a:rPr>
              <a:t>(1)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932" y="243332"/>
            <a:ext cx="425767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936625" marR="5080" indent="-923925">
              <a:lnSpc>
                <a:spcPts val="2590"/>
              </a:lnSpc>
              <a:spcBef>
                <a:spcPts val="425"/>
              </a:spcBef>
            </a:pPr>
            <a:r>
              <a:rPr dirty="0" spc="-40">
                <a:solidFill>
                  <a:srgbClr val="001F5F"/>
                </a:solidFill>
              </a:rPr>
              <a:t>Cantidad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instaladas </a:t>
            </a:r>
            <a:r>
              <a:rPr dirty="0" spc="-45">
                <a:solidFill>
                  <a:srgbClr val="001F5F"/>
                </a:solidFill>
              </a:rPr>
              <a:t>por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país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-490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r>
              <a:rPr dirty="0" spc="-1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pc="-10">
                <a:solidFill>
                  <a:srgbClr val="001F5F"/>
                </a:solidFill>
              </a:rPr>
              <a:t>total=18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6248" y="1470590"/>
          <a:ext cx="8810625" cy="415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640"/>
                <a:gridCol w="1821180"/>
                <a:gridCol w="934720"/>
                <a:gridCol w="1821179"/>
                <a:gridCol w="1821179"/>
              </a:tblGrid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80" b="1">
                          <a:latin typeface="Verdana"/>
                          <a:cs typeface="Verdana"/>
                        </a:rPr>
                        <a:t>Nombre</a:t>
                      </a:r>
                      <a:r>
                        <a:rPr dirty="0" sz="1100" spc="-5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8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Cuenta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0" b="1">
                          <a:latin typeface="Verdana"/>
                          <a:cs typeface="Verdana"/>
                        </a:rPr>
                        <a:t>Importe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40" b="1">
                          <a:latin typeface="Verdana"/>
                          <a:cs typeface="Verdana"/>
                        </a:rPr>
                        <a:t>Mano</a:t>
                      </a:r>
                      <a:r>
                        <a:rPr dirty="0" sz="1100" spc="-5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9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Ob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20" b="1">
                          <a:latin typeface="Verdana"/>
                          <a:cs typeface="Verdana"/>
                        </a:rPr>
                        <a:t>País</a:t>
                      </a:r>
                      <a:r>
                        <a:rPr dirty="0" sz="1100" spc="-1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6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origen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20" b="1">
                          <a:latin typeface="Verdana"/>
                          <a:cs typeface="Verdana"/>
                        </a:rPr>
                        <a:t>Tipo</a:t>
                      </a:r>
                      <a:r>
                        <a:rPr dirty="0" sz="1100" spc="-5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5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Instalación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VR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S.R.L.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25.000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Alemania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Jurídica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90">
                          <a:latin typeface="Verdana"/>
                          <a:cs typeface="Verdana"/>
                        </a:rPr>
                        <a:t>HRX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LATAM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S.R.L.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74.400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Brasil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30">
                          <a:latin typeface="Verdana"/>
                          <a:cs typeface="Verdana"/>
                        </a:rPr>
                        <a:t>CUIDEX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S.A,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81.000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20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Brasil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CONECTA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Boliv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113.863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China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75">
                          <a:latin typeface="Verdana"/>
                          <a:cs typeface="Verdana"/>
                        </a:rPr>
                        <a:t>ESPAR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Escaleras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261.901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República</a:t>
                      </a:r>
                      <a:r>
                        <a:rPr dirty="0" sz="110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Dominicana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30">
                          <a:latin typeface="Verdana"/>
                          <a:cs typeface="Verdana"/>
                        </a:rPr>
                        <a:t>Furicor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S.A.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350.000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Chile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Jurídica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90">
                          <a:latin typeface="Verdana"/>
                          <a:cs typeface="Verdana"/>
                        </a:rPr>
                        <a:t>Fit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Food/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Skins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Wool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466.000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138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Argentina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BarChip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Inc.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485.000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22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-2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talia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AromaSeed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850.000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Uruguay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55">
                          <a:latin typeface="Verdana"/>
                          <a:cs typeface="Verdana"/>
                        </a:rPr>
                        <a:t>ALSEA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(Representante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STARBUCK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2.000.000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60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45">
                          <a:latin typeface="Verdana"/>
                          <a:cs typeface="Verdana"/>
                        </a:rPr>
                        <a:t>México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35">
                          <a:latin typeface="Verdana"/>
                          <a:cs typeface="Verdana"/>
                        </a:rPr>
                        <a:t>Univ</a:t>
                      </a:r>
                      <a:r>
                        <a:rPr dirty="0" sz="1100" spc="-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ersidad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Autónoma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Chile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3.000.000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43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Brasil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Jurídica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Cobreflex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(DIPRO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S.A.)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3.641.000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34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Japón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Mentormate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5.000.000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180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Uruguay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Bearing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Agro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7.637.000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50">
                          <a:latin typeface="Verdana"/>
                          <a:cs typeface="Verdana"/>
                        </a:rPr>
                        <a:t>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Argentina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Alliance</a:t>
                      </a:r>
                      <a:r>
                        <a:rPr dirty="0" sz="11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PY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8.050.000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Francia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EverGo</a:t>
                      </a:r>
                      <a:r>
                        <a:rPr dirty="0" sz="110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Emobility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(Interenergy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Gr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10.000.000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50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45">
                          <a:latin typeface="Verdana"/>
                          <a:cs typeface="Verdana"/>
                        </a:rPr>
                        <a:t>Boliv</a:t>
                      </a:r>
                      <a:r>
                        <a:rPr dirty="0" sz="11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Jurídica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MUIDEN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50.000.000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100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35">
                          <a:latin typeface="Verdana"/>
                          <a:cs typeface="Verdana"/>
                        </a:rPr>
                        <a:t>Estados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Unidos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Jurídica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Penguin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Group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60.000.000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60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35">
                          <a:latin typeface="Verdana"/>
                          <a:cs typeface="Verdana"/>
                        </a:rPr>
                        <a:t>Países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Bajos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Instalación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Operativ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35" b="1">
                          <a:latin typeface="Verdana"/>
                          <a:cs typeface="Verdana"/>
                        </a:rPr>
                        <a:t>TOTALES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95" b="1">
                          <a:latin typeface="Verdana"/>
                          <a:cs typeface="Verdana"/>
                        </a:rPr>
                        <a:t>152.035.164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 b="1">
                          <a:latin typeface="Verdana"/>
                          <a:cs typeface="Verdana"/>
                        </a:rPr>
                        <a:t>896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8058" y="371602"/>
            <a:ext cx="3389629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 indent="176530">
              <a:lnSpc>
                <a:spcPts val="2590"/>
              </a:lnSpc>
              <a:spcBef>
                <a:spcPts val="425"/>
              </a:spcBef>
              <a:tabLst>
                <a:tab pos="2627630" algn="l"/>
              </a:tabLst>
            </a:pPr>
            <a:r>
              <a:rPr dirty="0" spc="-10">
                <a:solidFill>
                  <a:srgbClr val="001F5F"/>
                </a:solidFill>
              </a:rPr>
              <a:t>Toma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decisión</a:t>
            </a:r>
            <a:r>
              <a:rPr dirty="0">
                <a:solidFill>
                  <a:srgbClr val="001F5F"/>
                </a:solidFill>
              </a:rPr>
              <a:t>	</a:t>
            </a:r>
            <a:r>
              <a:rPr dirty="0" spc="-20">
                <a:solidFill>
                  <a:srgbClr val="001F5F"/>
                </a:solidFill>
              </a:rPr>
              <a:t>2023 </a:t>
            </a:r>
            <a:r>
              <a:rPr dirty="0" spc="-40">
                <a:solidFill>
                  <a:srgbClr val="001F5F"/>
                </a:solidFill>
              </a:rPr>
              <a:t>Cantidad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229">
                <a:solidFill>
                  <a:srgbClr val="001F5F"/>
                </a:solidFill>
              </a:rPr>
              <a:t>=</a:t>
            </a:r>
            <a:r>
              <a:rPr dirty="0" spc="-25">
                <a:solidFill>
                  <a:srgbClr val="001F5F"/>
                </a:solidFill>
              </a:rPr>
              <a:t> </a:t>
            </a:r>
            <a:r>
              <a:rPr dirty="0" spc="-50">
                <a:solidFill>
                  <a:srgbClr val="001F5F"/>
                </a:solidFill>
              </a:rPr>
              <a:t>8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33001" y="1947674"/>
          <a:ext cx="8891905" cy="294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550"/>
                <a:gridCol w="2695575"/>
                <a:gridCol w="1729105"/>
                <a:gridCol w="1499870"/>
              </a:tblGrid>
              <a:tr h="27305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90" b="1">
                          <a:latin typeface="Verdana"/>
                          <a:cs typeface="Verdana"/>
                        </a:rPr>
                        <a:t>Empresa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54" b="1">
                          <a:latin typeface="Verdana"/>
                          <a:cs typeface="Verdana"/>
                        </a:rPr>
                        <a:t>Importe</a:t>
                      </a:r>
                      <a:r>
                        <a:rPr dirty="0" sz="1600" spc="-10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320" b="1">
                          <a:latin typeface="Verdana"/>
                          <a:cs typeface="Verdana"/>
                        </a:rPr>
                        <a:t>(USD)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150" b="1">
                          <a:latin typeface="Verdana"/>
                          <a:cs typeface="Verdana"/>
                        </a:rPr>
                        <a:t>Mano</a:t>
                      </a:r>
                      <a:r>
                        <a:rPr dirty="0" sz="1600" spc="-1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3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600" spc="-10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0" b="1">
                          <a:latin typeface="Verdana"/>
                          <a:cs typeface="Verdana"/>
                        </a:rPr>
                        <a:t>Obra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240" b="1">
                          <a:latin typeface="Verdana"/>
                          <a:cs typeface="Verdana"/>
                        </a:rPr>
                        <a:t>País</a:t>
                      </a:r>
                      <a:r>
                        <a:rPr dirty="0" sz="1600" spc="-19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30" b="1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600" spc="-8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 b="1">
                          <a:latin typeface="Verdana"/>
                          <a:cs typeface="Verdana"/>
                        </a:rPr>
                        <a:t>origen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50">
                          <a:latin typeface="Verdana"/>
                          <a:cs typeface="Verdana"/>
                        </a:rPr>
                        <a:t>Kiw</a:t>
                      </a:r>
                      <a:r>
                        <a:rPr dirty="0" sz="1600" spc="-4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inatur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1.500.000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80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España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Pro-</a:t>
                      </a:r>
                      <a:r>
                        <a:rPr dirty="0" sz="1600" spc="-65">
                          <a:latin typeface="Verdana"/>
                          <a:cs typeface="Verdana"/>
                        </a:rPr>
                        <a:t>Aqua</a:t>
                      </a:r>
                      <a:r>
                        <a:rPr dirty="0" sz="16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International </a:t>
                      </a:r>
                      <a:r>
                        <a:rPr dirty="0" sz="1600" spc="-20">
                          <a:latin typeface="Verdana"/>
                          <a:cs typeface="Verdana"/>
                        </a:rPr>
                        <a:t>GmbH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75">
                          <a:latin typeface="Verdana"/>
                          <a:cs typeface="Verdana"/>
                        </a:rPr>
                        <a:t>150.000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70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Alemania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Blackshiip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1.500.000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México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30">
                          <a:latin typeface="Verdana"/>
                          <a:cs typeface="Verdana"/>
                        </a:rPr>
                        <a:t>DFA</a:t>
                      </a:r>
                      <a:r>
                        <a:rPr dirty="0" sz="1600" spc="-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Defense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5">
                          <a:latin typeface="Verdana"/>
                          <a:cs typeface="Verdana"/>
                        </a:rPr>
                        <a:t>2.000.000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Brasil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90">
                          <a:latin typeface="Verdana"/>
                          <a:cs typeface="Verdana"/>
                        </a:rPr>
                        <a:t>IDG</a:t>
                      </a:r>
                      <a:r>
                        <a:rPr dirty="0" sz="1600" spc="-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5">
                          <a:latin typeface="Verdana"/>
                          <a:cs typeface="Verdana"/>
                        </a:rPr>
                        <a:t>Capital</a:t>
                      </a:r>
                      <a:r>
                        <a:rPr dirty="0" sz="16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240"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70">
                          <a:latin typeface="Verdana"/>
                          <a:cs typeface="Verdana"/>
                        </a:rPr>
                        <a:t>Project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75">
                          <a:latin typeface="Verdana"/>
                          <a:cs typeface="Verdana"/>
                        </a:rPr>
                        <a:t>United</a:t>
                      </a:r>
                      <a:r>
                        <a:rPr dirty="0" sz="160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40">
                          <a:latin typeface="Verdana"/>
                          <a:cs typeface="Verdana"/>
                        </a:rPr>
                        <a:t>So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40">
                          <a:latin typeface="Verdana"/>
                          <a:cs typeface="Verdana"/>
                        </a:rPr>
                        <a:t>3.000.000.000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20">
                          <a:latin typeface="Verdana"/>
                          <a:cs typeface="Verdana"/>
                        </a:rPr>
                        <a:t>4000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China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40">
                          <a:latin typeface="Verdana"/>
                          <a:cs typeface="Verdana"/>
                        </a:rPr>
                        <a:t>McHale-</a:t>
                      </a:r>
                      <a:r>
                        <a:rPr dirty="0" sz="16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Brasil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75">
                          <a:latin typeface="Verdana"/>
                          <a:cs typeface="Verdana"/>
                        </a:rPr>
                        <a:t>200.000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5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Brasil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25">
                          <a:latin typeface="Verdana"/>
                          <a:cs typeface="Verdana"/>
                        </a:rPr>
                        <a:t>M.Testa</a:t>
                      </a:r>
                      <a:r>
                        <a:rPr dirty="0" sz="16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latin typeface="Verdana"/>
                          <a:cs typeface="Verdana"/>
                        </a:rPr>
                        <a:t>Confeccao</a:t>
                      </a:r>
                      <a:r>
                        <a:rPr dirty="0" sz="16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40">
                          <a:latin typeface="Verdana"/>
                          <a:cs typeface="Verdana"/>
                        </a:rPr>
                        <a:t>(Infiniti)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75">
                          <a:latin typeface="Verdana"/>
                          <a:cs typeface="Verdana"/>
                        </a:rPr>
                        <a:t>100.000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Brasil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31115" marR="21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35">
                          <a:latin typeface="Verdana"/>
                          <a:cs typeface="Verdana"/>
                        </a:rPr>
                        <a:t>Nutrar</a:t>
                      </a:r>
                      <a:r>
                        <a:rPr dirty="0" sz="16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20">
                          <a:latin typeface="Verdana"/>
                          <a:cs typeface="Verdana"/>
                        </a:rPr>
                        <a:t>Bio</a:t>
                      </a:r>
                      <a:r>
                        <a:rPr dirty="0" sz="16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latin typeface="Verdana"/>
                          <a:cs typeface="Verdana"/>
                        </a:rPr>
                        <a:t>Alimentos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75">
                          <a:latin typeface="Verdana"/>
                          <a:cs typeface="Verdana"/>
                        </a:rPr>
                        <a:t>400.000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25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0">
                          <a:latin typeface="Verdana"/>
                          <a:cs typeface="Verdana"/>
                        </a:rPr>
                        <a:t>Argentina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325" b="1">
                          <a:latin typeface="Verdana"/>
                          <a:cs typeface="Verdana"/>
                        </a:rPr>
                        <a:t>TOTALES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315" b="1">
                          <a:latin typeface="Verdana"/>
                          <a:cs typeface="Verdana"/>
                        </a:rPr>
                        <a:t>3.005.850.000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310" b="1">
                          <a:latin typeface="Verdana"/>
                          <a:cs typeface="Verdana"/>
                        </a:rPr>
                        <a:t>4.235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951" y="746886"/>
            <a:ext cx="9015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identificadas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durante</a:t>
            </a:r>
            <a:r>
              <a:rPr dirty="0" spc="-5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el</a:t>
            </a:r>
            <a:r>
              <a:rPr dirty="0" spc="-70">
                <a:solidFill>
                  <a:srgbClr val="001F5F"/>
                </a:solidFill>
              </a:rPr>
              <a:t> </a:t>
            </a:r>
            <a:r>
              <a:rPr dirty="0" spc="-45">
                <a:solidFill>
                  <a:srgbClr val="001F5F"/>
                </a:solidFill>
              </a:rPr>
              <a:t>2023,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clasificadas</a:t>
            </a:r>
            <a:r>
              <a:rPr dirty="0" spc="-60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por</a:t>
            </a:r>
            <a:r>
              <a:rPr dirty="0" spc="-5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sector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artavia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54489" y="1264919"/>
            <a:ext cx="4514850" cy="4273550"/>
            <a:chOff x="3154489" y="1264919"/>
            <a:chExt cx="4514850" cy="4273550"/>
          </a:xfrm>
        </p:grpSpPr>
        <p:sp>
          <p:nvSpPr>
            <p:cNvPr id="4" name="object 4" descr=""/>
            <p:cNvSpPr/>
            <p:nvPr/>
          </p:nvSpPr>
          <p:spPr>
            <a:xfrm>
              <a:off x="4000499" y="1264919"/>
              <a:ext cx="3365500" cy="4273550"/>
            </a:xfrm>
            <a:custGeom>
              <a:avLst/>
              <a:gdLst/>
              <a:ahLst/>
              <a:cxnLst/>
              <a:rect l="l" t="t" r="r" b="b"/>
              <a:pathLst>
                <a:path w="3365500" h="4273550">
                  <a:moveTo>
                    <a:pt x="0" y="4120895"/>
                  </a:moveTo>
                  <a:lnTo>
                    <a:pt x="0" y="4273295"/>
                  </a:lnTo>
                </a:path>
                <a:path w="3365500" h="4273550">
                  <a:moveTo>
                    <a:pt x="0" y="3645407"/>
                  </a:moveTo>
                  <a:lnTo>
                    <a:pt x="0" y="3951731"/>
                  </a:lnTo>
                </a:path>
                <a:path w="3365500" h="4273550">
                  <a:moveTo>
                    <a:pt x="0" y="3171443"/>
                  </a:moveTo>
                  <a:lnTo>
                    <a:pt x="0" y="3477767"/>
                  </a:lnTo>
                </a:path>
                <a:path w="3365500" h="4273550">
                  <a:moveTo>
                    <a:pt x="0" y="0"/>
                  </a:moveTo>
                  <a:lnTo>
                    <a:pt x="0" y="3002279"/>
                  </a:lnTo>
                </a:path>
                <a:path w="3365500" h="4273550">
                  <a:moveTo>
                    <a:pt x="841248" y="4120895"/>
                  </a:moveTo>
                  <a:lnTo>
                    <a:pt x="841248" y="4273295"/>
                  </a:lnTo>
                </a:path>
                <a:path w="3365500" h="4273550">
                  <a:moveTo>
                    <a:pt x="841248" y="0"/>
                  </a:moveTo>
                  <a:lnTo>
                    <a:pt x="841248" y="3951731"/>
                  </a:lnTo>
                </a:path>
                <a:path w="3365500" h="4273550">
                  <a:moveTo>
                    <a:pt x="1682496" y="4120895"/>
                  </a:moveTo>
                  <a:lnTo>
                    <a:pt x="1682496" y="4273295"/>
                  </a:lnTo>
                </a:path>
                <a:path w="3365500" h="4273550">
                  <a:moveTo>
                    <a:pt x="1682496" y="0"/>
                  </a:moveTo>
                  <a:lnTo>
                    <a:pt x="1682496" y="3951731"/>
                  </a:lnTo>
                </a:path>
                <a:path w="3365500" h="4273550">
                  <a:moveTo>
                    <a:pt x="2523744" y="4120895"/>
                  </a:moveTo>
                  <a:lnTo>
                    <a:pt x="2523744" y="4273295"/>
                  </a:lnTo>
                </a:path>
                <a:path w="3365500" h="4273550">
                  <a:moveTo>
                    <a:pt x="2523744" y="0"/>
                  </a:moveTo>
                  <a:lnTo>
                    <a:pt x="2523744" y="3951731"/>
                  </a:lnTo>
                </a:path>
                <a:path w="3365500" h="4273550">
                  <a:moveTo>
                    <a:pt x="3364992" y="4120895"/>
                  </a:moveTo>
                  <a:lnTo>
                    <a:pt x="3364992" y="4273295"/>
                  </a:lnTo>
                </a:path>
                <a:path w="3365500" h="4273550">
                  <a:moveTo>
                    <a:pt x="3364992" y="0"/>
                  </a:moveTo>
                  <a:lnTo>
                    <a:pt x="3364992" y="39517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59252" y="1418843"/>
              <a:ext cx="4509770" cy="3967479"/>
            </a:xfrm>
            <a:custGeom>
              <a:avLst/>
              <a:gdLst/>
              <a:ahLst/>
              <a:cxnLst/>
              <a:rect l="l" t="t" r="r" b="b"/>
              <a:pathLst>
                <a:path w="4509770" h="3967479">
                  <a:moveTo>
                    <a:pt x="16764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16764" y="167640"/>
                  </a:lnTo>
                  <a:lnTo>
                    <a:pt x="16764" y="0"/>
                  </a:lnTo>
                  <a:close/>
                </a:path>
                <a:path w="4509770" h="3967479">
                  <a:moveTo>
                    <a:pt x="67056" y="475488"/>
                  </a:moveTo>
                  <a:lnTo>
                    <a:pt x="0" y="475488"/>
                  </a:lnTo>
                  <a:lnTo>
                    <a:pt x="0" y="643128"/>
                  </a:lnTo>
                  <a:lnTo>
                    <a:pt x="67056" y="643128"/>
                  </a:lnTo>
                  <a:lnTo>
                    <a:pt x="67056" y="475488"/>
                  </a:lnTo>
                  <a:close/>
                </a:path>
                <a:path w="4509770" h="3967479">
                  <a:moveTo>
                    <a:pt x="117348" y="949452"/>
                  </a:moveTo>
                  <a:lnTo>
                    <a:pt x="0" y="949452"/>
                  </a:lnTo>
                  <a:lnTo>
                    <a:pt x="0" y="1117092"/>
                  </a:lnTo>
                  <a:lnTo>
                    <a:pt x="117348" y="1117092"/>
                  </a:lnTo>
                  <a:lnTo>
                    <a:pt x="117348" y="949452"/>
                  </a:lnTo>
                  <a:close/>
                </a:path>
                <a:path w="4509770" h="3967479">
                  <a:moveTo>
                    <a:pt x="353568" y="1424940"/>
                  </a:moveTo>
                  <a:lnTo>
                    <a:pt x="0" y="1424940"/>
                  </a:lnTo>
                  <a:lnTo>
                    <a:pt x="0" y="1592580"/>
                  </a:lnTo>
                  <a:lnTo>
                    <a:pt x="353568" y="1592580"/>
                  </a:lnTo>
                  <a:lnTo>
                    <a:pt x="353568" y="1424940"/>
                  </a:lnTo>
                  <a:close/>
                </a:path>
                <a:path w="4509770" h="3967479">
                  <a:moveTo>
                    <a:pt x="420624" y="1898904"/>
                  </a:moveTo>
                  <a:lnTo>
                    <a:pt x="0" y="1898904"/>
                  </a:lnTo>
                  <a:lnTo>
                    <a:pt x="0" y="2066544"/>
                  </a:lnTo>
                  <a:lnTo>
                    <a:pt x="420624" y="2066544"/>
                  </a:lnTo>
                  <a:lnTo>
                    <a:pt x="420624" y="1898904"/>
                  </a:lnTo>
                  <a:close/>
                </a:path>
                <a:path w="4509770" h="3967479">
                  <a:moveTo>
                    <a:pt x="656844" y="2374392"/>
                  </a:moveTo>
                  <a:lnTo>
                    <a:pt x="0" y="2374392"/>
                  </a:lnTo>
                  <a:lnTo>
                    <a:pt x="0" y="2542032"/>
                  </a:lnTo>
                  <a:lnTo>
                    <a:pt x="656844" y="2542032"/>
                  </a:lnTo>
                  <a:lnTo>
                    <a:pt x="656844" y="2374392"/>
                  </a:lnTo>
                  <a:close/>
                </a:path>
                <a:path w="4509770" h="3967479">
                  <a:moveTo>
                    <a:pt x="1581912" y="2848356"/>
                  </a:moveTo>
                  <a:lnTo>
                    <a:pt x="0" y="2848356"/>
                  </a:lnTo>
                  <a:lnTo>
                    <a:pt x="0" y="3017520"/>
                  </a:lnTo>
                  <a:lnTo>
                    <a:pt x="1581912" y="3017520"/>
                  </a:lnTo>
                  <a:lnTo>
                    <a:pt x="1581912" y="2848356"/>
                  </a:lnTo>
                  <a:close/>
                </a:path>
                <a:path w="4509770" h="3967479">
                  <a:moveTo>
                    <a:pt x="1598676" y="3323844"/>
                  </a:moveTo>
                  <a:lnTo>
                    <a:pt x="0" y="3323844"/>
                  </a:lnTo>
                  <a:lnTo>
                    <a:pt x="0" y="3491484"/>
                  </a:lnTo>
                  <a:lnTo>
                    <a:pt x="1598676" y="3491484"/>
                  </a:lnTo>
                  <a:lnTo>
                    <a:pt x="1598676" y="3323844"/>
                  </a:lnTo>
                  <a:close/>
                </a:path>
                <a:path w="4509770" h="3967479">
                  <a:moveTo>
                    <a:pt x="4509516" y="3797808"/>
                  </a:moveTo>
                  <a:lnTo>
                    <a:pt x="0" y="3797808"/>
                  </a:lnTo>
                  <a:lnTo>
                    <a:pt x="0" y="3966972"/>
                  </a:lnTo>
                  <a:lnTo>
                    <a:pt x="4509516" y="3966972"/>
                  </a:lnTo>
                  <a:lnTo>
                    <a:pt x="4509516" y="3797808"/>
                  </a:lnTo>
                  <a:close/>
                </a:path>
              </a:pathLst>
            </a:custGeom>
            <a:solidFill>
              <a:srgbClr val="0F2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59251" y="1264919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w="0" h="4273550">
                  <a:moveTo>
                    <a:pt x="0" y="427329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8206740" y="1264919"/>
            <a:ext cx="0" cy="4273550"/>
          </a:xfrm>
          <a:custGeom>
            <a:avLst/>
            <a:gdLst/>
            <a:ahLst/>
            <a:cxnLst/>
            <a:rect l="l" t="t" r="r" b="b"/>
            <a:pathLst>
              <a:path w="0" h="4273550">
                <a:moveTo>
                  <a:pt x="0" y="0"/>
                </a:moveTo>
                <a:lnTo>
                  <a:pt x="0" y="427329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733792" y="5213096"/>
            <a:ext cx="2362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5">
                <a:solidFill>
                  <a:srgbClr val="404040"/>
                </a:solidFill>
                <a:latin typeface="Verdana"/>
                <a:cs typeface="Verdana"/>
              </a:rPr>
              <a:t>268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22316" y="4738242"/>
            <a:ext cx="1663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solidFill>
                  <a:srgbClr val="404040"/>
                </a:solidFill>
                <a:latin typeface="Verdana"/>
                <a:cs typeface="Verdana"/>
              </a:rPr>
              <a:t>95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05553" y="4263390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solidFill>
                  <a:srgbClr val="404040"/>
                </a:solidFill>
                <a:latin typeface="Verdana"/>
                <a:cs typeface="Verdana"/>
              </a:rPr>
              <a:t>94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80230" y="3788409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solidFill>
                  <a:srgbClr val="404040"/>
                </a:solidFill>
                <a:latin typeface="Verdana"/>
                <a:cs typeface="Verdana"/>
              </a:rPr>
              <a:t>39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44646" y="3313557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solidFill>
                  <a:srgbClr val="404040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77209" y="2838704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solidFill>
                  <a:srgbClr val="404040"/>
                </a:solidFill>
                <a:latin typeface="Verdana"/>
                <a:cs typeface="Verdana"/>
              </a:rPr>
              <a:t>21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41623" y="2364104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91078" y="1889251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40404" y="1414398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15436" y="5597753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25061" y="5597753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734814" y="559775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576061" y="559775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7690" y="559775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200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58939" y="559775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250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00441" y="559775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300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74063" y="5212841"/>
            <a:ext cx="12617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&amp;Manufactura</a:t>
            </a:r>
            <a:r>
              <a:rPr dirty="0" sz="900" spc="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Liviana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813305" y="4737861"/>
            <a:ext cx="1253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585858"/>
                </a:solidFill>
                <a:latin typeface="Verdana"/>
                <a:cs typeface="Verdana"/>
              </a:rPr>
              <a:t>Servicios</a:t>
            </a:r>
            <a:r>
              <a:rPr dirty="0" sz="9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Verdana"/>
                <a:cs typeface="Verdana"/>
              </a:rPr>
              <a:t>profesionales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45894" y="4263008"/>
            <a:ext cx="1121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Verdana"/>
                <a:cs typeface="Verdana"/>
              </a:rPr>
              <a:t>Gestión</a:t>
            </a:r>
            <a:r>
              <a:rPr dirty="0" sz="9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dirty="0" sz="9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35">
                <a:solidFill>
                  <a:srgbClr val="585858"/>
                </a:solidFill>
                <a:latin typeface="Verdana"/>
                <a:cs typeface="Verdana"/>
              </a:rPr>
              <a:t>servicios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95932" y="3788155"/>
            <a:ext cx="10706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Industrias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creativas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69009" y="3313303"/>
            <a:ext cx="18973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Agropecuaria</a:t>
            </a:r>
            <a:r>
              <a:rPr dirty="0" sz="9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de</a:t>
            </a:r>
            <a:r>
              <a:rPr dirty="0" sz="9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585858"/>
                </a:solidFill>
                <a:latin typeface="Verdana"/>
                <a:cs typeface="Verdana"/>
              </a:rPr>
              <a:t>valor</a:t>
            </a:r>
            <a:r>
              <a:rPr dirty="0" sz="900" spc="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agregado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70607" y="2838450"/>
            <a:ext cx="9963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Verdana"/>
                <a:cs typeface="Verdana"/>
              </a:rPr>
              <a:t>Logística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 regional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618994" y="2363851"/>
            <a:ext cx="4489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solidFill>
                  <a:srgbClr val="585858"/>
                </a:solidFill>
                <a:latin typeface="Verdana"/>
                <a:cs typeface="Verdana"/>
              </a:rPr>
              <a:t>Forestal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75613" y="1888997"/>
            <a:ext cx="1590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Verdana"/>
                <a:cs typeface="Verdana"/>
              </a:rPr>
              <a:t>Minería</a:t>
            </a:r>
            <a:r>
              <a:rPr dirty="0" sz="900" spc="-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con</a:t>
            </a:r>
            <a:r>
              <a:rPr dirty="0" sz="900" spc="-1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585858"/>
                </a:solidFill>
                <a:latin typeface="Verdana"/>
                <a:cs typeface="Verdana"/>
              </a:rPr>
              <a:t>valor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 agregado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639948" y="1414017"/>
            <a:ext cx="427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Turismo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935" y="695071"/>
            <a:ext cx="661098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Identificación</a:t>
            </a:r>
            <a:r>
              <a:rPr dirty="0" spc="1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Nuevas Empresas</a:t>
            </a:r>
            <a:r>
              <a:rPr dirty="0" spc="10">
                <a:solidFill>
                  <a:srgbClr val="001F5F"/>
                </a:solidFill>
              </a:rPr>
              <a:t> </a:t>
            </a:r>
            <a:r>
              <a:rPr dirty="0" spc="55">
                <a:solidFill>
                  <a:srgbClr val="001F5F"/>
                </a:solidFill>
              </a:rPr>
              <a:t>(IDE)</a:t>
            </a:r>
            <a:r>
              <a:rPr dirty="0" spc="15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por</a:t>
            </a:r>
            <a:r>
              <a:rPr dirty="0" spc="1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62683" y="1682495"/>
            <a:ext cx="6598920" cy="3656329"/>
            <a:chOff x="1662683" y="1682495"/>
            <a:chExt cx="6598920" cy="3656329"/>
          </a:xfrm>
        </p:grpSpPr>
        <p:sp>
          <p:nvSpPr>
            <p:cNvPr id="4" name="object 4" descr=""/>
            <p:cNvSpPr/>
            <p:nvPr/>
          </p:nvSpPr>
          <p:spPr>
            <a:xfrm>
              <a:off x="1662683" y="1993392"/>
              <a:ext cx="6598920" cy="2920365"/>
            </a:xfrm>
            <a:custGeom>
              <a:avLst/>
              <a:gdLst/>
              <a:ahLst/>
              <a:cxnLst/>
              <a:rect l="l" t="t" r="r" b="b"/>
              <a:pathLst>
                <a:path w="6598920" h="2920365">
                  <a:moveTo>
                    <a:pt x="0" y="2919984"/>
                  </a:moveTo>
                  <a:lnTo>
                    <a:pt x="6598920" y="2919984"/>
                  </a:lnTo>
                </a:path>
                <a:path w="6598920" h="2920365">
                  <a:moveTo>
                    <a:pt x="0" y="2502408"/>
                  </a:moveTo>
                  <a:lnTo>
                    <a:pt x="6598920" y="2502408"/>
                  </a:lnTo>
                </a:path>
                <a:path w="6598920" h="2920365">
                  <a:moveTo>
                    <a:pt x="0" y="2084832"/>
                  </a:moveTo>
                  <a:lnTo>
                    <a:pt x="6598920" y="2084832"/>
                  </a:lnTo>
                </a:path>
                <a:path w="6598920" h="2920365">
                  <a:moveTo>
                    <a:pt x="0" y="1668780"/>
                  </a:moveTo>
                  <a:lnTo>
                    <a:pt x="6598920" y="1668780"/>
                  </a:lnTo>
                </a:path>
                <a:path w="6598920" h="2920365">
                  <a:moveTo>
                    <a:pt x="0" y="1251204"/>
                  </a:moveTo>
                  <a:lnTo>
                    <a:pt x="6598920" y="1251204"/>
                  </a:lnTo>
                </a:path>
                <a:path w="6598920" h="2920365">
                  <a:moveTo>
                    <a:pt x="0" y="833628"/>
                  </a:moveTo>
                  <a:lnTo>
                    <a:pt x="6598920" y="833628"/>
                  </a:lnTo>
                </a:path>
                <a:path w="6598920" h="2920365">
                  <a:moveTo>
                    <a:pt x="0" y="417575"/>
                  </a:moveTo>
                  <a:lnTo>
                    <a:pt x="6598920" y="417575"/>
                  </a:lnTo>
                </a:path>
                <a:path w="6598920" h="2920365">
                  <a:moveTo>
                    <a:pt x="0" y="0"/>
                  </a:moveTo>
                  <a:lnTo>
                    <a:pt x="65989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839" y="1682495"/>
              <a:ext cx="6385559" cy="36560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463" y="1697736"/>
              <a:ext cx="6310122" cy="363397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62683" y="5329427"/>
              <a:ext cx="6598920" cy="0"/>
            </a:xfrm>
            <a:custGeom>
              <a:avLst/>
              <a:gdLst/>
              <a:ahLst/>
              <a:cxnLst/>
              <a:rect l="l" t="t" r="r" b="b"/>
              <a:pathLst>
                <a:path w="6598920" h="0">
                  <a:moveTo>
                    <a:pt x="0" y="0"/>
                  </a:moveTo>
                  <a:lnTo>
                    <a:pt x="659892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662683" y="1575816"/>
            <a:ext cx="6598920" cy="0"/>
          </a:xfrm>
          <a:custGeom>
            <a:avLst/>
            <a:gdLst/>
            <a:ahLst/>
            <a:cxnLst/>
            <a:rect l="l" t="t" r="r" b="b"/>
            <a:pathLst>
              <a:path w="6598920" h="0">
                <a:moveTo>
                  <a:pt x="0" y="0"/>
                </a:moveTo>
                <a:lnTo>
                  <a:pt x="65989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662683" y="1159763"/>
            <a:ext cx="6598920" cy="0"/>
          </a:xfrm>
          <a:custGeom>
            <a:avLst/>
            <a:gdLst/>
            <a:ahLst/>
            <a:cxnLst/>
            <a:rect l="l" t="t" r="r" b="b"/>
            <a:pathLst>
              <a:path w="6598920" h="0">
                <a:moveTo>
                  <a:pt x="0" y="0"/>
                </a:moveTo>
                <a:lnTo>
                  <a:pt x="65989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848357" y="3671696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34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8267" y="4130421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23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48432" y="4338954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98341" y="3421126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40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48505" y="3170936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46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98289" y="4172203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22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148198" y="2503677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62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98363" y="388023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29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8146" y="1460753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87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798309" y="1669542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82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48219" y="1836166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78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98130" y="3713226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33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19225" y="4824476"/>
            <a:ext cx="1536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Verdana"/>
              <a:cs typeface="Verdana"/>
            </a:endParaRPr>
          </a:p>
          <a:p>
            <a:pPr marL="75565">
              <a:lnSpc>
                <a:spcPct val="100000"/>
              </a:lnSpc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419225" y="4407534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19225" y="3990213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419225" y="3573271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19225" y="3155950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19225" y="2738450"/>
            <a:ext cx="1536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19225" y="2321814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19225" y="1904491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19225" y="1487551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355852" y="1070228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695576" y="5456046"/>
            <a:ext cx="257810" cy="241935"/>
          </a:xfrm>
          <a:custGeom>
            <a:avLst/>
            <a:gdLst/>
            <a:ahLst/>
            <a:cxnLst/>
            <a:rect l="l" t="t" r="r" b="b"/>
            <a:pathLst>
              <a:path w="257810" h="241935">
                <a:moveTo>
                  <a:pt x="33274" y="150494"/>
                </a:moveTo>
                <a:lnTo>
                  <a:pt x="0" y="183768"/>
                </a:lnTo>
                <a:lnTo>
                  <a:pt x="58039" y="241820"/>
                </a:lnTo>
                <a:lnTo>
                  <a:pt x="69515" y="230339"/>
                </a:lnTo>
                <a:lnTo>
                  <a:pt x="58166" y="230339"/>
                </a:lnTo>
                <a:lnTo>
                  <a:pt x="35306" y="207517"/>
                </a:lnTo>
                <a:lnTo>
                  <a:pt x="40998" y="201841"/>
                </a:lnTo>
                <a:lnTo>
                  <a:pt x="29591" y="201841"/>
                </a:lnTo>
                <a:lnTo>
                  <a:pt x="11430" y="183641"/>
                </a:lnTo>
                <a:lnTo>
                  <a:pt x="38862" y="156184"/>
                </a:lnTo>
                <a:lnTo>
                  <a:pt x="33274" y="150494"/>
                </a:lnTo>
                <a:close/>
              </a:path>
              <a:path w="257810" h="241935">
                <a:moveTo>
                  <a:pt x="85343" y="203098"/>
                </a:moveTo>
                <a:lnTo>
                  <a:pt x="58166" y="230339"/>
                </a:lnTo>
                <a:lnTo>
                  <a:pt x="69515" y="230339"/>
                </a:lnTo>
                <a:lnTo>
                  <a:pt x="91059" y="208787"/>
                </a:lnTo>
                <a:lnTo>
                  <a:pt x="85343" y="203098"/>
                </a:lnTo>
                <a:close/>
              </a:path>
              <a:path w="257810" h="241935">
                <a:moveTo>
                  <a:pt x="56896" y="174612"/>
                </a:moveTo>
                <a:lnTo>
                  <a:pt x="29591" y="201841"/>
                </a:lnTo>
                <a:lnTo>
                  <a:pt x="40998" y="201841"/>
                </a:lnTo>
                <a:lnTo>
                  <a:pt x="62611" y="180289"/>
                </a:lnTo>
                <a:lnTo>
                  <a:pt x="56896" y="174612"/>
                </a:lnTo>
                <a:close/>
              </a:path>
              <a:path w="257810" h="241935">
                <a:moveTo>
                  <a:pt x="62737" y="151193"/>
                </a:moveTo>
                <a:lnTo>
                  <a:pt x="57277" y="156717"/>
                </a:lnTo>
                <a:lnTo>
                  <a:pt x="100203" y="199656"/>
                </a:lnTo>
                <a:lnTo>
                  <a:pt x="105664" y="194132"/>
                </a:lnTo>
                <a:lnTo>
                  <a:pt x="89916" y="178384"/>
                </a:lnTo>
                <a:lnTo>
                  <a:pt x="84328" y="172732"/>
                </a:lnTo>
                <a:lnTo>
                  <a:pt x="80645" y="168579"/>
                </a:lnTo>
                <a:lnTo>
                  <a:pt x="79121" y="165912"/>
                </a:lnTo>
                <a:lnTo>
                  <a:pt x="76708" y="161810"/>
                </a:lnTo>
                <a:lnTo>
                  <a:pt x="76044" y="158889"/>
                </a:lnTo>
                <a:lnTo>
                  <a:pt x="70485" y="158889"/>
                </a:lnTo>
                <a:lnTo>
                  <a:pt x="62737" y="151193"/>
                </a:lnTo>
                <a:close/>
              </a:path>
              <a:path w="257810" h="241935">
                <a:moveTo>
                  <a:pt x="110312" y="134848"/>
                </a:moveTo>
                <a:lnTo>
                  <a:pt x="94234" y="134848"/>
                </a:lnTo>
                <a:lnTo>
                  <a:pt x="97662" y="135762"/>
                </a:lnTo>
                <a:lnTo>
                  <a:pt x="101092" y="137960"/>
                </a:lnTo>
                <a:lnTo>
                  <a:pt x="103124" y="139204"/>
                </a:lnTo>
                <a:lnTo>
                  <a:pt x="106680" y="142303"/>
                </a:lnTo>
                <a:lnTo>
                  <a:pt x="132080" y="167728"/>
                </a:lnTo>
                <a:lnTo>
                  <a:pt x="137668" y="162204"/>
                </a:lnTo>
                <a:lnTo>
                  <a:pt x="110312" y="134848"/>
                </a:lnTo>
                <a:close/>
              </a:path>
              <a:path w="257810" h="241935">
                <a:moveTo>
                  <a:pt x="92837" y="126999"/>
                </a:moveTo>
                <a:lnTo>
                  <a:pt x="71247" y="144945"/>
                </a:lnTo>
                <a:lnTo>
                  <a:pt x="69977" y="149085"/>
                </a:lnTo>
                <a:lnTo>
                  <a:pt x="69723" y="153733"/>
                </a:lnTo>
                <a:lnTo>
                  <a:pt x="70485" y="158889"/>
                </a:lnTo>
                <a:lnTo>
                  <a:pt x="76044" y="158889"/>
                </a:lnTo>
                <a:lnTo>
                  <a:pt x="75692" y="157340"/>
                </a:lnTo>
                <a:lnTo>
                  <a:pt x="76073" y="152476"/>
                </a:lnTo>
                <a:lnTo>
                  <a:pt x="76581" y="147624"/>
                </a:lnTo>
                <a:lnTo>
                  <a:pt x="78359" y="143522"/>
                </a:lnTo>
                <a:lnTo>
                  <a:pt x="81787" y="140182"/>
                </a:lnTo>
                <a:lnTo>
                  <a:pt x="84709" y="137261"/>
                </a:lnTo>
                <a:lnTo>
                  <a:pt x="87756" y="135610"/>
                </a:lnTo>
                <a:lnTo>
                  <a:pt x="94234" y="134848"/>
                </a:lnTo>
                <a:lnTo>
                  <a:pt x="110312" y="134848"/>
                </a:lnTo>
                <a:lnTo>
                  <a:pt x="109728" y="134264"/>
                </a:lnTo>
                <a:lnTo>
                  <a:pt x="104775" y="130555"/>
                </a:lnTo>
                <a:lnTo>
                  <a:pt x="100837" y="129031"/>
                </a:lnTo>
                <a:lnTo>
                  <a:pt x="96900" y="127380"/>
                </a:lnTo>
                <a:lnTo>
                  <a:pt x="92837" y="126999"/>
                </a:lnTo>
                <a:close/>
              </a:path>
              <a:path w="257810" h="241935">
                <a:moveTo>
                  <a:pt x="144319" y="76765"/>
                </a:moveTo>
                <a:lnTo>
                  <a:pt x="116644" y="104139"/>
                </a:lnTo>
                <a:lnTo>
                  <a:pt x="116712" y="111251"/>
                </a:lnTo>
                <a:lnTo>
                  <a:pt x="117729" y="118871"/>
                </a:lnTo>
                <a:lnTo>
                  <a:pt x="120904" y="125348"/>
                </a:lnTo>
                <a:lnTo>
                  <a:pt x="126490" y="130936"/>
                </a:lnTo>
                <a:lnTo>
                  <a:pt x="132080" y="136613"/>
                </a:lnTo>
                <a:lnTo>
                  <a:pt x="139319" y="139826"/>
                </a:lnTo>
                <a:lnTo>
                  <a:pt x="147828" y="140474"/>
                </a:lnTo>
                <a:lnTo>
                  <a:pt x="154066" y="140236"/>
                </a:lnTo>
                <a:lnTo>
                  <a:pt x="160020" y="138568"/>
                </a:lnTo>
                <a:lnTo>
                  <a:pt x="165687" y="135468"/>
                </a:lnTo>
                <a:lnTo>
                  <a:pt x="168550" y="133057"/>
                </a:lnTo>
                <a:lnTo>
                  <a:pt x="155575" y="133057"/>
                </a:lnTo>
                <a:lnTo>
                  <a:pt x="143129" y="132841"/>
                </a:lnTo>
                <a:lnTo>
                  <a:pt x="137414" y="130301"/>
                </a:lnTo>
                <a:lnTo>
                  <a:pt x="132334" y="125475"/>
                </a:lnTo>
                <a:lnTo>
                  <a:pt x="137668" y="120141"/>
                </a:lnTo>
                <a:lnTo>
                  <a:pt x="128143" y="120141"/>
                </a:lnTo>
                <a:lnTo>
                  <a:pt x="125222" y="115061"/>
                </a:lnTo>
                <a:lnTo>
                  <a:pt x="123952" y="110362"/>
                </a:lnTo>
                <a:lnTo>
                  <a:pt x="124587" y="100456"/>
                </a:lnTo>
                <a:lnTo>
                  <a:pt x="146685" y="83946"/>
                </a:lnTo>
                <a:lnTo>
                  <a:pt x="167957" y="83946"/>
                </a:lnTo>
                <a:lnTo>
                  <a:pt x="164973" y="81025"/>
                </a:lnTo>
                <a:lnTo>
                  <a:pt x="158496" y="77723"/>
                </a:lnTo>
                <a:lnTo>
                  <a:pt x="151511" y="76834"/>
                </a:lnTo>
                <a:lnTo>
                  <a:pt x="144319" y="76765"/>
                </a:lnTo>
                <a:close/>
              </a:path>
              <a:path w="257810" h="241935">
                <a:moveTo>
                  <a:pt x="178816" y="97535"/>
                </a:moveTo>
                <a:lnTo>
                  <a:pt x="171704" y="99694"/>
                </a:lnTo>
                <a:lnTo>
                  <a:pt x="172735" y="104251"/>
                </a:lnTo>
                <a:lnTo>
                  <a:pt x="173000" y="106171"/>
                </a:lnTo>
                <a:lnTo>
                  <a:pt x="173107" y="110362"/>
                </a:lnTo>
                <a:lnTo>
                  <a:pt x="172847" y="113156"/>
                </a:lnTo>
                <a:lnTo>
                  <a:pt x="172085" y="115950"/>
                </a:lnTo>
                <a:lnTo>
                  <a:pt x="170759" y="118871"/>
                </a:lnTo>
                <a:lnTo>
                  <a:pt x="169545" y="121665"/>
                </a:lnTo>
                <a:lnTo>
                  <a:pt x="167767" y="124078"/>
                </a:lnTo>
                <a:lnTo>
                  <a:pt x="165608" y="126364"/>
                </a:lnTo>
                <a:lnTo>
                  <a:pt x="161036" y="130809"/>
                </a:lnTo>
                <a:lnTo>
                  <a:pt x="155575" y="133057"/>
                </a:lnTo>
                <a:lnTo>
                  <a:pt x="168550" y="133057"/>
                </a:lnTo>
                <a:lnTo>
                  <a:pt x="180848" y="106171"/>
                </a:lnTo>
                <a:lnTo>
                  <a:pt x="180212" y="101980"/>
                </a:lnTo>
                <a:lnTo>
                  <a:pt x="178816" y="97535"/>
                </a:lnTo>
                <a:close/>
              </a:path>
              <a:path w="257810" h="241935">
                <a:moveTo>
                  <a:pt x="167957" y="83946"/>
                </a:moveTo>
                <a:lnTo>
                  <a:pt x="146685" y="83946"/>
                </a:lnTo>
                <a:lnTo>
                  <a:pt x="149860" y="84327"/>
                </a:lnTo>
                <a:lnTo>
                  <a:pt x="153035" y="84581"/>
                </a:lnTo>
                <a:lnTo>
                  <a:pt x="156464" y="85978"/>
                </a:lnTo>
                <a:lnTo>
                  <a:pt x="160147" y="88137"/>
                </a:lnTo>
                <a:lnTo>
                  <a:pt x="128143" y="120141"/>
                </a:lnTo>
                <a:lnTo>
                  <a:pt x="137668" y="120141"/>
                </a:lnTo>
                <a:lnTo>
                  <a:pt x="170942" y="86867"/>
                </a:lnTo>
                <a:lnTo>
                  <a:pt x="167957" y="83946"/>
                </a:lnTo>
                <a:close/>
              </a:path>
              <a:path w="257810" h="241935">
                <a:moveTo>
                  <a:pt x="163195" y="50799"/>
                </a:moveTo>
                <a:lnTo>
                  <a:pt x="157480" y="56387"/>
                </a:lnTo>
                <a:lnTo>
                  <a:pt x="200406" y="99313"/>
                </a:lnTo>
                <a:lnTo>
                  <a:pt x="206121" y="93725"/>
                </a:lnTo>
                <a:lnTo>
                  <a:pt x="184150" y="71754"/>
                </a:lnTo>
                <a:lnTo>
                  <a:pt x="179578" y="66420"/>
                </a:lnTo>
                <a:lnTo>
                  <a:pt x="177800" y="63372"/>
                </a:lnTo>
                <a:lnTo>
                  <a:pt x="175514" y="59308"/>
                </a:lnTo>
                <a:lnTo>
                  <a:pt x="174883" y="57022"/>
                </a:lnTo>
                <a:lnTo>
                  <a:pt x="169418" y="57022"/>
                </a:lnTo>
                <a:lnTo>
                  <a:pt x="163195" y="50799"/>
                </a:lnTo>
                <a:close/>
              </a:path>
              <a:path w="257810" h="241935">
                <a:moveTo>
                  <a:pt x="226187" y="0"/>
                </a:moveTo>
                <a:lnTo>
                  <a:pt x="193599" y="26273"/>
                </a:lnTo>
                <a:lnTo>
                  <a:pt x="193369" y="34543"/>
                </a:lnTo>
                <a:lnTo>
                  <a:pt x="193675" y="41274"/>
                </a:lnTo>
                <a:lnTo>
                  <a:pt x="196850" y="48386"/>
                </a:lnTo>
                <a:lnTo>
                  <a:pt x="208787" y="60324"/>
                </a:lnTo>
                <a:lnTo>
                  <a:pt x="216154" y="63499"/>
                </a:lnTo>
                <a:lnTo>
                  <a:pt x="224790" y="63753"/>
                </a:lnTo>
                <a:lnTo>
                  <a:pt x="233425" y="64134"/>
                </a:lnTo>
                <a:lnTo>
                  <a:pt x="241046" y="60959"/>
                </a:lnTo>
                <a:lnTo>
                  <a:pt x="245491" y="56514"/>
                </a:lnTo>
                <a:lnTo>
                  <a:pt x="227837" y="56514"/>
                </a:lnTo>
                <a:lnTo>
                  <a:pt x="223647" y="56387"/>
                </a:lnTo>
                <a:lnTo>
                  <a:pt x="201041" y="24891"/>
                </a:lnTo>
                <a:lnTo>
                  <a:pt x="203327" y="19176"/>
                </a:lnTo>
                <a:lnTo>
                  <a:pt x="212471" y="10032"/>
                </a:lnTo>
                <a:lnTo>
                  <a:pt x="218186" y="7873"/>
                </a:lnTo>
                <a:lnTo>
                  <a:pt x="245999" y="7873"/>
                </a:lnTo>
                <a:lnTo>
                  <a:pt x="241681" y="3555"/>
                </a:lnTo>
                <a:lnTo>
                  <a:pt x="234442" y="380"/>
                </a:lnTo>
                <a:lnTo>
                  <a:pt x="226187" y="0"/>
                </a:lnTo>
                <a:close/>
              </a:path>
              <a:path w="257810" h="241935">
                <a:moveTo>
                  <a:pt x="179578" y="35051"/>
                </a:moveTo>
                <a:lnTo>
                  <a:pt x="168656" y="52958"/>
                </a:lnTo>
                <a:lnTo>
                  <a:pt x="169418" y="57022"/>
                </a:lnTo>
                <a:lnTo>
                  <a:pt x="174883" y="57022"/>
                </a:lnTo>
                <a:lnTo>
                  <a:pt x="174498" y="55625"/>
                </a:lnTo>
                <a:lnTo>
                  <a:pt x="174625" y="52450"/>
                </a:lnTo>
                <a:lnTo>
                  <a:pt x="181356" y="42671"/>
                </a:lnTo>
                <a:lnTo>
                  <a:pt x="179578" y="35051"/>
                </a:lnTo>
                <a:close/>
              </a:path>
              <a:path w="257810" h="241935">
                <a:moveTo>
                  <a:pt x="245999" y="7873"/>
                </a:moveTo>
                <a:lnTo>
                  <a:pt x="224790" y="7873"/>
                </a:lnTo>
                <a:lnTo>
                  <a:pt x="231521" y="8000"/>
                </a:lnTo>
                <a:lnTo>
                  <a:pt x="237362" y="10413"/>
                </a:lnTo>
                <a:lnTo>
                  <a:pt x="249809" y="34543"/>
                </a:lnTo>
                <a:lnTo>
                  <a:pt x="247523" y="42544"/>
                </a:lnTo>
                <a:lnTo>
                  <a:pt x="245491" y="46100"/>
                </a:lnTo>
                <a:lnTo>
                  <a:pt x="239395" y="52196"/>
                </a:lnTo>
                <a:lnTo>
                  <a:pt x="235839" y="54228"/>
                </a:lnTo>
                <a:lnTo>
                  <a:pt x="227837" y="56514"/>
                </a:lnTo>
                <a:lnTo>
                  <a:pt x="245491" y="56514"/>
                </a:lnTo>
                <a:lnTo>
                  <a:pt x="254254" y="47751"/>
                </a:lnTo>
                <a:lnTo>
                  <a:pt x="257429" y="40131"/>
                </a:lnTo>
                <a:lnTo>
                  <a:pt x="257014" y="30352"/>
                </a:lnTo>
                <a:lnTo>
                  <a:pt x="256794" y="22859"/>
                </a:lnTo>
                <a:lnTo>
                  <a:pt x="253619" y="15493"/>
                </a:lnTo>
                <a:lnTo>
                  <a:pt x="245999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166873" y="5456402"/>
            <a:ext cx="336550" cy="320040"/>
          </a:xfrm>
          <a:custGeom>
            <a:avLst/>
            <a:gdLst/>
            <a:ahLst/>
            <a:cxnLst/>
            <a:rect l="l" t="t" r="r" b="b"/>
            <a:pathLst>
              <a:path w="336550" h="320039">
                <a:moveTo>
                  <a:pt x="29082" y="233680"/>
                </a:moveTo>
                <a:lnTo>
                  <a:pt x="0" y="262890"/>
                </a:lnTo>
                <a:lnTo>
                  <a:pt x="58038" y="320040"/>
                </a:lnTo>
                <a:lnTo>
                  <a:pt x="63881" y="314960"/>
                </a:lnTo>
                <a:lnTo>
                  <a:pt x="35306" y="285750"/>
                </a:lnTo>
                <a:lnTo>
                  <a:pt x="40498" y="280670"/>
                </a:lnTo>
                <a:lnTo>
                  <a:pt x="29718" y="280670"/>
                </a:lnTo>
                <a:lnTo>
                  <a:pt x="11430" y="262890"/>
                </a:lnTo>
                <a:lnTo>
                  <a:pt x="34798" y="238760"/>
                </a:lnTo>
                <a:lnTo>
                  <a:pt x="29082" y="233680"/>
                </a:lnTo>
                <a:close/>
              </a:path>
              <a:path w="336550" h="320039">
                <a:moveTo>
                  <a:pt x="52958" y="257810"/>
                </a:moveTo>
                <a:lnTo>
                  <a:pt x="29718" y="280670"/>
                </a:lnTo>
                <a:lnTo>
                  <a:pt x="40498" y="280670"/>
                </a:lnTo>
                <a:lnTo>
                  <a:pt x="58674" y="262890"/>
                </a:lnTo>
                <a:lnTo>
                  <a:pt x="52958" y="257810"/>
                </a:lnTo>
                <a:close/>
              </a:path>
              <a:path w="336550" h="320039">
                <a:moveTo>
                  <a:pt x="97662" y="209550"/>
                </a:moveTo>
                <a:lnTo>
                  <a:pt x="90473" y="209550"/>
                </a:lnTo>
                <a:lnTo>
                  <a:pt x="83772" y="210820"/>
                </a:lnTo>
                <a:lnTo>
                  <a:pt x="62845" y="237490"/>
                </a:lnTo>
                <a:lnTo>
                  <a:pt x="62992" y="243840"/>
                </a:lnTo>
                <a:lnTo>
                  <a:pt x="63881" y="251460"/>
                </a:lnTo>
                <a:lnTo>
                  <a:pt x="67056" y="257810"/>
                </a:lnTo>
                <a:lnTo>
                  <a:pt x="72517" y="262890"/>
                </a:lnTo>
                <a:lnTo>
                  <a:pt x="78231" y="269240"/>
                </a:lnTo>
                <a:lnTo>
                  <a:pt x="85470" y="273050"/>
                </a:lnTo>
                <a:lnTo>
                  <a:pt x="100238" y="273050"/>
                </a:lnTo>
                <a:lnTo>
                  <a:pt x="106235" y="271780"/>
                </a:lnTo>
                <a:lnTo>
                  <a:pt x="111946" y="267970"/>
                </a:lnTo>
                <a:lnTo>
                  <a:pt x="115547" y="265430"/>
                </a:lnTo>
                <a:lnTo>
                  <a:pt x="89281" y="265430"/>
                </a:lnTo>
                <a:lnTo>
                  <a:pt x="83565" y="262890"/>
                </a:lnTo>
                <a:lnTo>
                  <a:pt x="78486" y="257810"/>
                </a:lnTo>
                <a:lnTo>
                  <a:pt x="83633" y="252730"/>
                </a:lnTo>
                <a:lnTo>
                  <a:pt x="74294" y="252730"/>
                </a:lnTo>
                <a:lnTo>
                  <a:pt x="71500" y="247650"/>
                </a:lnTo>
                <a:lnTo>
                  <a:pt x="70231" y="242570"/>
                </a:lnTo>
                <a:lnTo>
                  <a:pt x="70357" y="238760"/>
                </a:lnTo>
                <a:lnTo>
                  <a:pt x="89534" y="217170"/>
                </a:lnTo>
                <a:lnTo>
                  <a:pt x="114757" y="217170"/>
                </a:lnTo>
                <a:lnTo>
                  <a:pt x="111251" y="213360"/>
                </a:lnTo>
                <a:lnTo>
                  <a:pt x="104775" y="210820"/>
                </a:lnTo>
                <a:lnTo>
                  <a:pt x="97662" y="209550"/>
                </a:lnTo>
                <a:close/>
              </a:path>
              <a:path w="336550" h="320039">
                <a:moveTo>
                  <a:pt x="124968" y="229870"/>
                </a:moveTo>
                <a:lnTo>
                  <a:pt x="117856" y="232410"/>
                </a:lnTo>
                <a:lnTo>
                  <a:pt x="118999" y="237490"/>
                </a:lnTo>
                <a:lnTo>
                  <a:pt x="119380" y="240030"/>
                </a:lnTo>
                <a:lnTo>
                  <a:pt x="101853" y="265430"/>
                </a:lnTo>
                <a:lnTo>
                  <a:pt x="115547" y="265430"/>
                </a:lnTo>
                <a:lnTo>
                  <a:pt x="126873" y="242570"/>
                </a:lnTo>
                <a:lnTo>
                  <a:pt x="127126" y="238760"/>
                </a:lnTo>
                <a:lnTo>
                  <a:pt x="126364" y="234950"/>
                </a:lnTo>
                <a:lnTo>
                  <a:pt x="124968" y="229870"/>
                </a:lnTo>
                <a:close/>
              </a:path>
              <a:path w="336550" h="320039">
                <a:moveTo>
                  <a:pt x="114757" y="217170"/>
                </a:moveTo>
                <a:lnTo>
                  <a:pt x="99187" y="217170"/>
                </a:lnTo>
                <a:lnTo>
                  <a:pt x="102615" y="218440"/>
                </a:lnTo>
                <a:lnTo>
                  <a:pt x="106299" y="220980"/>
                </a:lnTo>
                <a:lnTo>
                  <a:pt x="74294" y="252730"/>
                </a:lnTo>
                <a:lnTo>
                  <a:pt x="83633" y="252730"/>
                </a:lnTo>
                <a:lnTo>
                  <a:pt x="117093" y="219710"/>
                </a:lnTo>
                <a:lnTo>
                  <a:pt x="114757" y="217170"/>
                </a:lnTo>
                <a:close/>
              </a:path>
              <a:path w="336550" h="320039">
                <a:moveTo>
                  <a:pt x="95123" y="165100"/>
                </a:moveTo>
                <a:lnTo>
                  <a:pt x="89534" y="170180"/>
                </a:lnTo>
                <a:lnTo>
                  <a:pt x="149098" y="229870"/>
                </a:lnTo>
                <a:lnTo>
                  <a:pt x="154558" y="223520"/>
                </a:lnTo>
                <a:lnTo>
                  <a:pt x="146684" y="215900"/>
                </a:lnTo>
                <a:lnTo>
                  <a:pt x="161036" y="215900"/>
                </a:lnTo>
                <a:lnTo>
                  <a:pt x="165353" y="214630"/>
                </a:lnTo>
                <a:lnTo>
                  <a:pt x="169290" y="212090"/>
                </a:lnTo>
                <a:lnTo>
                  <a:pt x="170433" y="210820"/>
                </a:lnTo>
                <a:lnTo>
                  <a:pt x="143256" y="210820"/>
                </a:lnTo>
                <a:lnTo>
                  <a:pt x="137540" y="208280"/>
                </a:lnTo>
                <a:lnTo>
                  <a:pt x="132461" y="203200"/>
                </a:lnTo>
                <a:lnTo>
                  <a:pt x="129286" y="199390"/>
                </a:lnTo>
                <a:lnTo>
                  <a:pt x="127000" y="195580"/>
                </a:lnTo>
                <a:lnTo>
                  <a:pt x="124713" y="187960"/>
                </a:lnTo>
                <a:lnTo>
                  <a:pt x="118999" y="187960"/>
                </a:lnTo>
                <a:lnTo>
                  <a:pt x="95123" y="165100"/>
                </a:lnTo>
                <a:close/>
              </a:path>
              <a:path w="336550" h="320039">
                <a:moveTo>
                  <a:pt x="161036" y="215900"/>
                </a:moveTo>
                <a:lnTo>
                  <a:pt x="146684" y="215900"/>
                </a:lnTo>
                <a:lnTo>
                  <a:pt x="151892" y="217170"/>
                </a:lnTo>
                <a:lnTo>
                  <a:pt x="156718" y="217170"/>
                </a:lnTo>
                <a:lnTo>
                  <a:pt x="161036" y="215900"/>
                </a:lnTo>
                <a:close/>
              </a:path>
              <a:path w="336550" h="320039">
                <a:moveTo>
                  <a:pt x="169925" y="161290"/>
                </a:moveTo>
                <a:lnTo>
                  <a:pt x="151256" y="161290"/>
                </a:lnTo>
                <a:lnTo>
                  <a:pt x="159893" y="163830"/>
                </a:lnTo>
                <a:lnTo>
                  <a:pt x="163575" y="166370"/>
                </a:lnTo>
                <a:lnTo>
                  <a:pt x="169671" y="171450"/>
                </a:lnTo>
                <a:lnTo>
                  <a:pt x="171831" y="175260"/>
                </a:lnTo>
                <a:lnTo>
                  <a:pt x="172974" y="180340"/>
                </a:lnTo>
                <a:lnTo>
                  <a:pt x="174244" y="184150"/>
                </a:lnTo>
                <a:lnTo>
                  <a:pt x="174244" y="187960"/>
                </a:lnTo>
                <a:lnTo>
                  <a:pt x="173227" y="193040"/>
                </a:lnTo>
                <a:lnTo>
                  <a:pt x="172084" y="196850"/>
                </a:lnTo>
                <a:lnTo>
                  <a:pt x="170052" y="200660"/>
                </a:lnTo>
                <a:lnTo>
                  <a:pt x="167005" y="203200"/>
                </a:lnTo>
                <a:lnTo>
                  <a:pt x="162178" y="208280"/>
                </a:lnTo>
                <a:lnTo>
                  <a:pt x="156463" y="210820"/>
                </a:lnTo>
                <a:lnTo>
                  <a:pt x="170433" y="210820"/>
                </a:lnTo>
                <a:lnTo>
                  <a:pt x="172719" y="208280"/>
                </a:lnTo>
                <a:lnTo>
                  <a:pt x="178815" y="201930"/>
                </a:lnTo>
                <a:lnTo>
                  <a:pt x="181863" y="194310"/>
                </a:lnTo>
                <a:lnTo>
                  <a:pt x="181737" y="177800"/>
                </a:lnTo>
                <a:lnTo>
                  <a:pt x="178688" y="170180"/>
                </a:lnTo>
                <a:lnTo>
                  <a:pt x="172465" y="163830"/>
                </a:lnTo>
                <a:lnTo>
                  <a:pt x="169925" y="161290"/>
                </a:lnTo>
                <a:close/>
              </a:path>
              <a:path w="336550" h="320039">
                <a:moveTo>
                  <a:pt x="158623" y="153670"/>
                </a:moveTo>
                <a:lnTo>
                  <a:pt x="141224" y="153670"/>
                </a:lnTo>
                <a:lnTo>
                  <a:pt x="133857" y="156210"/>
                </a:lnTo>
                <a:lnTo>
                  <a:pt x="118490" y="182880"/>
                </a:lnTo>
                <a:lnTo>
                  <a:pt x="118999" y="187960"/>
                </a:lnTo>
                <a:lnTo>
                  <a:pt x="124713" y="187960"/>
                </a:lnTo>
                <a:lnTo>
                  <a:pt x="124713" y="184150"/>
                </a:lnTo>
                <a:lnTo>
                  <a:pt x="125983" y="179070"/>
                </a:lnTo>
                <a:lnTo>
                  <a:pt x="127126" y="175260"/>
                </a:lnTo>
                <a:lnTo>
                  <a:pt x="129286" y="171450"/>
                </a:lnTo>
                <a:lnTo>
                  <a:pt x="132206" y="168910"/>
                </a:lnTo>
                <a:lnTo>
                  <a:pt x="135255" y="165100"/>
                </a:lnTo>
                <a:lnTo>
                  <a:pt x="138811" y="163830"/>
                </a:lnTo>
                <a:lnTo>
                  <a:pt x="147065" y="161290"/>
                </a:lnTo>
                <a:lnTo>
                  <a:pt x="169925" y="161290"/>
                </a:lnTo>
                <a:lnTo>
                  <a:pt x="166115" y="157480"/>
                </a:lnTo>
                <a:lnTo>
                  <a:pt x="158623" y="153670"/>
                </a:lnTo>
                <a:close/>
              </a:path>
              <a:path w="336550" h="320039">
                <a:moveTo>
                  <a:pt x="164337" y="128270"/>
                </a:moveTo>
                <a:lnTo>
                  <a:pt x="158623" y="134620"/>
                </a:lnTo>
                <a:lnTo>
                  <a:pt x="201549" y="176530"/>
                </a:lnTo>
                <a:lnTo>
                  <a:pt x="207263" y="171450"/>
                </a:lnTo>
                <a:lnTo>
                  <a:pt x="192786" y="157480"/>
                </a:lnTo>
                <a:lnTo>
                  <a:pt x="185293" y="149860"/>
                </a:lnTo>
                <a:lnTo>
                  <a:pt x="180720" y="144780"/>
                </a:lnTo>
                <a:lnTo>
                  <a:pt x="178943" y="140970"/>
                </a:lnTo>
                <a:lnTo>
                  <a:pt x="176656" y="137160"/>
                </a:lnTo>
                <a:lnTo>
                  <a:pt x="175979" y="134620"/>
                </a:lnTo>
                <a:lnTo>
                  <a:pt x="170561" y="134620"/>
                </a:lnTo>
                <a:lnTo>
                  <a:pt x="164337" y="128270"/>
                </a:lnTo>
                <a:close/>
              </a:path>
              <a:path w="336550" h="320039">
                <a:moveTo>
                  <a:pt x="237236" y="77470"/>
                </a:moveTo>
                <a:lnTo>
                  <a:pt x="223059" y="77470"/>
                </a:lnTo>
                <a:lnTo>
                  <a:pt x="216344" y="78740"/>
                </a:lnTo>
                <a:lnTo>
                  <a:pt x="195359" y="104140"/>
                </a:lnTo>
                <a:lnTo>
                  <a:pt x="195452" y="111760"/>
                </a:lnTo>
                <a:lnTo>
                  <a:pt x="196469" y="119380"/>
                </a:lnTo>
                <a:lnTo>
                  <a:pt x="199644" y="125730"/>
                </a:lnTo>
                <a:lnTo>
                  <a:pt x="205105" y="130810"/>
                </a:lnTo>
                <a:lnTo>
                  <a:pt x="210819" y="137160"/>
                </a:lnTo>
                <a:lnTo>
                  <a:pt x="217931" y="139700"/>
                </a:lnTo>
                <a:lnTo>
                  <a:pt x="226568" y="140970"/>
                </a:lnTo>
                <a:lnTo>
                  <a:pt x="232806" y="140970"/>
                </a:lnTo>
                <a:lnTo>
                  <a:pt x="238760" y="138430"/>
                </a:lnTo>
                <a:lnTo>
                  <a:pt x="244427" y="135890"/>
                </a:lnTo>
                <a:lnTo>
                  <a:pt x="247118" y="133350"/>
                </a:lnTo>
                <a:lnTo>
                  <a:pt x="221869" y="133350"/>
                </a:lnTo>
                <a:lnTo>
                  <a:pt x="216153" y="130810"/>
                </a:lnTo>
                <a:lnTo>
                  <a:pt x="211074" y="125730"/>
                </a:lnTo>
                <a:lnTo>
                  <a:pt x="216221" y="120650"/>
                </a:lnTo>
                <a:lnTo>
                  <a:pt x="206756" y="120650"/>
                </a:lnTo>
                <a:lnTo>
                  <a:pt x="203962" y="115570"/>
                </a:lnTo>
                <a:lnTo>
                  <a:pt x="202692" y="110490"/>
                </a:lnTo>
                <a:lnTo>
                  <a:pt x="202945" y="106680"/>
                </a:lnTo>
                <a:lnTo>
                  <a:pt x="203326" y="100330"/>
                </a:lnTo>
                <a:lnTo>
                  <a:pt x="205486" y="95250"/>
                </a:lnTo>
                <a:lnTo>
                  <a:pt x="209803" y="91440"/>
                </a:lnTo>
                <a:lnTo>
                  <a:pt x="212344" y="88900"/>
                </a:lnTo>
                <a:lnTo>
                  <a:pt x="215264" y="87630"/>
                </a:lnTo>
                <a:lnTo>
                  <a:pt x="222123" y="85090"/>
                </a:lnTo>
                <a:lnTo>
                  <a:pt x="225425" y="83820"/>
                </a:lnTo>
                <a:lnTo>
                  <a:pt x="246100" y="83820"/>
                </a:lnTo>
                <a:lnTo>
                  <a:pt x="243712" y="81280"/>
                </a:lnTo>
                <a:lnTo>
                  <a:pt x="237236" y="77470"/>
                </a:lnTo>
                <a:close/>
              </a:path>
              <a:path w="336550" h="320039">
                <a:moveTo>
                  <a:pt x="180720" y="113030"/>
                </a:moveTo>
                <a:lnTo>
                  <a:pt x="178053" y="113030"/>
                </a:lnTo>
                <a:lnTo>
                  <a:pt x="175894" y="114300"/>
                </a:lnTo>
                <a:lnTo>
                  <a:pt x="172338" y="118110"/>
                </a:lnTo>
                <a:lnTo>
                  <a:pt x="171069" y="120650"/>
                </a:lnTo>
                <a:lnTo>
                  <a:pt x="170306" y="124460"/>
                </a:lnTo>
                <a:lnTo>
                  <a:pt x="169671" y="127000"/>
                </a:lnTo>
                <a:lnTo>
                  <a:pt x="169799" y="130810"/>
                </a:lnTo>
                <a:lnTo>
                  <a:pt x="170561" y="134620"/>
                </a:lnTo>
                <a:lnTo>
                  <a:pt x="175979" y="134620"/>
                </a:lnTo>
                <a:lnTo>
                  <a:pt x="175640" y="133350"/>
                </a:lnTo>
                <a:lnTo>
                  <a:pt x="175768" y="129540"/>
                </a:lnTo>
                <a:lnTo>
                  <a:pt x="176021" y="127000"/>
                </a:lnTo>
                <a:lnTo>
                  <a:pt x="177037" y="124460"/>
                </a:lnTo>
                <a:lnTo>
                  <a:pt x="178815" y="123190"/>
                </a:lnTo>
                <a:lnTo>
                  <a:pt x="179577" y="121920"/>
                </a:lnTo>
                <a:lnTo>
                  <a:pt x="180848" y="120650"/>
                </a:lnTo>
                <a:lnTo>
                  <a:pt x="182499" y="120650"/>
                </a:lnTo>
                <a:lnTo>
                  <a:pt x="180720" y="113030"/>
                </a:lnTo>
                <a:close/>
              </a:path>
              <a:path w="336550" h="320039">
                <a:moveTo>
                  <a:pt x="257428" y="97790"/>
                </a:moveTo>
                <a:lnTo>
                  <a:pt x="250444" y="100330"/>
                </a:lnTo>
                <a:lnTo>
                  <a:pt x="251459" y="104140"/>
                </a:lnTo>
                <a:lnTo>
                  <a:pt x="251968" y="107950"/>
                </a:lnTo>
                <a:lnTo>
                  <a:pt x="251713" y="110490"/>
                </a:lnTo>
                <a:lnTo>
                  <a:pt x="251587" y="113030"/>
                </a:lnTo>
                <a:lnTo>
                  <a:pt x="250825" y="115570"/>
                </a:lnTo>
                <a:lnTo>
                  <a:pt x="234314" y="133350"/>
                </a:lnTo>
                <a:lnTo>
                  <a:pt x="247118" y="133350"/>
                </a:lnTo>
                <a:lnTo>
                  <a:pt x="249808" y="130810"/>
                </a:lnTo>
                <a:lnTo>
                  <a:pt x="252983" y="128270"/>
                </a:lnTo>
                <a:lnTo>
                  <a:pt x="255396" y="124460"/>
                </a:lnTo>
                <a:lnTo>
                  <a:pt x="256920" y="120650"/>
                </a:lnTo>
                <a:lnTo>
                  <a:pt x="258444" y="118110"/>
                </a:lnTo>
                <a:lnTo>
                  <a:pt x="259333" y="114300"/>
                </a:lnTo>
                <a:lnTo>
                  <a:pt x="259587" y="106680"/>
                </a:lnTo>
                <a:lnTo>
                  <a:pt x="258952" y="101600"/>
                </a:lnTo>
                <a:lnTo>
                  <a:pt x="257428" y="97790"/>
                </a:lnTo>
                <a:close/>
              </a:path>
              <a:path w="336550" h="320039">
                <a:moveTo>
                  <a:pt x="246100" y="83820"/>
                </a:moveTo>
                <a:lnTo>
                  <a:pt x="225425" y="83820"/>
                </a:lnTo>
                <a:lnTo>
                  <a:pt x="228600" y="85090"/>
                </a:lnTo>
                <a:lnTo>
                  <a:pt x="231648" y="85090"/>
                </a:lnTo>
                <a:lnTo>
                  <a:pt x="235076" y="86360"/>
                </a:lnTo>
                <a:lnTo>
                  <a:pt x="238759" y="88900"/>
                </a:lnTo>
                <a:lnTo>
                  <a:pt x="206756" y="120650"/>
                </a:lnTo>
                <a:lnTo>
                  <a:pt x="216221" y="120650"/>
                </a:lnTo>
                <a:lnTo>
                  <a:pt x="249681" y="87630"/>
                </a:lnTo>
                <a:lnTo>
                  <a:pt x="246100" y="83820"/>
                </a:lnTo>
                <a:close/>
              </a:path>
              <a:path w="336550" h="320039">
                <a:moveTo>
                  <a:pt x="241934" y="50800"/>
                </a:moveTo>
                <a:lnTo>
                  <a:pt x="236219" y="57150"/>
                </a:lnTo>
                <a:lnTo>
                  <a:pt x="279145" y="99060"/>
                </a:lnTo>
                <a:lnTo>
                  <a:pt x="284861" y="93980"/>
                </a:lnTo>
                <a:lnTo>
                  <a:pt x="270256" y="80010"/>
                </a:lnTo>
                <a:lnTo>
                  <a:pt x="262889" y="72390"/>
                </a:lnTo>
                <a:lnTo>
                  <a:pt x="258318" y="66040"/>
                </a:lnTo>
                <a:lnTo>
                  <a:pt x="256539" y="63500"/>
                </a:lnTo>
                <a:lnTo>
                  <a:pt x="254253" y="59690"/>
                </a:lnTo>
                <a:lnTo>
                  <a:pt x="253492" y="57150"/>
                </a:lnTo>
                <a:lnTo>
                  <a:pt x="248157" y="57150"/>
                </a:lnTo>
                <a:lnTo>
                  <a:pt x="241934" y="50800"/>
                </a:lnTo>
                <a:close/>
              </a:path>
              <a:path w="336550" h="320039">
                <a:moveTo>
                  <a:pt x="313181" y="0"/>
                </a:moveTo>
                <a:lnTo>
                  <a:pt x="298307" y="0"/>
                </a:lnTo>
                <a:lnTo>
                  <a:pt x="292163" y="2540"/>
                </a:lnTo>
                <a:lnTo>
                  <a:pt x="272142" y="35560"/>
                </a:lnTo>
                <a:lnTo>
                  <a:pt x="272414" y="41910"/>
                </a:lnTo>
                <a:lnTo>
                  <a:pt x="275589" y="48260"/>
                </a:lnTo>
                <a:lnTo>
                  <a:pt x="287527" y="60960"/>
                </a:lnTo>
                <a:lnTo>
                  <a:pt x="294894" y="63500"/>
                </a:lnTo>
                <a:lnTo>
                  <a:pt x="303530" y="63500"/>
                </a:lnTo>
                <a:lnTo>
                  <a:pt x="312165" y="64770"/>
                </a:lnTo>
                <a:lnTo>
                  <a:pt x="319786" y="60960"/>
                </a:lnTo>
                <a:lnTo>
                  <a:pt x="323748" y="57150"/>
                </a:lnTo>
                <a:lnTo>
                  <a:pt x="302387" y="57150"/>
                </a:lnTo>
                <a:lnTo>
                  <a:pt x="294005" y="54610"/>
                </a:lnTo>
                <a:lnTo>
                  <a:pt x="279781" y="25400"/>
                </a:lnTo>
                <a:lnTo>
                  <a:pt x="282067" y="19050"/>
                </a:lnTo>
                <a:lnTo>
                  <a:pt x="286638" y="15240"/>
                </a:lnTo>
                <a:lnTo>
                  <a:pt x="291211" y="10160"/>
                </a:lnTo>
                <a:lnTo>
                  <a:pt x="296925" y="7620"/>
                </a:lnTo>
                <a:lnTo>
                  <a:pt x="324400" y="7620"/>
                </a:lnTo>
                <a:lnTo>
                  <a:pt x="320420" y="3810"/>
                </a:lnTo>
                <a:lnTo>
                  <a:pt x="313181" y="0"/>
                </a:lnTo>
                <a:close/>
              </a:path>
              <a:path w="336550" h="320039">
                <a:moveTo>
                  <a:pt x="258318" y="35560"/>
                </a:moveTo>
                <a:lnTo>
                  <a:pt x="255650" y="35560"/>
                </a:lnTo>
                <a:lnTo>
                  <a:pt x="253492" y="36830"/>
                </a:lnTo>
                <a:lnTo>
                  <a:pt x="249936" y="40640"/>
                </a:lnTo>
                <a:lnTo>
                  <a:pt x="248665" y="43180"/>
                </a:lnTo>
                <a:lnTo>
                  <a:pt x="247903" y="46990"/>
                </a:lnTo>
                <a:lnTo>
                  <a:pt x="247269" y="49530"/>
                </a:lnTo>
                <a:lnTo>
                  <a:pt x="247395" y="53340"/>
                </a:lnTo>
                <a:lnTo>
                  <a:pt x="248157" y="57150"/>
                </a:lnTo>
                <a:lnTo>
                  <a:pt x="253492" y="57150"/>
                </a:lnTo>
                <a:lnTo>
                  <a:pt x="253111" y="55880"/>
                </a:lnTo>
                <a:lnTo>
                  <a:pt x="253619" y="49530"/>
                </a:lnTo>
                <a:lnTo>
                  <a:pt x="254634" y="46990"/>
                </a:lnTo>
                <a:lnTo>
                  <a:pt x="256412" y="44450"/>
                </a:lnTo>
                <a:lnTo>
                  <a:pt x="257175" y="44450"/>
                </a:lnTo>
                <a:lnTo>
                  <a:pt x="258444" y="43180"/>
                </a:lnTo>
                <a:lnTo>
                  <a:pt x="260095" y="43180"/>
                </a:lnTo>
                <a:lnTo>
                  <a:pt x="258318" y="35560"/>
                </a:lnTo>
                <a:close/>
              </a:path>
              <a:path w="336550" h="320039">
                <a:moveTo>
                  <a:pt x="324400" y="7620"/>
                </a:moveTo>
                <a:lnTo>
                  <a:pt x="310261" y="7620"/>
                </a:lnTo>
                <a:lnTo>
                  <a:pt x="316102" y="10160"/>
                </a:lnTo>
                <a:lnTo>
                  <a:pt x="320801" y="15240"/>
                </a:lnTo>
                <a:lnTo>
                  <a:pt x="323976" y="19050"/>
                </a:lnTo>
                <a:lnTo>
                  <a:pt x="326136" y="21590"/>
                </a:lnTo>
                <a:lnTo>
                  <a:pt x="328421" y="30480"/>
                </a:lnTo>
                <a:lnTo>
                  <a:pt x="306450" y="57150"/>
                </a:lnTo>
                <a:lnTo>
                  <a:pt x="323748" y="57150"/>
                </a:lnTo>
                <a:lnTo>
                  <a:pt x="332994" y="48260"/>
                </a:lnTo>
                <a:lnTo>
                  <a:pt x="336169" y="40640"/>
                </a:lnTo>
                <a:lnTo>
                  <a:pt x="335842" y="33020"/>
                </a:lnTo>
                <a:lnTo>
                  <a:pt x="335533" y="22860"/>
                </a:lnTo>
                <a:lnTo>
                  <a:pt x="332358" y="15240"/>
                </a:lnTo>
                <a:lnTo>
                  <a:pt x="324400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782316" y="5455284"/>
            <a:ext cx="271145" cy="264160"/>
          </a:xfrm>
          <a:custGeom>
            <a:avLst/>
            <a:gdLst/>
            <a:ahLst/>
            <a:cxnLst/>
            <a:rect l="l" t="t" r="r" b="b"/>
            <a:pathLst>
              <a:path w="271144" h="264160">
                <a:moveTo>
                  <a:pt x="888" y="196634"/>
                </a:moveTo>
                <a:lnTo>
                  <a:pt x="0" y="197573"/>
                </a:lnTo>
                <a:lnTo>
                  <a:pt x="49656" y="263944"/>
                </a:lnTo>
                <a:lnTo>
                  <a:pt x="55371" y="258343"/>
                </a:lnTo>
                <a:lnTo>
                  <a:pt x="19176" y="210807"/>
                </a:lnTo>
                <a:lnTo>
                  <a:pt x="42891" y="210807"/>
                </a:lnTo>
                <a:lnTo>
                  <a:pt x="888" y="196634"/>
                </a:lnTo>
                <a:close/>
              </a:path>
              <a:path w="271144" h="264160">
                <a:moveTo>
                  <a:pt x="42891" y="210807"/>
                </a:moveTo>
                <a:lnTo>
                  <a:pt x="19176" y="210807"/>
                </a:lnTo>
                <a:lnTo>
                  <a:pt x="81787" y="231863"/>
                </a:lnTo>
                <a:lnTo>
                  <a:pt x="83311" y="230377"/>
                </a:lnTo>
                <a:lnTo>
                  <a:pt x="80014" y="220675"/>
                </a:lnTo>
                <a:lnTo>
                  <a:pt x="72135" y="220675"/>
                </a:lnTo>
                <a:lnTo>
                  <a:pt x="42891" y="210807"/>
                </a:lnTo>
                <a:close/>
              </a:path>
              <a:path w="271144" h="264160">
                <a:moveTo>
                  <a:pt x="48767" y="148729"/>
                </a:moveTo>
                <a:lnTo>
                  <a:pt x="47878" y="149669"/>
                </a:lnTo>
                <a:lnTo>
                  <a:pt x="72135" y="220675"/>
                </a:lnTo>
                <a:lnTo>
                  <a:pt x="80014" y="220675"/>
                </a:lnTo>
                <a:lnTo>
                  <a:pt x="62229" y="168338"/>
                </a:lnTo>
                <a:lnTo>
                  <a:pt x="74969" y="168338"/>
                </a:lnTo>
                <a:lnTo>
                  <a:pt x="48767" y="148729"/>
                </a:lnTo>
                <a:close/>
              </a:path>
              <a:path w="271144" h="264160">
                <a:moveTo>
                  <a:pt x="74969" y="168338"/>
                </a:moveTo>
                <a:lnTo>
                  <a:pt x="62229" y="168338"/>
                </a:lnTo>
                <a:lnTo>
                  <a:pt x="109473" y="204114"/>
                </a:lnTo>
                <a:lnTo>
                  <a:pt x="115188" y="198437"/>
                </a:lnTo>
                <a:lnTo>
                  <a:pt x="74969" y="168338"/>
                </a:lnTo>
                <a:close/>
              </a:path>
              <a:path w="271144" h="264160">
                <a:moveTo>
                  <a:pt x="122935" y="114680"/>
                </a:moveTo>
                <a:lnTo>
                  <a:pt x="92836" y="137083"/>
                </a:lnTo>
                <a:lnTo>
                  <a:pt x="92868" y="139217"/>
                </a:lnTo>
                <a:lnTo>
                  <a:pt x="92963" y="154558"/>
                </a:lnTo>
                <a:lnTo>
                  <a:pt x="133476" y="177926"/>
                </a:lnTo>
                <a:lnTo>
                  <a:pt x="140969" y="174942"/>
                </a:lnTo>
                <a:lnTo>
                  <a:pt x="145440" y="170395"/>
                </a:lnTo>
                <a:lnTo>
                  <a:pt x="127634" y="170395"/>
                </a:lnTo>
                <a:lnTo>
                  <a:pt x="123316" y="170319"/>
                </a:lnTo>
                <a:lnTo>
                  <a:pt x="101726" y="151790"/>
                </a:lnTo>
                <a:lnTo>
                  <a:pt x="100456" y="147523"/>
                </a:lnTo>
                <a:lnTo>
                  <a:pt x="100509" y="143141"/>
                </a:lnTo>
                <a:lnTo>
                  <a:pt x="101600" y="139217"/>
                </a:lnTo>
                <a:lnTo>
                  <a:pt x="102615" y="135102"/>
                </a:lnTo>
                <a:lnTo>
                  <a:pt x="104775" y="131571"/>
                </a:lnTo>
                <a:lnTo>
                  <a:pt x="107822" y="128396"/>
                </a:lnTo>
                <a:lnTo>
                  <a:pt x="112521" y="123697"/>
                </a:lnTo>
                <a:lnTo>
                  <a:pt x="118236" y="121284"/>
                </a:lnTo>
                <a:lnTo>
                  <a:pt x="144762" y="121284"/>
                </a:lnTo>
                <a:lnTo>
                  <a:pt x="138926" y="115442"/>
                </a:lnTo>
                <a:lnTo>
                  <a:pt x="128142" y="115442"/>
                </a:lnTo>
                <a:lnTo>
                  <a:pt x="122935" y="114680"/>
                </a:lnTo>
                <a:close/>
              </a:path>
              <a:path w="271144" h="264160">
                <a:moveTo>
                  <a:pt x="144762" y="121284"/>
                </a:moveTo>
                <a:lnTo>
                  <a:pt x="118236" y="121284"/>
                </a:lnTo>
                <a:lnTo>
                  <a:pt x="124840" y="121411"/>
                </a:lnTo>
                <a:lnTo>
                  <a:pt x="131444" y="121411"/>
                </a:lnTo>
                <a:lnTo>
                  <a:pt x="137286" y="123951"/>
                </a:lnTo>
                <a:lnTo>
                  <a:pt x="145541" y="132206"/>
                </a:lnTo>
                <a:lnTo>
                  <a:pt x="147700" y="135826"/>
                </a:lnTo>
                <a:lnTo>
                  <a:pt x="149815" y="143332"/>
                </a:lnTo>
                <a:lnTo>
                  <a:pt x="149938" y="148272"/>
                </a:lnTo>
                <a:lnTo>
                  <a:pt x="148844" y="152323"/>
                </a:lnTo>
                <a:lnTo>
                  <a:pt x="127634" y="170395"/>
                </a:lnTo>
                <a:lnTo>
                  <a:pt x="145440" y="170395"/>
                </a:lnTo>
                <a:lnTo>
                  <a:pt x="150367" y="165442"/>
                </a:lnTo>
                <a:lnTo>
                  <a:pt x="152907" y="161582"/>
                </a:lnTo>
                <a:lnTo>
                  <a:pt x="154304" y="157289"/>
                </a:lnTo>
                <a:lnTo>
                  <a:pt x="155828" y="152984"/>
                </a:lnTo>
                <a:lnTo>
                  <a:pt x="156097" y="149669"/>
                </a:lnTo>
                <a:lnTo>
                  <a:pt x="156135" y="147523"/>
                </a:lnTo>
                <a:lnTo>
                  <a:pt x="155701" y="143141"/>
                </a:lnTo>
                <a:lnTo>
                  <a:pt x="166600" y="143141"/>
                </a:lnTo>
                <a:lnTo>
                  <a:pt x="144762" y="121284"/>
                </a:lnTo>
                <a:close/>
              </a:path>
              <a:path w="271144" h="264160">
                <a:moveTo>
                  <a:pt x="166600" y="143141"/>
                </a:moveTo>
                <a:lnTo>
                  <a:pt x="155701" y="143141"/>
                </a:lnTo>
                <a:lnTo>
                  <a:pt x="163194" y="150520"/>
                </a:lnTo>
                <a:lnTo>
                  <a:pt x="168528" y="145072"/>
                </a:lnTo>
                <a:lnTo>
                  <a:pt x="166600" y="143141"/>
                </a:lnTo>
                <a:close/>
              </a:path>
              <a:path w="271144" h="264160">
                <a:moveTo>
                  <a:pt x="141350" y="86359"/>
                </a:moveTo>
                <a:lnTo>
                  <a:pt x="135762" y="92074"/>
                </a:lnTo>
                <a:lnTo>
                  <a:pt x="178688" y="134975"/>
                </a:lnTo>
                <a:lnTo>
                  <a:pt x="184276" y="129285"/>
                </a:lnTo>
                <a:lnTo>
                  <a:pt x="162306" y="107314"/>
                </a:lnTo>
                <a:lnTo>
                  <a:pt x="157733" y="102107"/>
                </a:lnTo>
                <a:lnTo>
                  <a:pt x="153669" y="94868"/>
                </a:lnTo>
                <a:lnTo>
                  <a:pt x="153074" y="92709"/>
                </a:lnTo>
                <a:lnTo>
                  <a:pt x="147700" y="92709"/>
                </a:lnTo>
                <a:lnTo>
                  <a:pt x="141350" y="86359"/>
                </a:lnTo>
                <a:close/>
              </a:path>
              <a:path w="271144" h="264160">
                <a:moveTo>
                  <a:pt x="125602" y="102107"/>
                </a:moveTo>
                <a:lnTo>
                  <a:pt x="120141" y="107568"/>
                </a:lnTo>
                <a:lnTo>
                  <a:pt x="128142" y="115442"/>
                </a:lnTo>
                <a:lnTo>
                  <a:pt x="138926" y="115442"/>
                </a:lnTo>
                <a:lnTo>
                  <a:pt x="125602" y="102107"/>
                </a:lnTo>
                <a:close/>
              </a:path>
              <a:path w="271144" h="264160">
                <a:moveTo>
                  <a:pt x="193790" y="51561"/>
                </a:moveTo>
                <a:lnTo>
                  <a:pt x="185927" y="51561"/>
                </a:lnTo>
                <a:lnTo>
                  <a:pt x="199770" y="113918"/>
                </a:lnTo>
                <a:lnTo>
                  <a:pt x="214248" y="99440"/>
                </a:lnTo>
                <a:lnTo>
                  <a:pt x="204342" y="99440"/>
                </a:lnTo>
                <a:lnTo>
                  <a:pt x="193790" y="51561"/>
                </a:lnTo>
                <a:close/>
              </a:path>
              <a:path w="271144" h="264160">
                <a:moveTo>
                  <a:pt x="227837" y="75945"/>
                </a:moveTo>
                <a:lnTo>
                  <a:pt x="204342" y="99440"/>
                </a:lnTo>
                <a:lnTo>
                  <a:pt x="214248" y="99440"/>
                </a:lnTo>
                <a:lnTo>
                  <a:pt x="232790" y="80898"/>
                </a:lnTo>
                <a:lnTo>
                  <a:pt x="227837" y="75945"/>
                </a:lnTo>
                <a:close/>
              </a:path>
              <a:path w="271144" h="264160">
                <a:moveTo>
                  <a:pt x="157860" y="70738"/>
                </a:moveTo>
                <a:lnTo>
                  <a:pt x="146811" y="84835"/>
                </a:lnTo>
                <a:lnTo>
                  <a:pt x="146811" y="88518"/>
                </a:lnTo>
                <a:lnTo>
                  <a:pt x="147700" y="92709"/>
                </a:lnTo>
                <a:lnTo>
                  <a:pt x="153074" y="92709"/>
                </a:lnTo>
                <a:lnTo>
                  <a:pt x="152653" y="91185"/>
                </a:lnTo>
                <a:lnTo>
                  <a:pt x="152867" y="88518"/>
                </a:lnTo>
                <a:lnTo>
                  <a:pt x="159511" y="78231"/>
                </a:lnTo>
                <a:lnTo>
                  <a:pt x="157860" y="70738"/>
                </a:lnTo>
                <a:close/>
              </a:path>
              <a:path w="271144" h="264160">
                <a:moveTo>
                  <a:pt x="190626" y="37210"/>
                </a:moveTo>
                <a:lnTo>
                  <a:pt x="159131" y="68706"/>
                </a:lnTo>
                <a:lnTo>
                  <a:pt x="163956" y="73532"/>
                </a:lnTo>
                <a:lnTo>
                  <a:pt x="185927" y="51561"/>
                </a:lnTo>
                <a:lnTo>
                  <a:pt x="193790" y="51561"/>
                </a:lnTo>
                <a:lnTo>
                  <a:pt x="190626" y="37210"/>
                </a:lnTo>
                <a:close/>
              </a:path>
              <a:path w="271144" h="264160">
                <a:moveTo>
                  <a:pt x="239902" y="0"/>
                </a:moveTo>
                <a:lnTo>
                  <a:pt x="207369" y="26326"/>
                </a:lnTo>
                <a:lnTo>
                  <a:pt x="207103" y="34543"/>
                </a:lnTo>
                <a:lnTo>
                  <a:pt x="207517" y="41274"/>
                </a:lnTo>
                <a:lnTo>
                  <a:pt x="238632" y="63880"/>
                </a:lnTo>
                <a:lnTo>
                  <a:pt x="247269" y="64134"/>
                </a:lnTo>
                <a:lnTo>
                  <a:pt x="254888" y="60959"/>
                </a:lnTo>
                <a:lnTo>
                  <a:pt x="259333" y="56514"/>
                </a:lnTo>
                <a:lnTo>
                  <a:pt x="237489" y="56514"/>
                </a:lnTo>
                <a:lnTo>
                  <a:pt x="233298" y="55244"/>
                </a:lnTo>
                <a:lnTo>
                  <a:pt x="214883" y="24891"/>
                </a:lnTo>
                <a:lnTo>
                  <a:pt x="217169" y="19303"/>
                </a:lnTo>
                <a:lnTo>
                  <a:pt x="226313" y="10159"/>
                </a:lnTo>
                <a:lnTo>
                  <a:pt x="231901" y="7873"/>
                </a:lnTo>
                <a:lnTo>
                  <a:pt x="259714" y="7873"/>
                </a:lnTo>
                <a:lnTo>
                  <a:pt x="255396" y="3555"/>
                </a:lnTo>
                <a:lnTo>
                  <a:pt x="248284" y="380"/>
                </a:lnTo>
                <a:lnTo>
                  <a:pt x="239902" y="0"/>
                </a:lnTo>
                <a:close/>
              </a:path>
              <a:path w="271144" h="264160">
                <a:moveTo>
                  <a:pt x="259714" y="7873"/>
                </a:moveTo>
                <a:lnTo>
                  <a:pt x="231901" y="7873"/>
                </a:lnTo>
                <a:lnTo>
                  <a:pt x="238632" y="8000"/>
                </a:lnTo>
                <a:lnTo>
                  <a:pt x="245363" y="8000"/>
                </a:lnTo>
                <a:lnTo>
                  <a:pt x="251078" y="10540"/>
                </a:lnTo>
                <a:lnTo>
                  <a:pt x="263525" y="30479"/>
                </a:lnTo>
                <a:lnTo>
                  <a:pt x="263525" y="34543"/>
                </a:lnTo>
                <a:lnTo>
                  <a:pt x="262381" y="38607"/>
                </a:lnTo>
                <a:lnTo>
                  <a:pt x="261365" y="42544"/>
                </a:lnTo>
                <a:lnTo>
                  <a:pt x="259206" y="46100"/>
                </a:lnTo>
                <a:lnTo>
                  <a:pt x="253110" y="52196"/>
                </a:lnTo>
                <a:lnTo>
                  <a:pt x="249554" y="54355"/>
                </a:lnTo>
                <a:lnTo>
                  <a:pt x="245617" y="55371"/>
                </a:lnTo>
                <a:lnTo>
                  <a:pt x="241553" y="56514"/>
                </a:lnTo>
                <a:lnTo>
                  <a:pt x="259333" y="56514"/>
                </a:lnTo>
                <a:lnTo>
                  <a:pt x="267969" y="47878"/>
                </a:lnTo>
                <a:lnTo>
                  <a:pt x="271144" y="40258"/>
                </a:lnTo>
                <a:lnTo>
                  <a:pt x="270841" y="30479"/>
                </a:lnTo>
                <a:lnTo>
                  <a:pt x="270509" y="22859"/>
                </a:lnTo>
                <a:lnTo>
                  <a:pt x="267334" y="15620"/>
                </a:lnTo>
                <a:lnTo>
                  <a:pt x="261365" y="9524"/>
                </a:lnTo>
                <a:lnTo>
                  <a:pt x="259714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8332" y="5428615"/>
            <a:ext cx="194690" cy="223596"/>
          </a:xfrm>
          <a:prstGeom prst="rect">
            <a:avLst/>
          </a:prstGeom>
        </p:spPr>
      </p:pic>
      <p:sp>
        <p:nvSpPr>
          <p:cNvPr id="36" name="object 36" descr=""/>
          <p:cNvSpPr/>
          <p:nvPr/>
        </p:nvSpPr>
        <p:spPr>
          <a:xfrm>
            <a:off x="3897376" y="5456173"/>
            <a:ext cx="255270" cy="248285"/>
          </a:xfrm>
          <a:custGeom>
            <a:avLst/>
            <a:gdLst/>
            <a:ahLst/>
            <a:cxnLst/>
            <a:rect l="l" t="t" r="r" b="b"/>
            <a:pathLst>
              <a:path w="255270" h="248285">
                <a:moveTo>
                  <a:pt x="1015" y="180441"/>
                </a:moveTo>
                <a:lnTo>
                  <a:pt x="0" y="181381"/>
                </a:lnTo>
                <a:lnTo>
                  <a:pt x="49784" y="247738"/>
                </a:lnTo>
                <a:lnTo>
                  <a:pt x="55372" y="242138"/>
                </a:lnTo>
                <a:lnTo>
                  <a:pt x="19176" y="194602"/>
                </a:lnTo>
                <a:lnTo>
                  <a:pt x="42928" y="194602"/>
                </a:lnTo>
                <a:lnTo>
                  <a:pt x="1015" y="180441"/>
                </a:lnTo>
                <a:close/>
              </a:path>
              <a:path w="255270" h="248285">
                <a:moveTo>
                  <a:pt x="42928" y="194602"/>
                </a:moveTo>
                <a:lnTo>
                  <a:pt x="19176" y="194602"/>
                </a:lnTo>
                <a:lnTo>
                  <a:pt x="81787" y="215658"/>
                </a:lnTo>
                <a:lnTo>
                  <a:pt x="83312" y="214185"/>
                </a:lnTo>
                <a:lnTo>
                  <a:pt x="80030" y="204469"/>
                </a:lnTo>
                <a:lnTo>
                  <a:pt x="72136" y="204469"/>
                </a:lnTo>
                <a:lnTo>
                  <a:pt x="42928" y="194602"/>
                </a:lnTo>
                <a:close/>
              </a:path>
              <a:path w="255270" h="248285">
                <a:moveTo>
                  <a:pt x="48895" y="132537"/>
                </a:moveTo>
                <a:lnTo>
                  <a:pt x="47878" y="133464"/>
                </a:lnTo>
                <a:lnTo>
                  <a:pt x="72136" y="204469"/>
                </a:lnTo>
                <a:lnTo>
                  <a:pt x="80030" y="204469"/>
                </a:lnTo>
                <a:lnTo>
                  <a:pt x="62357" y="152145"/>
                </a:lnTo>
                <a:lnTo>
                  <a:pt x="75103" y="152145"/>
                </a:lnTo>
                <a:lnTo>
                  <a:pt x="48895" y="132537"/>
                </a:lnTo>
                <a:close/>
              </a:path>
              <a:path w="255270" h="248285">
                <a:moveTo>
                  <a:pt x="75103" y="152145"/>
                </a:moveTo>
                <a:lnTo>
                  <a:pt x="62357" y="152145"/>
                </a:lnTo>
                <a:lnTo>
                  <a:pt x="109600" y="187921"/>
                </a:lnTo>
                <a:lnTo>
                  <a:pt x="115315" y="182232"/>
                </a:lnTo>
                <a:lnTo>
                  <a:pt x="75103" y="152145"/>
                </a:lnTo>
                <a:close/>
              </a:path>
              <a:path w="255270" h="248285">
                <a:moveTo>
                  <a:pt x="122936" y="98425"/>
                </a:moveTo>
                <a:lnTo>
                  <a:pt x="118237" y="98678"/>
                </a:lnTo>
                <a:lnTo>
                  <a:pt x="113919" y="100075"/>
                </a:lnTo>
                <a:lnTo>
                  <a:pt x="109474" y="101345"/>
                </a:lnTo>
                <a:lnTo>
                  <a:pt x="105537" y="103885"/>
                </a:lnTo>
                <a:lnTo>
                  <a:pt x="96012" y="113410"/>
                </a:lnTo>
                <a:lnTo>
                  <a:pt x="92963" y="120903"/>
                </a:lnTo>
                <a:lnTo>
                  <a:pt x="93090" y="138353"/>
                </a:lnTo>
                <a:lnTo>
                  <a:pt x="96138" y="145808"/>
                </a:lnTo>
                <a:lnTo>
                  <a:pt x="102512" y="152145"/>
                </a:lnTo>
                <a:lnTo>
                  <a:pt x="108585" y="158305"/>
                </a:lnTo>
                <a:lnTo>
                  <a:pt x="116204" y="161518"/>
                </a:lnTo>
                <a:lnTo>
                  <a:pt x="133603" y="161734"/>
                </a:lnTo>
                <a:lnTo>
                  <a:pt x="140970" y="158750"/>
                </a:lnTo>
                <a:lnTo>
                  <a:pt x="145541" y="154190"/>
                </a:lnTo>
                <a:lnTo>
                  <a:pt x="127635" y="154190"/>
                </a:lnTo>
                <a:lnTo>
                  <a:pt x="123444" y="154127"/>
                </a:lnTo>
                <a:lnTo>
                  <a:pt x="100528" y="126872"/>
                </a:lnTo>
                <a:lnTo>
                  <a:pt x="101600" y="123062"/>
                </a:lnTo>
                <a:lnTo>
                  <a:pt x="102743" y="118872"/>
                </a:lnTo>
                <a:lnTo>
                  <a:pt x="104775" y="115315"/>
                </a:lnTo>
                <a:lnTo>
                  <a:pt x="112649" y="107441"/>
                </a:lnTo>
                <a:lnTo>
                  <a:pt x="118363" y="105156"/>
                </a:lnTo>
                <a:lnTo>
                  <a:pt x="144907" y="105156"/>
                </a:lnTo>
                <a:lnTo>
                  <a:pt x="139064" y="99313"/>
                </a:lnTo>
                <a:lnTo>
                  <a:pt x="128143" y="99313"/>
                </a:lnTo>
                <a:lnTo>
                  <a:pt x="122936" y="98425"/>
                </a:lnTo>
                <a:close/>
              </a:path>
              <a:path w="255270" h="248285">
                <a:moveTo>
                  <a:pt x="144907" y="105156"/>
                </a:moveTo>
                <a:lnTo>
                  <a:pt x="124968" y="105156"/>
                </a:lnTo>
                <a:lnTo>
                  <a:pt x="131572" y="105282"/>
                </a:lnTo>
                <a:lnTo>
                  <a:pt x="137287" y="107695"/>
                </a:lnTo>
                <a:lnTo>
                  <a:pt x="145541" y="115950"/>
                </a:lnTo>
                <a:lnTo>
                  <a:pt x="147700" y="119634"/>
                </a:lnTo>
                <a:lnTo>
                  <a:pt x="149951" y="127634"/>
                </a:lnTo>
                <a:lnTo>
                  <a:pt x="149939" y="132067"/>
                </a:lnTo>
                <a:lnTo>
                  <a:pt x="147700" y="140360"/>
                </a:lnTo>
                <a:lnTo>
                  <a:pt x="145541" y="143979"/>
                </a:lnTo>
                <a:lnTo>
                  <a:pt x="142494" y="147002"/>
                </a:lnTo>
                <a:lnTo>
                  <a:pt x="139573" y="149999"/>
                </a:lnTo>
                <a:lnTo>
                  <a:pt x="136016" y="152031"/>
                </a:lnTo>
                <a:lnTo>
                  <a:pt x="127635" y="154190"/>
                </a:lnTo>
                <a:lnTo>
                  <a:pt x="145541" y="154190"/>
                </a:lnTo>
                <a:lnTo>
                  <a:pt x="150495" y="149250"/>
                </a:lnTo>
                <a:lnTo>
                  <a:pt x="152908" y="145389"/>
                </a:lnTo>
                <a:lnTo>
                  <a:pt x="154304" y="141084"/>
                </a:lnTo>
                <a:lnTo>
                  <a:pt x="155828" y="136778"/>
                </a:lnTo>
                <a:lnTo>
                  <a:pt x="156286" y="132537"/>
                </a:lnTo>
                <a:lnTo>
                  <a:pt x="156263" y="131317"/>
                </a:lnTo>
                <a:lnTo>
                  <a:pt x="155828" y="126872"/>
                </a:lnTo>
                <a:lnTo>
                  <a:pt x="166624" y="126872"/>
                </a:lnTo>
                <a:lnTo>
                  <a:pt x="144907" y="105156"/>
                </a:lnTo>
                <a:close/>
              </a:path>
              <a:path w="255270" h="248285">
                <a:moveTo>
                  <a:pt x="166624" y="126872"/>
                </a:moveTo>
                <a:lnTo>
                  <a:pt x="155828" y="126872"/>
                </a:lnTo>
                <a:lnTo>
                  <a:pt x="163195" y="134315"/>
                </a:lnTo>
                <a:lnTo>
                  <a:pt x="168656" y="128904"/>
                </a:lnTo>
                <a:lnTo>
                  <a:pt x="166624" y="126872"/>
                </a:lnTo>
                <a:close/>
              </a:path>
              <a:path w="255270" h="248285">
                <a:moveTo>
                  <a:pt x="139064" y="72516"/>
                </a:moveTo>
                <a:lnTo>
                  <a:pt x="133223" y="78359"/>
                </a:lnTo>
                <a:lnTo>
                  <a:pt x="190626" y="100456"/>
                </a:lnTo>
                <a:lnTo>
                  <a:pt x="201295" y="127634"/>
                </a:lnTo>
                <a:lnTo>
                  <a:pt x="207137" y="121792"/>
                </a:lnTo>
                <a:lnTo>
                  <a:pt x="194984" y="90804"/>
                </a:lnTo>
                <a:lnTo>
                  <a:pt x="186944" y="90804"/>
                </a:lnTo>
                <a:lnTo>
                  <a:pt x="139064" y="72516"/>
                </a:lnTo>
                <a:close/>
              </a:path>
              <a:path w="255270" h="248285">
                <a:moveTo>
                  <a:pt x="125729" y="85978"/>
                </a:moveTo>
                <a:lnTo>
                  <a:pt x="120269" y="91439"/>
                </a:lnTo>
                <a:lnTo>
                  <a:pt x="128143" y="99313"/>
                </a:lnTo>
                <a:lnTo>
                  <a:pt x="139064" y="99313"/>
                </a:lnTo>
                <a:lnTo>
                  <a:pt x="125729" y="85978"/>
                </a:lnTo>
                <a:close/>
              </a:path>
              <a:path w="255270" h="248285">
                <a:moveTo>
                  <a:pt x="174116" y="37591"/>
                </a:moveTo>
                <a:lnTo>
                  <a:pt x="168148" y="43434"/>
                </a:lnTo>
                <a:lnTo>
                  <a:pt x="186944" y="90804"/>
                </a:lnTo>
                <a:lnTo>
                  <a:pt x="194984" y="90804"/>
                </a:lnTo>
                <a:lnTo>
                  <a:pt x="174116" y="37591"/>
                </a:lnTo>
                <a:close/>
              </a:path>
              <a:path w="255270" h="248285">
                <a:moveTo>
                  <a:pt x="223774" y="0"/>
                </a:moveTo>
                <a:lnTo>
                  <a:pt x="191240" y="26273"/>
                </a:lnTo>
                <a:lnTo>
                  <a:pt x="190981" y="34543"/>
                </a:lnTo>
                <a:lnTo>
                  <a:pt x="191388" y="41275"/>
                </a:lnTo>
                <a:lnTo>
                  <a:pt x="194563" y="48387"/>
                </a:lnTo>
                <a:lnTo>
                  <a:pt x="206501" y="60325"/>
                </a:lnTo>
                <a:lnTo>
                  <a:pt x="213868" y="63500"/>
                </a:lnTo>
                <a:lnTo>
                  <a:pt x="222503" y="63753"/>
                </a:lnTo>
                <a:lnTo>
                  <a:pt x="231139" y="64134"/>
                </a:lnTo>
                <a:lnTo>
                  <a:pt x="238760" y="60959"/>
                </a:lnTo>
                <a:lnTo>
                  <a:pt x="243205" y="56514"/>
                </a:lnTo>
                <a:lnTo>
                  <a:pt x="225425" y="56514"/>
                </a:lnTo>
                <a:lnTo>
                  <a:pt x="221361" y="56387"/>
                </a:lnTo>
                <a:lnTo>
                  <a:pt x="198754" y="24891"/>
                </a:lnTo>
                <a:lnTo>
                  <a:pt x="201040" y="19176"/>
                </a:lnTo>
                <a:lnTo>
                  <a:pt x="210185" y="10032"/>
                </a:lnTo>
                <a:lnTo>
                  <a:pt x="215773" y="7873"/>
                </a:lnTo>
                <a:lnTo>
                  <a:pt x="243586" y="7873"/>
                </a:lnTo>
                <a:lnTo>
                  <a:pt x="239268" y="3556"/>
                </a:lnTo>
                <a:lnTo>
                  <a:pt x="232156" y="381"/>
                </a:lnTo>
                <a:lnTo>
                  <a:pt x="223774" y="0"/>
                </a:lnTo>
                <a:close/>
              </a:path>
              <a:path w="255270" h="248285">
                <a:moveTo>
                  <a:pt x="243586" y="7873"/>
                </a:moveTo>
                <a:lnTo>
                  <a:pt x="222503" y="7873"/>
                </a:lnTo>
                <a:lnTo>
                  <a:pt x="229235" y="8000"/>
                </a:lnTo>
                <a:lnTo>
                  <a:pt x="234950" y="10413"/>
                </a:lnTo>
                <a:lnTo>
                  <a:pt x="247396" y="30353"/>
                </a:lnTo>
                <a:lnTo>
                  <a:pt x="247396" y="34543"/>
                </a:lnTo>
                <a:lnTo>
                  <a:pt x="225425" y="56514"/>
                </a:lnTo>
                <a:lnTo>
                  <a:pt x="243205" y="56514"/>
                </a:lnTo>
                <a:lnTo>
                  <a:pt x="251968" y="47751"/>
                </a:lnTo>
                <a:lnTo>
                  <a:pt x="255015" y="40131"/>
                </a:lnTo>
                <a:lnTo>
                  <a:pt x="254762" y="31495"/>
                </a:lnTo>
                <a:lnTo>
                  <a:pt x="254381" y="22859"/>
                </a:lnTo>
                <a:lnTo>
                  <a:pt x="251206" y="15493"/>
                </a:lnTo>
                <a:lnTo>
                  <a:pt x="243586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2982" y="5455411"/>
            <a:ext cx="189991" cy="192392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9925" y="5456173"/>
            <a:ext cx="222250" cy="224764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5510657" y="5455945"/>
            <a:ext cx="292735" cy="303530"/>
          </a:xfrm>
          <a:custGeom>
            <a:avLst/>
            <a:gdLst/>
            <a:ahLst/>
            <a:cxnLst/>
            <a:rect l="l" t="t" r="r" b="b"/>
            <a:pathLst>
              <a:path w="292735" h="303529">
                <a:moveTo>
                  <a:pt x="1396" y="217170"/>
                </a:moveTo>
                <a:lnTo>
                  <a:pt x="0" y="218440"/>
                </a:lnTo>
                <a:lnTo>
                  <a:pt x="30606" y="303530"/>
                </a:lnTo>
                <a:lnTo>
                  <a:pt x="37083" y="297180"/>
                </a:lnTo>
                <a:lnTo>
                  <a:pt x="27050" y="269240"/>
                </a:lnTo>
                <a:lnTo>
                  <a:pt x="34951" y="261620"/>
                </a:lnTo>
                <a:lnTo>
                  <a:pt x="24129" y="261620"/>
                </a:lnTo>
                <a:lnTo>
                  <a:pt x="12953" y="229870"/>
                </a:lnTo>
                <a:lnTo>
                  <a:pt x="36851" y="229870"/>
                </a:lnTo>
                <a:lnTo>
                  <a:pt x="1396" y="217170"/>
                </a:lnTo>
                <a:close/>
              </a:path>
              <a:path w="292735" h="303529">
                <a:moveTo>
                  <a:pt x="36851" y="229870"/>
                </a:moveTo>
                <a:lnTo>
                  <a:pt x="12953" y="229870"/>
                </a:lnTo>
                <a:lnTo>
                  <a:pt x="43941" y="241300"/>
                </a:lnTo>
                <a:lnTo>
                  <a:pt x="24129" y="261620"/>
                </a:lnTo>
                <a:lnTo>
                  <a:pt x="34951" y="261620"/>
                </a:lnTo>
                <a:lnTo>
                  <a:pt x="52069" y="245110"/>
                </a:lnTo>
                <a:lnTo>
                  <a:pt x="79396" y="245110"/>
                </a:lnTo>
                <a:lnTo>
                  <a:pt x="36851" y="229870"/>
                </a:lnTo>
                <a:close/>
              </a:path>
              <a:path w="292735" h="303529">
                <a:moveTo>
                  <a:pt x="79396" y="245110"/>
                </a:moveTo>
                <a:lnTo>
                  <a:pt x="52069" y="245110"/>
                </a:lnTo>
                <a:lnTo>
                  <a:pt x="80263" y="254000"/>
                </a:lnTo>
                <a:lnTo>
                  <a:pt x="86487" y="247650"/>
                </a:lnTo>
                <a:lnTo>
                  <a:pt x="79396" y="245110"/>
                </a:lnTo>
                <a:close/>
              </a:path>
              <a:path w="292735" h="303529">
                <a:moveTo>
                  <a:pt x="102869" y="238760"/>
                </a:moveTo>
                <a:lnTo>
                  <a:pt x="96900" y="245110"/>
                </a:lnTo>
                <a:lnTo>
                  <a:pt x="101853" y="246380"/>
                </a:lnTo>
                <a:lnTo>
                  <a:pt x="106044" y="247650"/>
                </a:lnTo>
                <a:lnTo>
                  <a:pt x="113283" y="247650"/>
                </a:lnTo>
                <a:lnTo>
                  <a:pt x="117093" y="246380"/>
                </a:lnTo>
                <a:lnTo>
                  <a:pt x="124967" y="242570"/>
                </a:lnTo>
                <a:lnTo>
                  <a:pt x="128777" y="240030"/>
                </a:lnTo>
                <a:lnTo>
                  <a:pt x="107314" y="240030"/>
                </a:lnTo>
                <a:lnTo>
                  <a:pt x="102869" y="238760"/>
                </a:lnTo>
                <a:close/>
              </a:path>
              <a:path w="292735" h="303529">
                <a:moveTo>
                  <a:pt x="135000" y="194310"/>
                </a:moveTo>
                <a:lnTo>
                  <a:pt x="124078" y="194310"/>
                </a:lnTo>
                <a:lnTo>
                  <a:pt x="126237" y="196850"/>
                </a:lnTo>
                <a:lnTo>
                  <a:pt x="130937" y="201930"/>
                </a:lnTo>
                <a:lnTo>
                  <a:pt x="133857" y="205740"/>
                </a:lnTo>
                <a:lnTo>
                  <a:pt x="135889" y="212090"/>
                </a:lnTo>
                <a:lnTo>
                  <a:pt x="135762" y="215900"/>
                </a:lnTo>
                <a:lnTo>
                  <a:pt x="134619" y="219710"/>
                </a:lnTo>
                <a:lnTo>
                  <a:pt x="111505" y="240030"/>
                </a:lnTo>
                <a:lnTo>
                  <a:pt x="128777" y="240030"/>
                </a:lnTo>
                <a:lnTo>
                  <a:pt x="132460" y="236220"/>
                </a:lnTo>
                <a:lnTo>
                  <a:pt x="137540" y="231140"/>
                </a:lnTo>
                <a:lnTo>
                  <a:pt x="140715" y="226060"/>
                </a:lnTo>
                <a:lnTo>
                  <a:pt x="142239" y="219710"/>
                </a:lnTo>
                <a:lnTo>
                  <a:pt x="143637" y="214630"/>
                </a:lnTo>
                <a:lnTo>
                  <a:pt x="143128" y="208280"/>
                </a:lnTo>
                <a:lnTo>
                  <a:pt x="140588" y="203200"/>
                </a:lnTo>
                <a:lnTo>
                  <a:pt x="138937" y="199390"/>
                </a:lnTo>
                <a:lnTo>
                  <a:pt x="135000" y="194310"/>
                </a:lnTo>
                <a:close/>
              </a:path>
              <a:path w="292735" h="303529">
                <a:moveTo>
                  <a:pt x="94741" y="153670"/>
                </a:moveTo>
                <a:lnTo>
                  <a:pt x="89280" y="160020"/>
                </a:lnTo>
                <a:lnTo>
                  <a:pt x="96773" y="167640"/>
                </a:lnTo>
                <a:lnTo>
                  <a:pt x="86232" y="167640"/>
                </a:lnTo>
                <a:lnTo>
                  <a:pt x="61594" y="195580"/>
                </a:lnTo>
                <a:lnTo>
                  <a:pt x="61594" y="200660"/>
                </a:lnTo>
                <a:lnTo>
                  <a:pt x="62991" y="205740"/>
                </a:lnTo>
                <a:lnTo>
                  <a:pt x="64515" y="210820"/>
                </a:lnTo>
                <a:lnTo>
                  <a:pt x="67182" y="215900"/>
                </a:lnTo>
                <a:lnTo>
                  <a:pt x="71246" y="219710"/>
                </a:lnTo>
                <a:lnTo>
                  <a:pt x="75183" y="223520"/>
                </a:lnTo>
                <a:lnTo>
                  <a:pt x="79755" y="227330"/>
                </a:lnTo>
                <a:lnTo>
                  <a:pt x="90169" y="229870"/>
                </a:lnTo>
                <a:lnTo>
                  <a:pt x="95503" y="229870"/>
                </a:lnTo>
                <a:lnTo>
                  <a:pt x="106425" y="226060"/>
                </a:lnTo>
                <a:lnTo>
                  <a:pt x="111125" y="223520"/>
                </a:lnTo>
                <a:lnTo>
                  <a:pt x="112437" y="222250"/>
                </a:lnTo>
                <a:lnTo>
                  <a:pt x="87248" y="222250"/>
                </a:lnTo>
                <a:lnTo>
                  <a:pt x="81787" y="219710"/>
                </a:lnTo>
                <a:lnTo>
                  <a:pt x="77088" y="214630"/>
                </a:lnTo>
                <a:lnTo>
                  <a:pt x="73913" y="212090"/>
                </a:lnTo>
                <a:lnTo>
                  <a:pt x="71881" y="208280"/>
                </a:lnTo>
                <a:lnTo>
                  <a:pt x="69595" y="199390"/>
                </a:lnTo>
                <a:lnTo>
                  <a:pt x="69595" y="195580"/>
                </a:lnTo>
                <a:lnTo>
                  <a:pt x="71881" y="186690"/>
                </a:lnTo>
                <a:lnTo>
                  <a:pt x="74040" y="182880"/>
                </a:lnTo>
                <a:lnTo>
                  <a:pt x="77215" y="180340"/>
                </a:lnTo>
                <a:lnTo>
                  <a:pt x="80137" y="176530"/>
                </a:lnTo>
                <a:lnTo>
                  <a:pt x="83692" y="175260"/>
                </a:lnTo>
                <a:lnTo>
                  <a:pt x="91820" y="172720"/>
                </a:lnTo>
                <a:lnTo>
                  <a:pt x="113791" y="172720"/>
                </a:lnTo>
                <a:lnTo>
                  <a:pt x="108711" y="167640"/>
                </a:lnTo>
                <a:lnTo>
                  <a:pt x="96773" y="167640"/>
                </a:lnTo>
                <a:lnTo>
                  <a:pt x="91058" y="166370"/>
                </a:lnTo>
                <a:lnTo>
                  <a:pt x="107441" y="166370"/>
                </a:lnTo>
                <a:lnTo>
                  <a:pt x="94741" y="153670"/>
                </a:lnTo>
                <a:close/>
              </a:path>
              <a:path w="292735" h="303529">
                <a:moveTo>
                  <a:pt x="113791" y="172720"/>
                </a:moveTo>
                <a:lnTo>
                  <a:pt x="95884" y="172720"/>
                </a:lnTo>
                <a:lnTo>
                  <a:pt x="103758" y="175260"/>
                </a:lnTo>
                <a:lnTo>
                  <a:pt x="107441" y="177800"/>
                </a:lnTo>
                <a:lnTo>
                  <a:pt x="110616" y="180340"/>
                </a:lnTo>
                <a:lnTo>
                  <a:pt x="115569" y="185420"/>
                </a:lnTo>
                <a:lnTo>
                  <a:pt x="118109" y="190500"/>
                </a:lnTo>
                <a:lnTo>
                  <a:pt x="117982" y="203200"/>
                </a:lnTo>
                <a:lnTo>
                  <a:pt x="115442" y="208280"/>
                </a:lnTo>
                <a:lnTo>
                  <a:pt x="110362" y="213360"/>
                </a:lnTo>
                <a:lnTo>
                  <a:pt x="105409" y="218440"/>
                </a:lnTo>
                <a:lnTo>
                  <a:pt x="99694" y="220980"/>
                </a:lnTo>
                <a:lnTo>
                  <a:pt x="87248" y="222250"/>
                </a:lnTo>
                <a:lnTo>
                  <a:pt x="112437" y="222250"/>
                </a:lnTo>
                <a:lnTo>
                  <a:pt x="124587" y="199390"/>
                </a:lnTo>
                <a:lnTo>
                  <a:pt x="124078" y="194310"/>
                </a:lnTo>
                <a:lnTo>
                  <a:pt x="135000" y="194310"/>
                </a:lnTo>
                <a:lnTo>
                  <a:pt x="129031" y="187960"/>
                </a:lnTo>
                <a:lnTo>
                  <a:pt x="113791" y="172720"/>
                </a:lnTo>
                <a:close/>
              </a:path>
              <a:path w="292735" h="303529">
                <a:moveTo>
                  <a:pt x="148970" y="111760"/>
                </a:moveTo>
                <a:lnTo>
                  <a:pt x="116383" y="138430"/>
                </a:lnTo>
                <a:lnTo>
                  <a:pt x="116132" y="146050"/>
                </a:lnTo>
                <a:lnTo>
                  <a:pt x="116458" y="153670"/>
                </a:lnTo>
                <a:lnTo>
                  <a:pt x="119633" y="160020"/>
                </a:lnTo>
                <a:lnTo>
                  <a:pt x="131571" y="172720"/>
                </a:lnTo>
                <a:lnTo>
                  <a:pt x="138937" y="175260"/>
                </a:lnTo>
                <a:lnTo>
                  <a:pt x="156337" y="176530"/>
                </a:lnTo>
                <a:lnTo>
                  <a:pt x="163956" y="172720"/>
                </a:lnTo>
                <a:lnTo>
                  <a:pt x="167843" y="168910"/>
                </a:lnTo>
                <a:lnTo>
                  <a:pt x="146430" y="168910"/>
                </a:lnTo>
                <a:lnTo>
                  <a:pt x="138048" y="166370"/>
                </a:lnTo>
                <a:lnTo>
                  <a:pt x="123825" y="137160"/>
                </a:lnTo>
                <a:lnTo>
                  <a:pt x="126110" y="130810"/>
                </a:lnTo>
                <a:lnTo>
                  <a:pt x="130682" y="127000"/>
                </a:lnTo>
                <a:lnTo>
                  <a:pt x="135254" y="121920"/>
                </a:lnTo>
                <a:lnTo>
                  <a:pt x="140969" y="119380"/>
                </a:lnTo>
                <a:lnTo>
                  <a:pt x="168444" y="119380"/>
                </a:lnTo>
                <a:lnTo>
                  <a:pt x="164464" y="115570"/>
                </a:lnTo>
                <a:lnTo>
                  <a:pt x="157352" y="113030"/>
                </a:lnTo>
                <a:lnTo>
                  <a:pt x="148970" y="111760"/>
                </a:lnTo>
                <a:close/>
              </a:path>
              <a:path w="292735" h="303529">
                <a:moveTo>
                  <a:pt x="168444" y="119380"/>
                </a:moveTo>
                <a:lnTo>
                  <a:pt x="147700" y="119380"/>
                </a:lnTo>
                <a:lnTo>
                  <a:pt x="154304" y="120650"/>
                </a:lnTo>
                <a:lnTo>
                  <a:pt x="160146" y="121920"/>
                </a:lnTo>
                <a:lnTo>
                  <a:pt x="164972" y="127000"/>
                </a:lnTo>
                <a:lnTo>
                  <a:pt x="168020" y="130810"/>
                </a:lnTo>
                <a:lnTo>
                  <a:pt x="170179" y="134620"/>
                </a:lnTo>
                <a:lnTo>
                  <a:pt x="171322" y="138430"/>
                </a:lnTo>
                <a:lnTo>
                  <a:pt x="172592" y="142240"/>
                </a:lnTo>
                <a:lnTo>
                  <a:pt x="172592" y="146050"/>
                </a:lnTo>
                <a:lnTo>
                  <a:pt x="170306" y="154940"/>
                </a:lnTo>
                <a:lnTo>
                  <a:pt x="168275" y="158750"/>
                </a:lnTo>
                <a:lnTo>
                  <a:pt x="162178" y="163830"/>
                </a:lnTo>
                <a:lnTo>
                  <a:pt x="158622" y="166370"/>
                </a:lnTo>
                <a:lnTo>
                  <a:pt x="150621" y="168910"/>
                </a:lnTo>
                <a:lnTo>
                  <a:pt x="167843" y="168910"/>
                </a:lnTo>
                <a:lnTo>
                  <a:pt x="170433" y="166370"/>
                </a:lnTo>
                <a:lnTo>
                  <a:pt x="177037" y="160020"/>
                </a:lnTo>
                <a:lnTo>
                  <a:pt x="180212" y="152400"/>
                </a:lnTo>
                <a:lnTo>
                  <a:pt x="179831" y="143510"/>
                </a:lnTo>
                <a:lnTo>
                  <a:pt x="179577" y="134620"/>
                </a:lnTo>
                <a:lnTo>
                  <a:pt x="176402" y="127000"/>
                </a:lnTo>
                <a:lnTo>
                  <a:pt x="168444" y="119380"/>
                </a:lnTo>
                <a:close/>
              </a:path>
              <a:path w="292735" h="303529">
                <a:moveTo>
                  <a:pt x="215518" y="102870"/>
                </a:moveTo>
                <a:lnTo>
                  <a:pt x="203453" y="102870"/>
                </a:lnTo>
                <a:lnTo>
                  <a:pt x="205358" y="104140"/>
                </a:lnTo>
                <a:lnTo>
                  <a:pt x="208914" y="106680"/>
                </a:lnTo>
                <a:lnTo>
                  <a:pt x="209803" y="109220"/>
                </a:lnTo>
                <a:lnTo>
                  <a:pt x="209550" y="115570"/>
                </a:lnTo>
                <a:lnTo>
                  <a:pt x="208279" y="118110"/>
                </a:lnTo>
                <a:lnTo>
                  <a:pt x="202945" y="123190"/>
                </a:lnTo>
                <a:lnTo>
                  <a:pt x="198373" y="124460"/>
                </a:lnTo>
                <a:lnTo>
                  <a:pt x="192404" y="124460"/>
                </a:lnTo>
                <a:lnTo>
                  <a:pt x="192785" y="132080"/>
                </a:lnTo>
                <a:lnTo>
                  <a:pt x="199516" y="132080"/>
                </a:lnTo>
                <a:lnTo>
                  <a:pt x="202818" y="130810"/>
                </a:lnTo>
                <a:lnTo>
                  <a:pt x="206247" y="129540"/>
                </a:lnTo>
                <a:lnTo>
                  <a:pt x="209168" y="128270"/>
                </a:lnTo>
                <a:lnTo>
                  <a:pt x="211581" y="125730"/>
                </a:lnTo>
                <a:lnTo>
                  <a:pt x="215264" y="121920"/>
                </a:lnTo>
                <a:lnTo>
                  <a:pt x="217169" y="116840"/>
                </a:lnTo>
                <a:lnTo>
                  <a:pt x="217296" y="107950"/>
                </a:lnTo>
                <a:lnTo>
                  <a:pt x="215518" y="102870"/>
                </a:lnTo>
                <a:close/>
              </a:path>
              <a:path w="292735" h="303529">
                <a:moveTo>
                  <a:pt x="185165" y="73660"/>
                </a:moveTo>
                <a:lnTo>
                  <a:pt x="177291" y="73660"/>
                </a:lnTo>
                <a:lnTo>
                  <a:pt x="171450" y="74930"/>
                </a:lnTo>
                <a:lnTo>
                  <a:pt x="164083" y="82550"/>
                </a:lnTo>
                <a:lnTo>
                  <a:pt x="162305" y="86360"/>
                </a:lnTo>
                <a:lnTo>
                  <a:pt x="162178" y="95250"/>
                </a:lnTo>
                <a:lnTo>
                  <a:pt x="163829" y="99060"/>
                </a:lnTo>
                <a:lnTo>
                  <a:pt x="169544" y="105410"/>
                </a:lnTo>
                <a:lnTo>
                  <a:pt x="172465" y="106680"/>
                </a:lnTo>
                <a:lnTo>
                  <a:pt x="175767" y="106680"/>
                </a:lnTo>
                <a:lnTo>
                  <a:pt x="179196" y="107950"/>
                </a:lnTo>
                <a:lnTo>
                  <a:pt x="183768" y="106680"/>
                </a:lnTo>
                <a:lnTo>
                  <a:pt x="189610" y="105410"/>
                </a:lnTo>
                <a:lnTo>
                  <a:pt x="195071" y="102870"/>
                </a:lnTo>
                <a:lnTo>
                  <a:pt x="215518" y="102870"/>
                </a:lnTo>
                <a:lnTo>
                  <a:pt x="211962" y="100330"/>
                </a:lnTo>
                <a:lnTo>
                  <a:pt x="179704" y="100330"/>
                </a:lnTo>
                <a:lnTo>
                  <a:pt x="175005" y="99060"/>
                </a:lnTo>
                <a:lnTo>
                  <a:pt x="173100" y="99060"/>
                </a:lnTo>
                <a:lnTo>
                  <a:pt x="171703" y="96520"/>
                </a:lnTo>
                <a:lnTo>
                  <a:pt x="170179" y="95250"/>
                </a:lnTo>
                <a:lnTo>
                  <a:pt x="169417" y="93980"/>
                </a:lnTo>
                <a:lnTo>
                  <a:pt x="169671" y="88900"/>
                </a:lnTo>
                <a:lnTo>
                  <a:pt x="170560" y="86360"/>
                </a:lnTo>
                <a:lnTo>
                  <a:pt x="175132" y="81280"/>
                </a:lnTo>
                <a:lnTo>
                  <a:pt x="179450" y="80010"/>
                </a:lnTo>
                <a:lnTo>
                  <a:pt x="185292" y="80010"/>
                </a:lnTo>
                <a:lnTo>
                  <a:pt x="185165" y="73660"/>
                </a:lnTo>
                <a:close/>
              </a:path>
              <a:path w="292735" h="303529">
                <a:moveTo>
                  <a:pt x="206501" y="95250"/>
                </a:moveTo>
                <a:lnTo>
                  <a:pt x="194690" y="95250"/>
                </a:lnTo>
                <a:lnTo>
                  <a:pt x="188467" y="97790"/>
                </a:lnTo>
                <a:lnTo>
                  <a:pt x="183387" y="99060"/>
                </a:lnTo>
                <a:lnTo>
                  <a:pt x="179704" y="100330"/>
                </a:lnTo>
                <a:lnTo>
                  <a:pt x="211962" y="100330"/>
                </a:lnTo>
                <a:lnTo>
                  <a:pt x="209422" y="97790"/>
                </a:lnTo>
                <a:lnTo>
                  <a:pt x="206501" y="95250"/>
                </a:lnTo>
                <a:close/>
              </a:path>
              <a:path w="292735" h="303529">
                <a:moveTo>
                  <a:pt x="210438" y="58420"/>
                </a:moveTo>
                <a:lnTo>
                  <a:pt x="199770" y="58420"/>
                </a:lnTo>
                <a:lnTo>
                  <a:pt x="237870" y="96520"/>
                </a:lnTo>
                <a:lnTo>
                  <a:pt x="243458" y="91440"/>
                </a:lnTo>
                <a:lnTo>
                  <a:pt x="210438" y="58420"/>
                </a:lnTo>
                <a:close/>
              </a:path>
              <a:path w="292735" h="303529">
                <a:moveTo>
                  <a:pt x="184530" y="33020"/>
                </a:moveTo>
                <a:lnTo>
                  <a:pt x="179069" y="38100"/>
                </a:lnTo>
                <a:lnTo>
                  <a:pt x="194944" y="53340"/>
                </a:lnTo>
                <a:lnTo>
                  <a:pt x="187451" y="60960"/>
                </a:lnTo>
                <a:lnTo>
                  <a:pt x="192277" y="66040"/>
                </a:lnTo>
                <a:lnTo>
                  <a:pt x="199770" y="58420"/>
                </a:lnTo>
                <a:lnTo>
                  <a:pt x="210438" y="58420"/>
                </a:lnTo>
                <a:lnTo>
                  <a:pt x="205358" y="53340"/>
                </a:lnTo>
                <a:lnTo>
                  <a:pt x="210293" y="48260"/>
                </a:lnTo>
                <a:lnTo>
                  <a:pt x="200532" y="48260"/>
                </a:lnTo>
                <a:lnTo>
                  <a:pt x="184530" y="33020"/>
                </a:lnTo>
                <a:close/>
              </a:path>
              <a:path w="292735" h="303529">
                <a:moveTo>
                  <a:pt x="269366" y="0"/>
                </a:moveTo>
                <a:lnTo>
                  <a:pt x="254436" y="0"/>
                </a:lnTo>
                <a:lnTo>
                  <a:pt x="248316" y="2540"/>
                </a:lnTo>
                <a:lnTo>
                  <a:pt x="228176" y="34290"/>
                </a:lnTo>
                <a:lnTo>
                  <a:pt x="228600" y="40640"/>
                </a:lnTo>
                <a:lnTo>
                  <a:pt x="231775" y="48260"/>
                </a:lnTo>
                <a:lnTo>
                  <a:pt x="243712" y="60960"/>
                </a:lnTo>
                <a:lnTo>
                  <a:pt x="251078" y="63500"/>
                </a:lnTo>
                <a:lnTo>
                  <a:pt x="268350" y="63500"/>
                </a:lnTo>
                <a:lnTo>
                  <a:pt x="275970" y="60960"/>
                </a:lnTo>
                <a:lnTo>
                  <a:pt x="281254" y="55880"/>
                </a:lnTo>
                <a:lnTo>
                  <a:pt x="258571" y="55880"/>
                </a:lnTo>
                <a:lnTo>
                  <a:pt x="250189" y="54610"/>
                </a:lnTo>
                <a:lnTo>
                  <a:pt x="246506" y="52070"/>
                </a:lnTo>
                <a:lnTo>
                  <a:pt x="243458" y="48260"/>
                </a:lnTo>
                <a:lnTo>
                  <a:pt x="238632" y="44450"/>
                </a:lnTo>
                <a:lnTo>
                  <a:pt x="236092" y="38100"/>
                </a:lnTo>
                <a:lnTo>
                  <a:pt x="235965" y="25400"/>
                </a:lnTo>
                <a:lnTo>
                  <a:pt x="238251" y="19050"/>
                </a:lnTo>
                <a:lnTo>
                  <a:pt x="242823" y="15240"/>
                </a:lnTo>
                <a:lnTo>
                  <a:pt x="247395" y="10160"/>
                </a:lnTo>
                <a:lnTo>
                  <a:pt x="252983" y="7620"/>
                </a:lnTo>
                <a:lnTo>
                  <a:pt x="280060" y="7620"/>
                </a:lnTo>
                <a:lnTo>
                  <a:pt x="276478" y="3810"/>
                </a:lnTo>
                <a:lnTo>
                  <a:pt x="269366" y="0"/>
                </a:lnTo>
                <a:close/>
              </a:path>
              <a:path w="292735" h="303529">
                <a:moveTo>
                  <a:pt x="280060" y="7620"/>
                </a:moveTo>
                <a:lnTo>
                  <a:pt x="266445" y="7620"/>
                </a:lnTo>
                <a:lnTo>
                  <a:pt x="272160" y="10160"/>
                </a:lnTo>
                <a:lnTo>
                  <a:pt x="276987" y="15240"/>
                </a:lnTo>
                <a:lnTo>
                  <a:pt x="280162" y="17780"/>
                </a:lnTo>
                <a:lnTo>
                  <a:pt x="282193" y="21590"/>
                </a:lnTo>
                <a:lnTo>
                  <a:pt x="283463" y="26670"/>
                </a:lnTo>
                <a:lnTo>
                  <a:pt x="284606" y="30480"/>
                </a:lnTo>
                <a:lnTo>
                  <a:pt x="284606" y="34290"/>
                </a:lnTo>
                <a:lnTo>
                  <a:pt x="283590" y="38100"/>
                </a:lnTo>
                <a:lnTo>
                  <a:pt x="282447" y="43180"/>
                </a:lnTo>
                <a:lnTo>
                  <a:pt x="280415" y="45720"/>
                </a:lnTo>
                <a:lnTo>
                  <a:pt x="274192" y="52070"/>
                </a:lnTo>
                <a:lnTo>
                  <a:pt x="270637" y="54610"/>
                </a:lnTo>
                <a:lnTo>
                  <a:pt x="266700" y="55880"/>
                </a:lnTo>
                <a:lnTo>
                  <a:pt x="281254" y="55880"/>
                </a:lnTo>
                <a:lnTo>
                  <a:pt x="289178" y="48260"/>
                </a:lnTo>
                <a:lnTo>
                  <a:pt x="292226" y="40640"/>
                </a:lnTo>
                <a:lnTo>
                  <a:pt x="291918" y="30480"/>
                </a:lnTo>
                <a:lnTo>
                  <a:pt x="291591" y="22860"/>
                </a:lnTo>
                <a:lnTo>
                  <a:pt x="288543" y="15240"/>
                </a:lnTo>
                <a:lnTo>
                  <a:pt x="282447" y="10160"/>
                </a:lnTo>
                <a:lnTo>
                  <a:pt x="280060" y="7620"/>
                </a:lnTo>
                <a:close/>
              </a:path>
              <a:path w="292735" h="303529">
                <a:moveTo>
                  <a:pt x="209295" y="39370"/>
                </a:moveTo>
                <a:lnTo>
                  <a:pt x="200532" y="48260"/>
                </a:lnTo>
                <a:lnTo>
                  <a:pt x="210293" y="48260"/>
                </a:lnTo>
                <a:lnTo>
                  <a:pt x="213994" y="44450"/>
                </a:lnTo>
                <a:lnTo>
                  <a:pt x="209295" y="393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924296" y="5457063"/>
            <a:ext cx="428625" cy="412750"/>
          </a:xfrm>
          <a:custGeom>
            <a:avLst/>
            <a:gdLst/>
            <a:ahLst/>
            <a:cxnLst/>
            <a:rect l="l" t="t" r="r" b="b"/>
            <a:pathLst>
              <a:path w="428625" h="412750">
                <a:moveTo>
                  <a:pt x="39369" y="402590"/>
                </a:moveTo>
                <a:lnTo>
                  <a:pt x="37464" y="411480"/>
                </a:lnTo>
                <a:lnTo>
                  <a:pt x="44195" y="412750"/>
                </a:lnTo>
                <a:lnTo>
                  <a:pt x="54737" y="412750"/>
                </a:lnTo>
                <a:lnTo>
                  <a:pt x="59562" y="411480"/>
                </a:lnTo>
                <a:lnTo>
                  <a:pt x="63626" y="408940"/>
                </a:lnTo>
                <a:lnTo>
                  <a:pt x="66336" y="406400"/>
                </a:lnTo>
                <a:lnTo>
                  <a:pt x="49275" y="406400"/>
                </a:lnTo>
                <a:lnTo>
                  <a:pt x="39369" y="402590"/>
                </a:lnTo>
                <a:close/>
              </a:path>
              <a:path w="428625" h="412750">
                <a:moveTo>
                  <a:pt x="70840" y="375919"/>
                </a:moveTo>
                <a:lnTo>
                  <a:pt x="49783" y="375919"/>
                </a:lnTo>
                <a:lnTo>
                  <a:pt x="57403" y="377190"/>
                </a:lnTo>
                <a:lnTo>
                  <a:pt x="59943" y="378459"/>
                </a:lnTo>
                <a:lnTo>
                  <a:pt x="61849" y="379730"/>
                </a:lnTo>
                <a:lnTo>
                  <a:pt x="63626" y="382269"/>
                </a:lnTo>
                <a:lnTo>
                  <a:pt x="64769" y="383540"/>
                </a:lnTo>
                <a:lnTo>
                  <a:pt x="66039" y="388619"/>
                </a:lnTo>
                <a:lnTo>
                  <a:pt x="65912" y="391159"/>
                </a:lnTo>
                <a:lnTo>
                  <a:pt x="64388" y="396240"/>
                </a:lnTo>
                <a:lnTo>
                  <a:pt x="62991" y="398780"/>
                </a:lnTo>
                <a:lnTo>
                  <a:pt x="60959" y="400050"/>
                </a:lnTo>
                <a:lnTo>
                  <a:pt x="56514" y="405130"/>
                </a:lnTo>
                <a:lnTo>
                  <a:pt x="49275" y="406400"/>
                </a:lnTo>
                <a:lnTo>
                  <a:pt x="66336" y="406400"/>
                </a:lnTo>
                <a:lnTo>
                  <a:pt x="71754" y="401319"/>
                </a:lnTo>
                <a:lnTo>
                  <a:pt x="74167" y="396240"/>
                </a:lnTo>
                <a:lnTo>
                  <a:pt x="74294" y="383540"/>
                </a:lnTo>
                <a:lnTo>
                  <a:pt x="72262" y="377190"/>
                </a:lnTo>
                <a:lnTo>
                  <a:pt x="70840" y="375919"/>
                </a:lnTo>
                <a:close/>
              </a:path>
              <a:path w="428625" h="412750">
                <a:moveTo>
                  <a:pt x="24891" y="337819"/>
                </a:moveTo>
                <a:lnTo>
                  <a:pt x="19938" y="337819"/>
                </a:lnTo>
                <a:lnTo>
                  <a:pt x="16128" y="339090"/>
                </a:lnTo>
                <a:lnTo>
                  <a:pt x="0" y="360680"/>
                </a:lnTo>
                <a:lnTo>
                  <a:pt x="1777" y="367030"/>
                </a:lnTo>
                <a:lnTo>
                  <a:pt x="3428" y="369569"/>
                </a:lnTo>
                <a:lnTo>
                  <a:pt x="9143" y="375919"/>
                </a:lnTo>
                <a:lnTo>
                  <a:pt x="13207" y="377190"/>
                </a:lnTo>
                <a:lnTo>
                  <a:pt x="20827" y="378459"/>
                </a:lnTo>
                <a:lnTo>
                  <a:pt x="26415" y="378459"/>
                </a:lnTo>
                <a:lnTo>
                  <a:pt x="43433" y="375919"/>
                </a:lnTo>
                <a:lnTo>
                  <a:pt x="70840" y="375919"/>
                </a:lnTo>
                <a:lnTo>
                  <a:pt x="65150" y="370840"/>
                </a:lnTo>
                <a:lnTo>
                  <a:pt x="63182" y="369569"/>
                </a:lnTo>
                <a:lnTo>
                  <a:pt x="17906" y="369569"/>
                </a:lnTo>
                <a:lnTo>
                  <a:pt x="16255" y="368300"/>
                </a:lnTo>
                <a:lnTo>
                  <a:pt x="14477" y="368300"/>
                </a:lnTo>
                <a:lnTo>
                  <a:pt x="13080" y="367030"/>
                </a:lnTo>
                <a:lnTo>
                  <a:pt x="11811" y="365759"/>
                </a:lnTo>
                <a:lnTo>
                  <a:pt x="9651" y="363219"/>
                </a:lnTo>
                <a:lnTo>
                  <a:pt x="8636" y="361950"/>
                </a:lnTo>
                <a:lnTo>
                  <a:pt x="8762" y="355600"/>
                </a:lnTo>
                <a:lnTo>
                  <a:pt x="18795" y="346709"/>
                </a:lnTo>
                <a:lnTo>
                  <a:pt x="30099" y="346709"/>
                </a:lnTo>
                <a:lnTo>
                  <a:pt x="31241" y="339090"/>
                </a:lnTo>
                <a:lnTo>
                  <a:pt x="24891" y="337819"/>
                </a:lnTo>
                <a:close/>
              </a:path>
              <a:path w="428625" h="412750">
                <a:moveTo>
                  <a:pt x="51815" y="367030"/>
                </a:moveTo>
                <a:lnTo>
                  <a:pt x="44957" y="367030"/>
                </a:lnTo>
                <a:lnTo>
                  <a:pt x="28955" y="369569"/>
                </a:lnTo>
                <a:lnTo>
                  <a:pt x="63182" y="369569"/>
                </a:lnTo>
                <a:lnTo>
                  <a:pt x="61213" y="368300"/>
                </a:lnTo>
                <a:lnTo>
                  <a:pt x="51815" y="367030"/>
                </a:lnTo>
                <a:close/>
              </a:path>
              <a:path w="428625" h="412750">
                <a:moveTo>
                  <a:pt x="94995" y="303530"/>
                </a:moveTo>
                <a:lnTo>
                  <a:pt x="87804" y="303530"/>
                </a:lnTo>
                <a:lnTo>
                  <a:pt x="81089" y="304800"/>
                </a:lnTo>
                <a:lnTo>
                  <a:pt x="60104" y="331469"/>
                </a:lnTo>
                <a:lnTo>
                  <a:pt x="60198" y="337819"/>
                </a:lnTo>
                <a:lnTo>
                  <a:pt x="61087" y="345440"/>
                </a:lnTo>
                <a:lnTo>
                  <a:pt x="64262" y="351790"/>
                </a:lnTo>
                <a:lnTo>
                  <a:pt x="69723" y="356869"/>
                </a:lnTo>
                <a:lnTo>
                  <a:pt x="75564" y="363219"/>
                </a:lnTo>
                <a:lnTo>
                  <a:pt x="82676" y="367030"/>
                </a:lnTo>
                <a:lnTo>
                  <a:pt x="97498" y="367030"/>
                </a:lnTo>
                <a:lnTo>
                  <a:pt x="103489" y="365759"/>
                </a:lnTo>
                <a:lnTo>
                  <a:pt x="109170" y="361950"/>
                </a:lnTo>
                <a:lnTo>
                  <a:pt x="112759" y="359409"/>
                </a:lnTo>
                <a:lnTo>
                  <a:pt x="86487" y="359409"/>
                </a:lnTo>
                <a:lnTo>
                  <a:pt x="80899" y="356869"/>
                </a:lnTo>
                <a:lnTo>
                  <a:pt x="75691" y="351790"/>
                </a:lnTo>
                <a:lnTo>
                  <a:pt x="80856" y="346709"/>
                </a:lnTo>
                <a:lnTo>
                  <a:pt x="71500" y="346709"/>
                </a:lnTo>
                <a:lnTo>
                  <a:pt x="68706" y="341630"/>
                </a:lnTo>
                <a:lnTo>
                  <a:pt x="67437" y="336550"/>
                </a:lnTo>
                <a:lnTo>
                  <a:pt x="67690" y="332740"/>
                </a:lnTo>
                <a:lnTo>
                  <a:pt x="67944" y="327659"/>
                </a:lnTo>
                <a:lnTo>
                  <a:pt x="70230" y="322580"/>
                </a:lnTo>
                <a:lnTo>
                  <a:pt x="76962" y="314959"/>
                </a:lnTo>
                <a:lnTo>
                  <a:pt x="80009" y="313690"/>
                </a:lnTo>
                <a:lnTo>
                  <a:pt x="83438" y="312419"/>
                </a:lnTo>
                <a:lnTo>
                  <a:pt x="86740" y="311150"/>
                </a:lnTo>
                <a:lnTo>
                  <a:pt x="112039" y="311150"/>
                </a:lnTo>
                <a:lnTo>
                  <a:pt x="108457" y="307340"/>
                </a:lnTo>
                <a:lnTo>
                  <a:pt x="101980" y="304800"/>
                </a:lnTo>
                <a:lnTo>
                  <a:pt x="94995" y="303530"/>
                </a:lnTo>
                <a:close/>
              </a:path>
              <a:path w="428625" h="412750">
                <a:moveTo>
                  <a:pt x="122174" y="323850"/>
                </a:moveTo>
                <a:lnTo>
                  <a:pt x="115062" y="326390"/>
                </a:lnTo>
                <a:lnTo>
                  <a:pt x="116204" y="330200"/>
                </a:lnTo>
                <a:lnTo>
                  <a:pt x="116712" y="334009"/>
                </a:lnTo>
                <a:lnTo>
                  <a:pt x="116458" y="336550"/>
                </a:lnTo>
                <a:lnTo>
                  <a:pt x="116331" y="340359"/>
                </a:lnTo>
                <a:lnTo>
                  <a:pt x="115569" y="342900"/>
                </a:lnTo>
                <a:lnTo>
                  <a:pt x="99059" y="359409"/>
                </a:lnTo>
                <a:lnTo>
                  <a:pt x="112759" y="359409"/>
                </a:lnTo>
                <a:lnTo>
                  <a:pt x="114553" y="358140"/>
                </a:lnTo>
                <a:lnTo>
                  <a:pt x="117728" y="354330"/>
                </a:lnTo>
                <a:lnTo>
                  <a:pt x="120014" y="350519"/>
                </a:lnTo>
                <a:lnTo>
                  <a:pt x="121665" y="347980"/>
                </a:lnTo>
                <a:lnTo>
                  <a:pt x="123189" y="344169"/>
                </a:lnTo>
                <a:lnTo>
                  <a:pt x="123951" y="340359"/>
                </a:lnTo>
                <a:lnTo>
                  <a:pt x="124205" y="336550"/>
                </a:lnTo>
                <a:lnTo>
                  <a:pt x="124332" y="332740"/>
                </a:lnTo>
                <a:lnTo>
                  <a:pt x="123698" y="328930"/>
                </a:lnTo>
                <a:lnTo>
                  <a:pt x="122174" y="323850"/>
                </a:lnTo>
                <a:close/>
              </a:path>
              <a:path w="428625" h="412750">
                <a:moveTo>
                  <a:pt x="112039" y="311150"/>
                </a:moveTo>
                <a:lnTo>
                  <a:pt x="96392" y="311150"/>
                </a:lnTo>
                <a:lnTo>
                  <a:pt x="99821" y="312419"/>
                </a:lnTo>
                <a:lnTo>
                  <a:pt x="103504" y="314959"/>
                </a:lnTo>
                <a:lnTo>
                  <a:pt x="71500" y="346709"/>
                </a:lnTo>
                <a:lnTo>
                  <a:pt x="80856" y="346709"/>
                </a:lnTo>
                <a:lnTo>
                  <a:pt x="114426" y="313690"/>
                </a:lnTo>
                <a:lnTo>
                  <a:pt x="112039" y="311150"/>
                </a:lnTo>
                <a:close/>
              </a:path>
              <a:path w="428625" h="412750">
                <a:moveTo>
                  <a:pt x="123206" y="280669"/>
                </a:moveTo>
                <a:lnTo>
                  <a:pt x="112649" y="280669"/>
                </a:lnTo>
                <a:lnTo>
                  <a:pt x="150749" y="318769"/>
                </a:lnTo>
                <a:lnTo>
                  <a:pt x="156337" y="313690"/>
                </a:lnTo>
                <a:lnTo>
                  <a:pt x="123206" y="280669"/>
                </a:lnTo>
                <a:close/>
              </a:path>
              <a:path w="428625" h="412750">
                <a:moveTo>
                  <a:pt x="135762" y="247650"/>
                </a:moveTo>
                <a:lnTo>
                  <a:pt x="130301" y="254000"/>
                </a:lnTo>
                <a:lnTo>
                  <a:pt x="173227" y="297180"/>
                </a:lnTo>
                <a:lnTo>
                  <a:pt x="178688" y="290830"/>
                </a:lnTo>
                <a:lnTo>
                  <a:pt x="135762" y="247650"/>
                </a:lnTo>
                <a:close/>
              </a:path>
              <a:path w="428625" h="412750">
                <a:moveTo>
                  <a:pt x="97408" y="255269"/>
                </a:moveTo>
                <a:lnTo>
                  <a:pt x="91948" y="260350"/>
                </a:lnTo>
                <a:lnTo>
                  <a:pt x="107823" y="275590"/>
                </a:lnTo>
                <a:lnTo>
                  <a:pt x="100329" y="283209"/>
                </a:lnTo>
                <a:lnTo>
                  <a:pt x="105155" y="288290"/>
                </a:lnTo>
                <a:lnTo>
                  <a:pt x="112649" y="280669"/>
                </a:lnTo>
                <a:lnTo>
                  <a:pt x="123206" y="280669"/>
                </a:lnTo>
                <a:lnTo>
                  <a:pt x="118109" y="275590"/>
                </a:lnTo>
                <a:lnTo>
                  <a:pt x="123117" y="270509"/>
                </a:lnTo>
                <a:lnTo>
                  <a:pt x="113411" y="270509"/>
                </a:lnTo>
                <a:lnTo>
                  <a:pt x="97408" y="255269"/>
                </a:lnTo>
                <a:close/>
              </a:path>
              <a:path w="428625" h="412750">
                <a:moveTo>
                  <a:pt x="122174" y="261619"/>
                </a:moveTo>
                <a:lnTo>
                  <a:pt x="113411" y="270509"/>
                </a:lnTo>
                <a:lnTo>
                  <a:pt x="123117" y="270509"/>
                </a:lnTo>
                <a:lnTo>
                  <a:pt x="126873" y="266700"/>
                </a:lnTo>
                <a:lnTo>
                  <a:pt x="122174" y="261619"/>
                </a:lnTo>
                <a:close/>
              </a:path>
              <a:path w="428625" h="412750">
                <a:moveTo>
                  <a:pt x="199008" y="207009"/>
                </a:moveTo>
                <a:lnTo>
                  <a:pt x="184707" y="207009"/>
                </a:lnTo>
                <a:lnTo>
                  <a:pt x="178006" y="208280"/>
                </a:lnTo>
                <a:lnTo>
                  <a:pt x="157079" y="233680"/>
                </a:lnTo>
                <a:lnTo>
                  <a:pt x="157225" y="241300"/>
                </a:lnTo>
                <a:lnTo>
                  <a:pt x="158114" y="248919"/>
                </a:lnTo>
                <a:lnTo>
                  <a:pt x="161289" y="255269"/>
                </a:lnTo>
                <a:lnTo>
                  <a:pt x="166750" y="260350"/>
                </a:lnTo>
                <a:lnTo>
                  <a:pt x="172465" y="266700"/>
                </a:lnTo>
                <a:lnTo>
                  <a:pt x="179704" y="269240"/>
                </a:lnTo>
                <a:lnTo>
                  <a:pt x="188213" y="270509"/>
                </a:lnTo>
                <a:lnTo>
                  <a:pt x="194472" y="270509"/>
                </a:lnTo>
                <a:lnTo>
                  <a:pt x="200469" y="267969"/>
                </a:lnTo>
                <a:lnTo>
                  <a:pt x="206180" y="265430"/>
                </a:lnTo>
                <a:lnTo>
                  <a:pt x="208881" y="262890"/>
                </a:lnTo>
                <a:lnTo>
                  <a:pt x="183514" y="262890"/>
                </a:lnTo>
                <a:lnTo>
                  <a:pt x="177800" y="260350"/>
                </a:lnTo>
                <a:lnTo>
                  <a:pt x="172719" y="255269"/>
                </a:lnTo>
                <a:lnTo>
                  <a:pt x="177701" y="250190"/>
                </a:lnTo>
                <a:lnTo>
                  <a:pt x="168528" y="250190"/>
                </a:lnTo>
                <a:lnTo>
                  <a:pt x="165734" y="245109"/>
                </a:lnTo>
                <a:lnTo>
                  <a:pt x="164464" y="240030"/>
                </a:lnTo>
                <a:lnTo>
                  <a:pt x="164591" y="236219"/>
                </a:lnTo>
                <a:lnTo>
                  <a:pt x="164973" y="229869"/>
                </a:lnTo>
                <a:lnTo>
                  <a:pt x="167258" y="224790"/>
                </a:lnTo>
                <a:lnTo>
                  <a:pt x="173989" y="218440"/>
                </a:lnTo>
                <a:lnTo>
                  <a:pt x="177037" y="215900"/>
                </a:lnTo>
                <a:lnTo>
                  <a:pt x="180339" y="215900"/>
                </a:lnTo>
                <a:lnTo>
                  <a:pt x="183768" y="214630"/>
                </a:lnTo>
                <a:lnTo>
                  <a:pt x="187070" y="213359"/>
                </a:lnTo>
                <a:lnTo>
                  <a:pt x="208406" y="213359"/>
                </a:lnTo>
                <a:lnTo>
                  <a:pt x="205486" y="210819"/>
                </a:lnTo>
                <a:lnTo>
                  <a:pt x="199008" y="207009"/>
                </a:lnTo>
                <a:close/>
              </a:path>
              <a:path w="428625" h="412750">
                <a:moveTo>
                  <a:pt x="219201" y="227330"/>
                </a:moveTo>
                <a:lnTo>
                  <a:pt x="212089" y="229869"/>
                </a:lnTo>
                <a:lnTo>
                  <a:pt x="213232" y="233680"/>
                </a:lnTo>
                <a:lnTo>
                  <a:pt x="213487" y="236219"/>
                </a:lnTo>
                <a:lnTo>
                  <a:pt x="213487" y="240030"/>
                </a:lnTo>
                <a:lnTo>
                  <a:pt x="213232" y="242569"/>
                </a:lnTo>
                <a:lnTo>
                  <a:pt x="196087" y="262890"/>
                </a:lnTo>
                <a:lnTo>
                  <a:pt x="208881" y="262890"/>
                </a:lnTo>
                <a:lnTo>
                  <a:pt x="211581" y="260350"/>
                </a:lnTo>
                <a:lnTo>
                  <a:pt x="214756" y="257809"/>
                </a:lnTo>
                <a:lnTo>
                  <a:pt x="217042" y="254000"/>
                </a:lnTo>
                <a:lnTo>
                  <a:pt x="220090" y="247650"/>
                </a:lnTo>
                <a:lnTo>
                  <a:pt x="220979" y="243840"/>
                </a:lnTo>
                <a:lnTo>
                  <a:pt x="221106" y="240030"/>
                </a:lnTo>
                <a:lnTo>
                  <a:pt x="221361" y="236219"/>
                </a:lnTo>
                <a:lnTo>
                  <a:pt x="220599" y="231140"/>
                </a:lnTo>
                <a:lnTo>
                  <a:pt x="219201" y="227330"/>
                </a:lnTo>
                <a:close/>
              </a:path>
              <a:path w="428625" h="412750">
                <a:moveTo>
                  <a:pt x="208406" y="213359"/>
                </a:moveTo>
                <a:lnTo>
                  <a:pt x="187070" y="213359"/>
                </a:lnTo>
                <a:lnTo>
                  <a:pt x="193420" y="214630"/>
                </a:lnTo>
                <a:lnTo>
                  <a:pt x="196850" y="215900"/>
                </a:lnTo>
                <a:lnTo>
                  <a:pt x="200532" y="217169"/>
                </a:lnTo>
                <a:lnTo>
                  <a:pt x="168528" y="250190"/>
                </a:lnTo>
                <a:lnTo>
                  <a:pt x="177701" y="250190"/>
                </a:lnTo>
                <a:lnTo>
                  <a:pt x="211327" y="215900"/>
                </a:lnTo>
                <a:lnTo>
                  <a:pt x="208406" y="213359"/>
                </a:lnTo>
                <a:close/>
              </a:path>
              <a:path w="428625" h="412750">
                <a:moveTo>
                  <a:pt x="121665" y="231140"/>
                </a:moveTo>
                <a:lnTo>
                  <a:pt x="118109" y="231140"/>
                </a:lnTo>
                <a:lnTo>
                  <a:pt x="116586" y="232409"/>
                </a:lnTo>
                <a:lnTo>
                  <a:pt x="114045" y="234950"/>
                </a:lnTo>
                <a:lnTo>
                  <a:pt x="113411" y="236219"/>
                </a:lnTo>
                <a:lnTo>
                  <a:pt x="113411" y="240030"/>
                </a:lnTo>
                <a:lnTo>
                  <a:pt x="114045" y="241300"/>
                </a:lnTo>
                <a:lnTo>
                  <a:pt x="116586" y="243840"/>
                </a:lnTo>
                <a:lnTo>
                  <a:pt x="123189" y="243840"/>
                </a:lnTo>
                <a:lnTo>
                  <a:pt x="125729" y="241300"/>
                </a:lnTo>
                <a:lnTo>
                  <a:pt x="126364" y="240030"/>
                </a:lnTo>
                <a:lnTo>
                  <a:pt x="126364" y="236219"/>
                </a:lnTo>
                <a:lnTo>
                  <a:pt x="125729" y="234950"/>
                </a:lnTo>
                <a:lnTo>
                  <a:pt x="123189" y="232409"/>
                </a:lnTo>
                <a:lnTo>
                  <a:pt x="121665" y="231140"/>
                </a:lnTo>
                <a:close/>
              </a:path>
              <a:path w="428625" h="412750">
                <a:moveTo>
                  <a:pt x="204469" y="179069"/>
                </a:moveTo>
                <a:lnTo>
                  <a:pt x="198881" y="185419"/>
                </a:lnTo>
                <a:lnTo>
                  <a:pt x="241807" y="228600"/>
                </a:lnTo>
                <a:lnTo>
                  <a:pt x="247395" y="222250"/>
                </a:lnTo>
                <a:lnTo>
                  <a:pt x="229234" y="204469"/>
                </a:lnTo>
                <a:lnTo>
                  <a:pt x="223774" y="199390"/>
                </a:lnTo>
                <a:lnTo>
                  <a:pt x="220344" y="194309"/>
                </a:lnTo>
                <a:lnTo>
                  <a:pt x="217296" y="186690"/>
                </a:lnTo>
                <a:lnTo>
                  <a:pt x="211836" y="186690"/>
                </a:lnTo>
                <a:lnTo>
                  <a:pt x="204469" y="179069"/>
                </a:lnTo>
                <a:close/>
              </a:path>
              <a:path w="428625" h="412750">
                <a:moveTo>
                  <a:pt x="249808" y="165100"/>
                </a:moveTo>
                <a:lnTo>
                  <a:pt x="232537" y="165100"/>
                </a:lnTo>
                <a:lnTo>
                  <a:pt x="235203" y="166369"/>
                </a:lnTo>
                <a:lnTo>
                  <a:pt x="237616" y="167640"/>
                </a:lnTo>
                <a:lnTo>
                  <a:pt x="240156" y="168909"/>
                </a:lnTo>
                <a:lnTo>
                  <a:pt x="243966" y="171450"/>
                </a:lnTo>
                <a:lnTo>
                  <a:pt x="249174" y="176530"/>
                </a:lnTo>
                <a:lnTo>
                  <a:pt x="271144" y="199390"/>
                </a:lnTo>
                <a:lnTo>
                  <a:pt x="276732" y="193040"/>
                </a:lnTo>
                <a:lnTo>
                  <a:pt x="259841" y="176530"/>
                </a:lnTo>
                <a:lnTo>
                  <a:pt x="253745" y="170180"/>
                </a:lnTo>
                <a:lnTo>
                  <a:pt x="249808" y="165100"/>
                </a:lnTo>
                <a:close/>
              </a:path>
              <a:path w="428625" h="412750">
                <a:moveTo>
                  <a:pt x="235584" y="157480"/>
                </a:moveTo>
                <a:lnTo>
                  <a:pt x="227964" y="157480"/>
                </a:lnTo>
                <a:lnTo>
                  <a:pt x="225298" y="158750"/>
                </a:lnTo>
                <a:lnTo>
                  <a:pt x="222503" y="160019"/>
                </a:lnTo>
                <a:lnTo>
                  <a:pt x="220217" y="161290"/>
                </a:lnTo>
                <a:lnTo>
                  <a:pt x="218058" y="163830"/>
                </a:lnTo>
                <a:lnTo>
                  <a:pt x="215011" y="166369"/>
                </a:lnTo>
                <a:lnTo>
                  <a:pt x="212851" y="170180"/>
                </a:lnTo>
                <a:lnTo>
                  <a:pt x="211074" y="177800"/>
                </a:lnTo>
                <a:lnTo>
                  <a:pt x="211074" y="182880"/>
                </a:lnTo>
                <a:lnTo>
                  <a:pt x="211836" y="186690"/>
                </a:lnTo>
                <a:lnTo>
                  <a:pt x="217296" y="186690"/>
                </a:lnTo>
                <a:lnTo>
                  <a:pt x="216915" y="182880"/>
                </a:lnTo>
                <a:lnTo>
                  <a:pt x="218186" y="175259"/>
                </a:lnTo>
                <a:lnTo>
                  <a:pt x="219837" y="172719"/>
                </a:lnTo>
                <a:lnTo>
                  <a:pt x="222376" y="170180"/>
                </a:lnTo>
                <a:lnTo>
                  <a:pt x="224662" y="167640"/>
                </a:lnTo>
                <a:lnTo>
                  <a:pt x="227075" y="166369"/>
                </a:lnTo>
                <a:lnTo>
                  <a:pt x="232537" y="165100"/>
                </a:lnTo>
                <a:lnTo>
                  <a:pt x="249808" y="165100"/>
                </a:lnTo>
                <a:lnTo>
                  <a:pt x="248157" y="161290"/>
                </a:lnTo>
                <a:lnTo>
                  <a:pt x="247649" y="160019"/>
                </a:lnTo>
                <a:lnTo>
                  <a:pt x="241934" y="160019"/>
                </a:lnTo>
                <a:lnTo>
                  <a:pt x="238632" y="158750"/>
                </a:lnTo>
                <a:lnTo>
                  <a:pt x="235584" y="157480"/>
                </a:lnTo>
                <a:close/>
              </a:path>
              <a:path w="428625" h="412750">
                <a:moveTo>
                  <a:pt x="278307" y="135890"/>
                </a:moveTo>
                <a:lnTo>
                  <a:pt x="264159" y="135890"/>
                </a:lnTo>
                <a:lnTo>
                  <a:pt x="266573" y="137159"/>
                </a:lnTo>
                <a:lnTo>
                  <a:pt x="268858" y="138430"/>
                </a:lnTo>
                <a:lnTo>
                  <a:pt x="272414" y="140969"/>
                </a:lnTo>
                <a:lnTo>
                  <a:pt x="276987" y="146050"/>
                </a:lnTo>
                <a:lnTo>
                  <a:pt x="300481" y="168909"/>
                </a:lnTo>
                <a:lnTo>
                  <a:pt x="306069" y="163830"/>
                </a:lnTo>
                <a:lnTo>
                  <a:pt x="282575" y="140969"/>
                </a:lnTo>
                <a:lnTo>
                  <a:pt x="278307" y="135890"/>
                </a:lnTo>
                <a:close/>
              </a:path>
              <a:path w="428625" h="412750">
                <a:moveTo>
                  <a:pt x="265175" y="128269"/>
                </a:moveTo>
                <a:lnTo>
                  <a:pt x="261365" y="128269"/>
                </a:lnTo>
                <a:lnTo>
                  <a:pt x="253745" y="129540"/>
                </a:lnTo>
                <a:lnTo>
                  <a:pt x="250443" y="130809"/>
                </a:lnTo>
                <a:lnTo>
                  <a:pt x="244348" y="137159"/>
                </a:lnTo>
                <a:lnTo>
                  <a:pt x="242188" y="140969"/>
                </a:lnTo>
                <a:lnTo>
                  <a:pt x="240156" y="149859"/>
                </a:lnTo>
                <a:lnTo>
                  <a:pt x="240411" y="154940"/>
                </a:lnTo>
                <a:lnTo>
                  <a:pt x="241934" y="160019"/>
                </a:lnTo>
                <a:lnTo>
                  <a:pt x="247649" y="160019"/>
                </a:lnTo>
                <a:lnTo>
                  <a:pt x="246633" y="157480"/>
                </a:lnTo>
                <a:lnTo>
                  <a:pt x="246125" y="154940"/>
                </a:lnTo>
                <a:lnTo>
                  <a:pt x="261619" y="135890"/>
                </a:lnTo>
                <a:lnTo>
                  <a:pt x="278307" y="135890"/>
                </a:lnTo>
                <a:lnTo>
                  <a:pt x="277240" y="134619"/>
                </a:lnTo>
                <a:lnTo>
                  <a:pt x="272668" y="132080"/>
                </a:lnTo>
                <a:lnTo>
                  <a:pt x="268858" y="129540"/>
                </a:lnTo>
                <a:lnTo>
                  <a:pt x="265175" y="128269"/>
                </a:lnTo>
                <a:close/>
              </a:path>
              <a:path w="428625" h="412750">
                <a:moveTo>
                  <a:pt x="264794" y="86359"/>
                </a:moveTo>
                <a:lnTo>
                  <a:pt x="259206" y="91440"/>
                </a:lnTo>
                <a:lnTo>
                  <a:pt x="318769" y="151130"/>
                </a:lnTo>
                <a:lnTo>
                  <a:pt x="324357" y="146050"/>
                </a:lnTo>
                <a:lnTo>
                  <a:pt x="316356" y="137159"/>
                </a:lnTo>
                <a:lnTo>
                  <a:pt x="330708" y="137159"/>
                </a:lnTo>
                <a:lnTo>
                  <a:pt x="335025" y="135890"/>
                </a:lnTo>
                <a:lnTo>
                  <a:pt x="338963" y="133350"/>
                </a:lnTo>
                <a:lnTo>
                  <a:pt x="340105" y="132080"/>
                </a:lnTo>
                <a:lnTo>
                  <a:pt x="312927" y="132080"/>
                </a:lnTo>
                <a:lnTo>
                  <a:pt x="307213" y="129540"/>
                </a:lnTo>
                <a:lnTo>
                  <a:pt x="302132" y="124459"/>
                </a:lnTo>
                <a:lnTo>
                  <a:pt x="298957" y="120650"/>
                </a:lnTo>
                <a:lnTo>
                  <a:pt x="296671" y="116840"/>
                </a:lnTo>
                <a:lnTo>
                  <a:pt x="294766" y="110490"/>
                </a:lnTo>
                <a:lnTo>
                  <a:pt x="288798" y="110490"/>
                </a:lnTo>
                <a:lnTo>
                  <a:pt x="264794" y="86359"/>
                </a:lnTo>
                <a:close/>
              </a:path>
              <a:path w="428625" h="412750">
                <a:moveTo>
                  <a:pt x="330708" y="137159"/>
                </a:moveTo>
                <a:lnTo>
                  <a:pt x="316356" y="137159"/>
                </a:lnTo>
                <a:lnTo>
                  <a:pt x="321563" y="138430"/>
                </a:lnTo>
                <a:lnTo>
                  <a:pt x="326389" y="138430"/>
                </a:lnTo>
                <a:lnTo>
                  <a:pt x="330708" y="137159"/>
                </a:lnTo>
                <a:close/>
              </a:path>
              <a:path w="428625" h="412750">
                <a:moveTo>
                  <a:pt x="339559" y="82550"/>
                </a:moveTo>
                <a:lnTo>
                  <a:pt x="320928" y="82550"/>
                </a:lnTo>
                <a:lnTo>
                  <a:pt x="329564" y="85090"/>
                </a:lnTo>
                <a:lnTo>
                  <a:pt x="333248" y="87630"/>
                </a:lnTo>
                <a:lnTo>
                  <a:pt x="343915" y="105409"/>
                </a:lnTo>
                <a:lnTo>
                  <a:pt x="343915" y="110490"/>
                </a:lnTo>
                <a:lnTo>
                  <a:pt x="342900" y="114300"/>
                </a:lnTo>
                <a:lnTo>
                  <a:pt x="341756" y="118109"/>
                </a:lnTo>
                <a:lnTo>
                  <a:pt x="339725" y="121919"/>
                </a:lnTo>
                <a:lnTo>
                  <a:pt x="336676" y="124459"/>
                </a:lnTo>
                <a:lnTo>
                  <a:pt x="331850" y="129540"/>
                </a:lnTo>
                <a:lnTo>
                  <a:pt x="326136" y="132080"/>
                </a:lnTo>
                <a:lnTo>
                  <a:pt x="340105" y="132080"/>
                </a:lnTo>
                <a:lnTo>
                  <a:pt x="342391" y="129540"/>
                </a:lnTo>
                <a:lnTo>
                  <a:pt x="348488" y="123190"/>
                </a:lnTo>
                <a:lnTo>
                  <a:pt x="351536" y="116840"/>
                </a:lnTo>
                <a:lnTo>
                  <a:pt x="351408" y="99059"/>
                </a:lnTo>
                <a:lnTo>
                  <a:pt x="348361" y="91440"/>
                </a:lnTo>
                <a:lnTo>
                  <a:pt x="339559" y="82550"/>
                </a:lnTo>
                <a:close/>
              </a:path>
              <a:path w="428625" h="412750">
                <a:moveTo>
                  <a:pt x="310895" y="74930"/>
                </a:moveTo>
                <a:lnTo>
                  <a:pt x="303529" y="78740"/>
                </a:lnTo>
                <a:lnTo>
                  <a:pt x="297433" y="85090"/>
                </a:lnTo>
                <a:lnTo>
                  <a:pt x="294004" y="87630"/>
                </a:lnTo>
                <a:lnTo>
                  <a:pt x="291591" y="91440"/>
                </a:lnTo>
                <a:lnTo>
                  <a:pt x="290194" y="95250"/>
                </a:lnTo>
                <a:lnTo>
                  <a:pt x="288670" y="100330"/>
                </a:lnTo>
                <a:lnTo>
                  <a:pt x="288163" y="105409"/>
                </a:lnTo>
                <a:lnTo>
                  <a:pt x="288798" y="110490"/>
                </a:lnTo>
                <a:lnTo>
                  <a:pt x="294766" y="110490"/>
                </a:lnTo>
                <a:lnTo>
                  <a:pt x="294386" y="109219"/>
                </a:lnTo>
                <a:lnTo>
                  <a:pt x="294386" y="105409"/>
                </a:lnTo>
                <a:lnTo>
                  <a:pt x="295655" y="100330"/>
                </a:lnTo>
                <a:lnTo>
                  <a:pt x="296799" y="96519"/>
                </a:lnTo>
                <a:lnTo>
                  <a:pt x="298957" y="92709"/>
                </a:lnTo>
                <a:lnTo>
                  <a:pt x="301878" y="90169"/>
                </a:lnTo>
                <a:lnTo>
                  <a:pt x="304926" y="86359"/>
                </a:lnTo>
                <a:lnTo>
                  <a:pt x="308482" y="85090"/>
                </a:lnTo>
                <a:lnTo>
                  <a:pt x="316738" y="82550"/>
                </a:lnTo>
                <a:lnTo>
                  <a:pt x="339559" y="82550"/>
                </a:lnTo>
                <a:lnTo>
                  <a:pt x="335788" y="78740"/>
                </a:lnTo>
                <a:lnTo>
                  <a:pt x="328294" y="76200"/>
                </a:lnTo>
                <a:lnTo>
                  <a:pt x="310895" y="74930"/>
                </a:lnTo>
                <a:close/>
              </a:path>
              <a:path w="428625" h="412750">
                <a:moveTo>
                  <a:pt x="334009" y="49530"/>
                </a:moveTo>
                <a:lnTo>
                  <a:pt x="328294" y="55880"/>
                </a:lnTo>
                <a:lnTo>
                  <a:pt x="371220" y="99059"/>
                </a:lnTo>
                <a:lnTo>
                  <a:pt x="376936" y="92709"/>
                </a:lnTo>
                <a:lnTo>
                  <a:pt x="354964" y="71119"/>
                </a:lnTo>
                <a:lnTo>
                  <a:pt x="350392" y="66040"/>
                </a:lnTo>
                <a:lnTo>
                  <a:pt x="346328" y="58419"/>
                </a:lnTo>
                <a:lnTo>
                  <a:pt x="345651" y="55880"/>
                </a:lnTo>
                <a:lnTo>
                  <a:pt x="340232" y="55880"/>
                </a:lnTo>
                <a:lnTo>
                  <a:pt x="334009" y="49530"/>
                </a:lnTo>
                <a:close/>
              </a:path>
              <a:path w="428625" h="412750">
                <a:moveTo>
                  <a:pt x="405891" y="0"/>
                </a:moveTo>
                <a:lnTo>
                  <a:pt x="391662" y="0"/>
                </a:lnTo>
                <a:lnTo>
                  <a:pt x="384952" y="1269"/>
                </a:lnTo>
                <a:lnTo>
                  <a:pt x="364015" y="26669"/>
                </a:lnTo>
                <a:lnTo>
                  <a:pt x="364108" y="34290"/>
                </a:lnTo>
                <a:lnTo>
                  <a:pt x="364998" y="41909"/>
                </a:lnTo>
                <a:lnTo>
                  <a:pt x="368173" y="48259"/>
                </a:lnTo>
                <a:lnTo>
                  <a:pt x="373633" y="53340"/>
                </a:lnTo>
                <a:lnTo>
                  <a:pt x="379475" y="59690"/>
                </a:lnTo>
                <a:lnTo>
                  <a:pt x="386588" y="62230"/>
                </a:lnTo>
                <a:lnTo>
                  <a:pt x="395096" y="63500"/>
                </a:lnTo>
                <a:lnTo>
                  <a:pt x="401409" y="63500"/>
                </a:lnTo>
                <a:lnTo>
                  <a:pt x="407400" y="60959"/>
                </a:lnTo>
                <a:lnTo>
                  <a:pt x="413081" y="58419"/>
                </a:lnTo>
                <a:lnTo>
                  <a:pt x="415773" y="55880"/>
                </a:lnTo>
                <a:lnTo>
                  <a:pt x="390398" y="55880"/>
                </a:lnTo>
                <a:lnTo>
                  <a:pt x="384682" y="53340"/>
                </a:lnTo>
                <a:lnTo>
                  <a:pt x="379602" y="48259"/>
                </a:lnTo>
                <a:lnTo>
                  <a:pt x="384601" y="43180"/>
                </a:lnTo>
                <a:lnTo>
                  <a:pt x="375412" y="43180"/>
                </a:lnTo>
                <a:lnTo>
                  <a:pt x="372617" y="38100"/>
                </a:lnTo>
                <a:lnTo>
                  <a:pt x="371348" y="33019"/>
                </a:lnTo>
                <a:lnTo>
                  <a:pt x="371601" y="29209"/>
                </a:lnTo>
                <a:lnTo>
                  <a:pt x="371855" y="22859"/>
                </a:lnTo>
                <a:lnTo>
                  <a:pt x="390651" y="7619"/>
                </a:lnTo>
                <a:lnTo>
                  <a:pt x="393953" y="6350"/>
                </a:lnTo>
                <a:lnTo>
                  <a:pt x="415353" y="6350"/>
                </a:lnTo>
                <a:lnTo>
                  <a:pt x="412368" y="3809"/>
                </a:lnTo>
                <a:lnTo>
                  <a:pt x="405891" y="0"/>
                </a:lnTo>
                <a:close/>
              </a:path>
              <a:path w="428625" h="412750">
                <a:moveTo>
                  <a:pt x="350392" y="34290"/>
                </a:moveTo>
                <a:lnTo>
                  <a:pt x="347725" y="35559"/>
                </a:lnTo>
                <a:lnTo>
                  <a:pt x="345566" y="35559"/>
                </a:lnTo>
                <a:lnTo>
                  <a:pt x="342011" y="39369"/>
                </a:lnTo>
                <a:lnTo>
                  <a:pt x="340740" y="41909"/>
                </a:lnTo>
                <a:lnTo>
                  <a:pt x="340105" y="45719"/>
                </a:lnTo>
                <a:lnTo>
                  <a:pt x="339343" y="48259"/>
                </a:lnTo>
                <a:lnTo>
                  <a:pt x="339470" y="52069"/>
                </a:lnTo>
                <a:lnTo>
                  <a:pt x="340232" y="55880"/>
                </a:lnTo>
                <a:lnTo>
                  <a:pt x="345651" y="55880"/>
                </a:lnTo>
                <a:lnTo>
                  <a:pt x="345313" y="54609"/>
                </a:lnTo>
                <a:lnTo>
                  <a:pt x="345439" y="52069"/>
                </a:lnTo>
                <a:lnTo>
                  <a:pt x="345693" y="48259"/>
                </a:lnTo>
                <a:lnTo>
                  <a:pt x="346709" y="45719"/>
                </a:lnTo>
                <a:lnTo>
                  <a:pt x="350519" y="41909"/>
                </a:lnTo>
                <a:lnTo>
                  <a:pt x="352170" y="41909"/>
                </a:lnTo>
                <a:lnTo>
                  <a:pt x="350392" y="34290"/>
                </a:lnTo>
                <a:close/>
              </a:path>
              <a:path w="428625" h="412750">
                <a:moveTo>
                  <a:pt x="426084" y="20319"/>
                </a:moveTo>
                <a:lnTo>
                  <a:pt x="418973" y="22859"/>
                </a:lnTo>
                <a:lnTo>
                  <a:pt x="420115" y="26669"/>
                </a:lnTo>
                <a:lnTo>
                  <a:pt x="420624" y="30480"/>
                </a:lnTo>
                <a:lnTo>
                  <a:pt x="420369" y="33019"/>
                </a:lnTo>
                <a:lnTo>
                  <a:pt x="420242" y="35559"/>
                </a:lnTo>
                <a:lnTo>
                  <a:pt x="419480" y="38100"/>
                </a:lnTo>
                <a:lnTo>
                  <a:pt x="402970" y="55880"/>
                </a:lnTo>
                <a:lnTo>
                  <a:pt x="415773" y="55880"/>
                </a:lnTo>
                <a:lnTo>
                  <a:pt x="418464" y="53340"/>
                </a:lnTo>
                <a:lnTo>
                  <a:pt x="421639" y="50800"/>
                </a:lnTo>
                <a:lnTo>
                  <a:pt x="423925" y="46990"/>
                </a:lnTo>
                <a:lnTo>
                  <a:pt x="425450" y="43180"/>
                </a:lnTo>
                <a:lnTo>
                  <a:pt x="427100" y="40640"/>
                </a:lnTo>
                <a:lnTo>
                  <a:pt x="427863" y="36830"/>
                </a:lnTo>
                <a:lnTo>
                  <a:pt x="428116" y="33019"/>
                </a:lnTo>
                <a:lnTo>
                  <a:pt x="428243" y="29209"/>
                </a:lnTo>
                <a:lnTo>
                  <a:pt x="427608" y="25400"/>
                </a:lnTo>
                <a:lnTo>
                  <a:pt x="426084" y="20319"/>
                </a:lnTo>
                <a:close/>
              </a:path>
              <a:path w="428625" h="412750">
                <a:moveTo>
                  <a:pt x="415353" y="6350"/>
                </a:moveTo>
                <a:lnTo>
                  <a:pt x="397128" y="6350"/>
                </a:lnTo>
                <a:lnTo>
                  <a:pt x="400303" y="7619"/>
                </a:lnTo>
                <a:lnTo>
                  <a:pt x="403732" y="8890"/>
                </a:lnTo>
                <a:lnTo>
                  <a:pt x="407415" y="11430"/>
                </a:lnTo>
                <a:lnTo>
                  <a:pt x="375412" y="43180"/>
                </a:lnTo>
                <a:lnTo>
                  <a:pt x="384601" y="43180"/>
                </a:lnTo>
                <a:lnTo>
                  <a:pt x="418338" y="8890"/>
                </a:lnTo>
                <a:lnTo>
                  <a:pt x="415353" y="635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549135" y="5456275"/>
            <a:ext cx="353695" cy="336550"/>
          </a:xfrm>
          <a:custGeom>
            <a:avLst/>
            <a:gdLst/>
            <a:ahLst/>
            <a:cxnLst/>
            <a:rect l="l" t="t" r="r" b="b"/>
            <a:pathLst>
              <a:path w="353695" h="336550">
                <a:moveTo>
                  <a:pt x="43942" y="250190"/>
                </a:moveTo>
                <a:lnTo>
                  <a:pt x="7620" y="269240"/>
                </a:lnTo>
                <a:lnTo>
                  <a:pt x="0" y="290830"/>
                </a:lnTo>
                <a:lnTo>
                  <a:pt x="0" y="297180"/>
                </a:lnTo>
                <a:lnTo>
                  <a:pt x="20187" y="330200"/>
                </a:lnTo>
                <a:lnTo>
                  <a:pt x="35288" y="336550"/>
                </a:lnTo>
                <a:lnTo>
                  <a:pt x="52383" y="336550"/>
                </a:lnTo>
                <a:lnTo>
                  <a:pt x="60356" y="334010"/>
                </a:lnTo>
                <a:lnTo>
                  <a:pt x="67710" y="330200"/>
                </a:lnTo>
                <a:lnTo>
                  <a:pt x="69053" y="328930"/>
                </a:lnTo>
                <a:lnTo>
                  <a:pt x="37292" y="328930"/>
                </a:lnTo>
                <a:lnTo>
                  <a:pt x="30876" y="326390"/>
                </a:lnTo>
                <a:lnTo>
                  <a:pt x="10033" y="302260"/>
                </a:lnTo>
                <a:lnTo>
                  <a:pt x="8509" y="297180"/>
                </a:lnTo>
                <a:lnTo>
                  <a:pt x="8509" y="290830"/>
                </a:lnTo>
                <a:lnTo>
                  <a:pt x="10033" y="284480"/>
                </a:lnTo>
                <a:lnTo>
                  <a:pt x="11684" y="278130"/>
                </a:lnTo>
                <a:lnTo>
                  <a:pt x="14605" y="273050"/>
                </a:lnTo>
                <a:lnTo>
                  <a:pt x="18923" y="269240"/>
                </a:lnTo>
                <a:lnTo>
                  <a:pt x="23241" y="264160"/>
                </a:lnTo>
                <a:lnTo>
                  <a:pt x="28575" y="261620"/>
                </a:lnTo>
                <a:lnTo>
                  <a:pt x="40767" y="257810"/>
                </a:lnTo>
                <a:lnTo>
                  <a:pt x="67712" y="257810"/>
                </a:lnTo>
                <a:lnTo>
                  <a:pt x="60372" y="254000"/>
                </a:lnTo>
                <a:lnTo>
                  <a:pt x="52437" y="251460"/>
                </a:lnTo>
                <a:lnTo>
                  <a:pt x="43942" y="250190"/>
                </a:lnTo>
                <a:close/>
              </a:path>
              <a:path w="353695" h="336550">
                <a:moveTo>
                  <a:pt x="67712" y="257810"/>
                </a:moveTo>
                <a:lnTo>
                  <a:pt x="46863" y="257810"/>
                </a:lnTo>
                <a:lnTo>
                  <a:pt x="58547" y="261620"/>
                </a:lnTo>
                <a:lnTo>
                  <a:pt x="63754" y="264160"/>
                </a:lnTo>
                <a:lnTo>
                  <a:pt x="68453" y="269240"/>
                </a:lnTo>
                <a:lnTo>
                  <a:pt x="73025" y="274320"/>
                </a:lnTo>
                <a:lnTo>
                  <a:pt x="76200" y="279400"/>
                </a:lnTo>
                <a:lnTo>
                  <a:pt x="79502" y="290830"/>
                </a:lnTo>
                <a:lnTo>
                  <a:pt x="79502" y="297180"/>
                </a:lnTo>
                <a:lnTo>
                  <a:pt x="51077" y="328930"/>
                </a:lnTo>
                <a:lnTo>
                  <a:pt x="69053" y="328930"/>
                </a:lnTo>
                <a:lnTo>
                  <a:pt x="87249" y="293370"/>
                </a:lnTo>
                <a:lnTo>
                  <a:pt x="86441" y="285750"/>
                </a:lnTo>
                <a:lnTo>
                  <a:pt x="84026" y="276860"/>
                </a:lnTo>
                <a:lnTo>
                  <a:pt x="80015" y="270510"/>
                </a:lnTo>
                <a:lnTo>
                  <a:pt x="74422" y="262890"/>
                </a:lnTo>
                <a:lnTo>
                  <a:pt x="67712" y="257810"/>
                </a:lnTo>
                <a:close/>
              </a:path>
              <a:path w="353695" h="336550">
                <a:moveTo>
                  <a:pt x="114935" y="204470"/>
                </a:moveTo>
                <a:lnTo>
                  <a:pt x="108458" y="205740"/>
                </a:lnTo>
                <a:lnTo>
                  <a:pt x="105029" y="207010"/>
                </a:lnTo>
                <a:lnTo>
                  <a:pt x="101473" y="208280"/>
                </a:lnTo>
                <a:lnTo>
                  <a:pt x="98044" y="210820"/>
                </a:lnTo>
                <a:lnTo>
                  <a:pt x="94869" y="213360"/>
                </a:lnTo>
                <a:lnTo>
                  <a:pt x="91948" y="215900"/>
                </a:lnTo>
                <a:lnTo>
                  <a:pt x="87503" y="219710"/>
                </a:lnTo>
                <a:lnTo>
                  <a:pt x="84328" y="224790"/>
                </a:lnTo>
                <a:lnTo>
                  <a:pt x="81025" y="236220"/>
                </a:lnTo>
                <a:lnTo>
                  <a:pt x="81025" y="242570"/>
                </a:lnTo>
                <a:lnTo>
                  <a:pt x="82423" y="247650"/>
                </a:lnTo>
                <a:lnTo>
                  <a:pt x="83947" y="254000"/>
                </a:lnTo>
                <a:lnTo>
                  <a:pt x="86741" y="259080"/>
                </a:lnTo>
                <a:lnTo>
                  <a:pt x="90932" y="262890"/>
                </a:lnTo>
                <a:lnTo>
                  <a:pt x="97028" y="269240"/>
                </a:lnTo>
                <a:lnTo>
                  <a:pt x="104521" y="271780"/>
                </a:lnTo>
                <a:lnTo>
                  <a:pt x="113411" y="271780"/>
                </a:lnTo>
                <a:lnTo>
                  <a:pt x="119792" y="270510"/>
                </a:lnTo>
                <a:lnTo>
                  <a:pt x="125793" y="269240"/>
                </a:lnTo>
                <a:lnTo>
                  <a:pt x="131413" y="265430"/>
                </a:lnTo>
                <a:lnTo>
                  <a:pt x="133159" y="264160"/>
                </a:lnTo>
                <a:lnTo>
                  <a:pt x="111633" y="264160"/>
                </a:lnTo>
                <a:lnTo>
                  <a:pt x="102997" y="261620"/>
                </a:lnTo>
                <a:lnTo>
                  <a:pt x="99187" y="260350"/>
                </a:lnTo>
                <a:lnTo>
                  <a:pt x="96139" y="256540"/>
                </a:lnTo>
                <a:lnTo>
                  <a:pt x="91313" y="251460"/>
                </a:lnTo>
                <a:lnTo>
                  <a:pt x="88900" y="246380"/>
                </a:lnTo>
                <a:lnTo>
                  <a:pt x="89154" y="232410"/>
                </a:lnTo>
                <a:lnTo>
                  <a:pt x="91821" y="226060"/>
                </a:lnTo>
                <a:lnTo>
                  <a:pt x="103505" y="214630"/>
                </a:lnTo>
                <a:lnTo>
                  <a:pt x="111252" y="212090"/>
                </a:lnTo>
                <a:lnTo>
                  <a:pt x="120290" y="212090"/>
                </a:lnTo>
                <a:lnTo>
                  <a:pt x="121666" y="205740"/>
                </a:lnTo>
                <a:lnTo>
                  <a:pt x="118237" y="205740"/>
                </a:lnTo>
                <a:lnTo>
                  <a:pt x="114935" y="204470"/>
                </a:lnTo>
                <a:close/>
              </a:path>
              <a:path w="353695" h="336550">
                <a:moveTo>
                  <a:pt x="147066" y="231140"/>
                </a:moveTo>
                <a:lnTo>
                  <a:pt x="139827" y="232410"/>
                </a:lnTo>
                <a:lnTo>
                  <a:pt x="140843" y="242570"/>
                </a:lnTo>
                <a:lnTo>
                  <a:pt x="138175" y="250190"/>
                </a:lnTo>
                <a:lnTo>
                  <a:pt x="131825" y="256540"/>
                </a:lnTo>
                <a:lnTo>
                  <a:pt x="128397" y="259080"/>
                </a:lnTo>
                <a:lnTo>
                  <a:pt x="124587" y="261620"/>
                </a:lnTo>
                <a:lnTo>
                  <a:pt x="115950" y="264160"/>
                </a:lnTo>
                <a:lnTo>
                  <a:pt x="133159" y="264160"/>
                </a:lnTo>
                <a:lnTo>
                  <a:pt x="136652" y="261620"/>
                </a:lnTo>
                <a:lnTo>
                  <a:pt x="141097" y="256540"/>
                </a:lnTo>
                <a:lnTo>
                  <a:pt x="144272" y="251460"/>
                </a:lnTo>
                <a:lnTo>
                  <a:pt x="145923" y="246380"/>
                </a:lnTo>
                <a:lnTo>
                  <a:pt x="147700" y="241300"/>
                </a:lnTo>
                <a:lnTo>
                  <a:pt x="148082" y="236220"/>
                </a:lnTo>
                <a:lnTo>
                  <a:pt x="147066" y="231140"/>
                </a:lnTo>
                <a:close/>
              </a:path>
              <a:path w="353695" h="336550">
                <a:moveTo>
                  <a:pt x="144145" y="185420"/>
                </a:moveTo>
                <a:lnTo>
                  <a:pt x="133477" y="185420"/>
                </a:lnTo>
                <a:lnTo>
                  <a:pt x="171577" y="223520"/>
                </a:lnTo>
                <a:lnTo>
                  <a:pt x="177165" y="218440"/>
                </a:lnTo>
                <a:lnTo>
                  <a:pt x="144145" y="185420"/>
                </a:lnTo>
                <a:close/>
              </a:path>
              <a:path w="353695" h="336550">
                <a:moveTo>
                  <a:pt x="120290" y="212090"/>
                </a:moveTo>
                <a:lnTo>
                  <a:pt x="111252" y="212090"/>
                </a:lnTo>
                <a:lnTo>
                  <a:pt x="120015" y="213360"/>
                </a:lnTo>
                <a:lnTo>
                  <a:pt x="120290" y="212090"/>
                </a:lnTo>
                <a:close/>
              </a:path>
              <a:path w="353695" h="336550">
                <a:moveTo>
                  <a:pt x="155702" y="153670"/>
                </a:moveTo>
                <a:lnTo>
                  <a:pt x="150114" y="160020"/>
                </a:lnTo>
                <a:lnTo>
                  <a:pt x="176911" y="186690"/>
                </a:lnTo>
                <a:lnTo>
                  <a:pt x="182118" y="190500"/>
                </a:lnTo>
                <a:lnTo>
                  <a:pt x="191008" y="194310"/>
                </a:lnTo>
                <a:lnTo>
                  <a:pt x="195453" y="194310"/>
                </a:lnTo>
                <a:lnTo>
                  <a:pt x="204470" y="191770"/>
                </a:lnTo>
                <a:lnTo>
                  <a:pt x="208788" y="189230"/>
                </a:lnTo>
                <a:lnTo>
                  <a:pt x="212380" y="185420"/>
                </a:lnTo>
                <a:lnTo>
                  <a:pt x="189992" y="185420"/>
                </a:lnTo>
                <a:lnTo>
                  <a:pt x="186563" y="184150"/>
                </a:lnTo>
                <a:lnTo>
                  <a:pt x="184277" y="182880"/>
                </a:lnTo>
                <a:lnTo>
                  <a:pt x="175641" y="173990"/>
                </a:lnTo>
                <a:lnTo>
                  <a:pt x="155702" y="153670"/>
                </a:lnTo>
                <a:close/>
              </a:path>
              <a:path w="353695" h="336550">
                <a:moveTo>
                  <a:pt x="118237" y="160020"/>
                </a:moveTo>
                <a:lnTo>
                  <a:pt x="112775" y="165100"/>
                </a:lnTo>
                <a:lnTo>
                  <a:pt x="128650" y="181610"/>
                </a:lnTo>
                <a:lnTo>
                  <a:pt x="121158" y="189230"/>
                </a:lnTo>
                <a:lnTo>
                  <a:pt x="125984" y="193040"/>
                </a:lnTo>
                <a:lnTo>
                  <a:pt x="133477" y="185420"/>
                </a:lnTo>
                <a:lnTo>
                  <a:pt x="144145" y="185420"/>
                </a:lnTo>
                <a:lnTo>
                  <a:pt x="139065" y="180340"/>
                </a:lnTo>
                <a:lnTo>
                  <a:pt x="144072" y="175260"/>
                </a:lnTo>
                <a:lnTo>
                  <a:pt x="134239" y="175260"/>
                </a:lnTo>
                <a:lnTo>
                  <a:pt x="118237" y="160020"/>
                </a:lnTo>
                <a:close/>
              </a:path>
              <a:path w="353695" h="336550">
                <a:moveTo>
                  <a:pt x="187706" y="121920"/>
                </a:moveTo>
                <a:lnTo>
                  <a:pt x="181991" y="128270"/>
                </a:lnTo>
                <a:lnTo>
                  <a:pt x="202057" y="147320"/>
                </a:lnTo>
                <a:lnTo>
                  <a:pt x="207518" y="153670"/>
                </a:lnTo>
                <a:lnTo>
                  <a:pt x="210693" y="157480"/>
                </a:lnTo>
                <a:lnTo>
                  <a:pt x="211836" y="158750"/>
                </a:lnTo>
                <a:lnTo>
                  <a:pt x="213360" y="162560"/>
                </a:lnTo>
                <a:lnTo>
                  <a:pt x="213868" y="166370"/>
                </a:lnTo>
                <a:lnTo>
                  <a:pt x="212598" y="172720"/>
                </a:lnTo>
                <a:lnTo>
                  <a:pt x="210693" y="176530"/>
                </a:lnTo>
                <a:lnTo>
                  <a:pt x="207645" y="179070"/>
                </a:lnTo>
                <a:lnTo>
                  <a:pt x="204470" y="182880"/>
                </a:lnTo>
                <a:lnTo>
                  <a:pt x="201041" y="184150"/>
                </a:lnTo>
                <a:lnTo>
                  <a:pt x="193548" y="185420"/>
                </a:lnTo>
                <a:lnTo>
                  <a:pt x="212380" y="185420"/>
                </a:lnTo>
                <a:lnTo>
                  <a:pt x="217170" y="180340"/>
                </a:lnTo>
                <a:lnTo>
                  <a:pt x="219837" y="176530"/>
                </a:lnTo>
                <a:lnTo>
                  <a:pt x="220853" y="171450"/>
                </a:lnTo>
                <a:lnTo>
                  <a:pt x="221996" y="167640"/>
                </a:lnTo>
                <a:lnTo>
                  <a:pt x="221742" y="162560"/>
                </a:lnTo>
                <a:lnTo>
                  <a:pt x="218440" y="154940"/>
                </a:lnTo>
                <a:lnTo>
                  <a:pt x="214630" y="148590"/>
                </a:lnTo>
                <a:lnTo>
                  <a:pt x="208788" y="143510"/>
                </a:lnTo>
                <a:lnTo>
                  <a:pt x="187706" y="121920"/>
                </a:lnTo>
                <a:close/>
              </a:path>
              <a:path w="353695" h="336550">
                <a:moveTo>
                  <a:pt x="143002" y="166370"/>
                </a:moveTo>
                <a:lnTo>
                  <a:pt x="134239" y="175260"/>
                </a:lnTo>
                <a:lnTo>
                  <a:pt x="144072" y="175260"/>
                </a:lnTo>
                <a:lnTo>
                  <a:pt x="147828" y="171450"/>
                </a:lnTo>
                <a:lnTo>
                  <a:pt x="143002" y="166370"/>
                </a:lnTo>
                <a:close/>
              </a:path>
              <a:path w="353695" h="336550">
                <a:moveTo>
                  <a:pt x="189738" y="87630"/>
                </a:moveTo>
                <a:lnTo>
                  <a:pt x="184150" y="92710"/>
                </a:lnTo>
                <a:lnTo>
                  <a:pt x="243713" y="152400"/>
                </a:lnTo>
                <a:lnTo>
                  <a:pt x="249174" y="146050"/>
                </a:lnTo>
                <a:lnTo>
                  <a:pt x="241300" y="138430"/>
                </a:lnTo>
                <a:lnTo>
                  <a:pt x="255650" y="138430"/>
                </a:lnTo>
                <a:lnTo>
                  <a:pt x="259969" y="137160"/>
                </a:lnTo>
                <a:lnTo>
                  <a:pt x="263906" y="134620"/>
                </a:lnTo>
                <a:lnTo>
                  <a:pt x="265049" y="133350"/>
                </a:lnTo>
                <a:lnTo>
                  <a:pt x="237871" y="133350"/>
                </a:lnTo>
                <a:lnTo>
                  <a:pt x="232029" y="130810"/>
                </a:lnTo>
                <a:lnTo>
                  <a:pt x="227075" y="125730"/>
                </a:lnTo>
                <a:lnTo>
                  <a:pt x="223900" y="121920"/>
                </a:lnTo>
                <a:lnTo>
                  <a:pt x="221615" y="118110"/>
                </a:lnTo>
                <a:lnTo>
                  <a:pt x="219329" y="110490"/>
                </a:lnTo>
                <a:lnTo>
                  <a:pt x="213614" y="110490"/>
                </a:lnTo>
                <a:lnTo>
                  <a:pt x="189738" y="87630"/>
                </a:lnTo>
                <a:close/>
              </a:path>
              <a:path w="353695" h="336550">
                <a:moveTo>
                  <a:pt x="255650" y="138430"/>
                </a:moveTo>
                <a:lnTo>
                  <a:pt x="241300" y="138430"/>
                </a:lnTo>
                <a:lnTo>
                  <a:pt x="246507" y="139700"/>
                </a:lnTo>
                <a:lnTo>
                  <a:pt x="251206" y="139700"/>
                </a:lnTo>
                <a:lnTo>
                  <a:pt x="255650" y="138430"/>
                </a:lnTo>
                <a:close/>
              </a:path>
              <a:path w="353695" h="336550">
                <a:moveTo>
                  <a:pt x="264464" y="83820"/>
                </a:moveTo>
                <a:lnTo>
                  <a:pt x="245872" y="83820"/>
                </a:lnTo>
                <a:lnTo>
                  <a:pt x="254508" y="86360"/>
                </a:lnTo>
                <a:lnTo>
                  <a:pt x="258191" y="88900"/>
                </a:lnTo>
                <a:lnTo>
                  <a:pt x="264287" y="93980"/>
                </a:lnTo>
                <a:lnTo>
                  <a:pt x="266446" y="97790"/>
                </a:lnTo>
                <a:lnTo>
                  <a:pt x="267589" y="102870"/>
                </a:lnTo>
                <a:lnTo>
                  <a:pt x="268859" y="106680"/>
                </a:lnTo>
                <a:lnTo>
                  <a:pt x="268859" y="110490"/>
                </a:lnTo>
                <a:lnTo>
                  <a:pt x="267843" y="115570"/>
                </a:lnTo>
                <a:lnTo>
                  <a:pt x="266700" y="119380"/>
                </a:lnTo>
                <a:lnTo>
                  <a:pt x="264668" y="123190"/>
                </a:lnTo>
                <a:lnTo>
                  <a:pt x="261620" y="125730"/>
                </a:lnTo>
                <a:lnTo>
                  <a:pt x="256794" y="130810"/>
                </a:lnTo>
                <a:lnTo>
                  <a:pt x="251079" y="133350"/>
                </a:lnTo>
                <a:lnTo>
                  <a:pt x="265049" y="133350"/>
                </a:lnTo>
                <a:lnTo>
                  <a:pt x="267335" y="130810"/>
                </a:lnTo>
                <a:lnTo>
                  <a:pt x="273431" y="124460"/>
                </a:lnTo>
                <a:lnTo>
                  <a:pt x="276479" y="116840"/>
                </a:lnTo>
                <a:lnTo>
                  <a:pt x="276352" y="99060"/>
                </a:lnTo>
                <a:lnTo>
                  <a:pt x="273177" y="92710"/>
                </a:lnTo>
                <a:lnTo>
                  <a:pt x="264464" y="83820"/>
                </a:lnTo>
                <a:close/>
              </a:path>
              <a:path w="353695" h="336550">
                <a:moveTo>
                  <a:pt x="253238" y="76200"/>
                </a:moveTo>
                <a:lnTo>
                  <a:pt x="235839" y="76200"/>
                </a:lnTo>
                <a:lnTo>
                  <a:pt x="228473" y="78740"/>
                </a:lnTo>
                <a:lnTo>
                  <a:pt x="213106" y="105410"/>
                </a:lnTo>
                <a:lnTo>
                  <a:pt x="213614" y="110490"/>
                </a:lnTo>
                <a:lnTo>
                  <a:pt x="219329" y="110490"/>
                </a:lnTo>
                <a:lnTo>
                  <a:pt x="219329" y="106680"/>
                </a:lnTo>
                <a:lnTo>
                  <a:pt x="220599" y="101600"/>
                </a:lnTo>
                <a:lnTo>
                  <a:pt x="221742" y="97790"/>
                </a:lnTo>
                <a:lnTo>
                  <a:pt x="223774" y="93980"/>
                </a:lnTo>
                <a:lnTo>
                  <a:pt x="226822" y="91440"/>
                </a:lnTo>
                <a:lnTo>
                  <a:pt x="229870" y="87630"/>
                </a:lnTo>
                <a:lnTo>
                  <a:pt x="233425" y="86360"/>
                </a:lnTo>
                <a:lnTo>
                  <a:pt x="241681" y="83820"/>
                </a:lnTo>
                <a:lnTo>
                  <a:pt x="264464" y="83820"/>
                </a:lnTo>
                <a:lnTo>
                  <a:pt x="260731" y="80010"/>
                </a:lnTo>
                <a:lnTo>
                  <a:pt x="253238" y="76200"/>
                </a:lnTo>
                <a:close/>
              </a:path>
              <a:path w="353695" h="336550">
                <a:moveTo>
                  <a:pt x="258953" y="50800"/>
                </a:moveTo>
                <a:lnTo>
                  <a:pt x="253238" y="57150"/>
                </a:lnTo>
                <a:lnTo>
                  <a:pt x="296164" y="99060"/>
                </a:lnTo>
                <a:lnTo>
                  <a:pt x="301879" y="93980"/>
                </a:lnTo>
                <a:lnTo>
                  <a:pt x="287274" y="80010"/>
                </a:lnTo>
                <a:lnTo>
                  <a:pt x="279908" y="72390"/>
                </a:lnTo>
                <a:lnTo>
                  <a:pt x="275336" y="67310"/>
                </a:lnTo>
                <a:lnTo>
                  <a:pt x="271272" y="59690"/>
                </a:lnTo>
                <a:lnTo>
                  <a:pt x="270510" y="57150"/>
                </a:lnTo>
                <a:lnTo>
                  <a:pt x="265175" y="57150"/>
                </a:lnTo>
                <a:lnTo>
                  <a:pt x="258953" y="50800"/>
                </a:lnTo>
                <a:close/>
              </a:path>
              <a:path w="353695" h="336550">
                <a:moveTo>
                  <a:pt x="323723" y="0"/>
                </a:moveTo>
                <a:lnTo>
                  <a:pt x="316533" y="0"/>
                </a:lnTo>
                <a:lnTo>
                  <a:pt x="309832" y="2540"/>
                </a:lnTo>
                <a:lnTo>
                  <a:pt x="288905" y="27940"/>
                </a:lnTo>
                <a:lnTo>
                  <a:pt x="289052" y="35560"/>
                </a:lnTo>
                <a:lnTo>
                  <a:pt x="289941" y="43180"/>
                </a:lnTo>
                <a:lnTo>
                  <a:pt x="293116" y="49530"/>
                </a:lnTo>
                <a:lnTo>
                  <a:pt x="298577" y="54610"/>
                </a:lnTo>
                <a:lnTo>
                  <a:pt x="304292" y="60960"/>
                </a:lnTo>
                <a:lnTo>
                  <a:pt x="311531" y="63500"/>
                </a:lnTo>
                <a:lnTo>
                  <a:pt x="320040" y="64770"/>
                </a:lnTo>
                <a:lnTo>
                  <a:pt x="332295" y="62230"/>
                </a:lnTo>
                <a:lnTo>
                  <a:pt x="338006" y="59690"/>
                </a:lnTo>
                <a:lnTo>
                  <a:pt x="340707" y="57150"/>
                </a:lnTo>
                <a:lnTo>
                  <a:pt x="315341" y="57150"/>
                </a:lnTo>
                <a:lnTo>
                  <a:pt x="309625" y="54610"/>
                </a:lnTo>
                <a:lnTo>
                  <a:pt x="304546" y="49530"/>
                </a:lnTo>
                <a:lnTo>
                  <a:pt x="309527" y="44450"/>
                </a:lnTo>
                <a:lnTo>
                  <a:pt x="300355" y="44450"/>
                </a:lnTo>
                <a:lnTo>
                  <a:pt x="297561" y="39370"/>
                </a:lnTo>
                <a:lnTo>
                  <a:pt x="296291" y="34290"/>
                </a:lnTo>
                <a:lnTo>
                  <a:pt x="296418" y="30480"/>
                </a:lnTo>
                <a:lnTo>
                  <a:pt x="315595" y="7620"/>
                </a:lnTo>
                <a:lnTo>
                  <a:pt x="340233" y="7620"/>
                </a:lnTo>
                <a:lnTo>
                  <a:pt x="337312" y="5080"/>
                </a:lnTo>
                <a:lnTo>
                  <a:pt x="330835" y="1270"/>
                </a:lnTo>
                <a:lnTo>
                  <a:pt x="323723" y="0"/>
                </a:lnTo>
                <a:close/>
              </a:path>
              <a:path w="353695" h="336550">
                <a:moveTo>
                  <a:pt x="275336" y="35560"/>
                </a:moveTo>
                <a:lnTo>
                  <a:pt x="272669" y="35560"/>
                </a:lnTo>
                <a:lnTo>
                  <a:pt x="270510" y="36830"/>
                </a:lnTo>
                <a:lnTo>
                  <a:pt x="266954" y="40640"/>
                </a:lnTo>
                <a:lnTo>
                  <a:pt x="265557" y="43180"/>
                </a:lnTo>
                <a:lnTo>
                  <a:pt x="264541" y="48260"/>
                </a:lnTo>
                <a:lnTo>
                  <a:pt x="264414" y="53340"/>
                </a:lnTo>
                <a:lnTo>
                  <a:pt x="265175" y="57150"/>
                </a:lnTo>
                <a:lnTo>
                  <a:pt x="270510" y="57150"/>
                </a:lnTo>
                <a:lnTo>
                  <a:pt x="270129" y="55880"/>
                </a:lnTo>
                <a:lnTo>
                  <a:pt x="270383" y="52070"/>
                </a:lnTo>
                <a:lnTo>
                  <a:pt x="270510" y="49530"/>
                </a:lnTo>
                <a:lnTo>
                  <a:pt x="271653" y="46990"/>
                </a:lnTo>
                <a:lnTo>
                  <a:pt x="275463" y="43180"/>
                </a:lnTo>
                <a:lnTo>
                  <a:pt x="277114" y="43180"/>
                </a:lnTo>
                <a:lnTo>
                  <a:pt x="275336" y="35560"/>
                </a:lnTo>
                <a:close/>
              </a:path>
              <a:path w="353695" h="336550">
                <a:moveTo>
                  <a:pt x="351028" y="21590"/>
                </a:moveTo>
                <a:lnTo>
                  <a:pt x="343916" y="22860"/>
                </a:lnTo>
                <a:lnTo>
                  <a:pt x="345059" y="27940"/>
                </a:lnTo>
                <a:lnTo>
                  <a:pt x="345313" y="30480"/>
                </a:lnTo>
                <a:lnTo>
                  <a:pt x="345313" y="34290"/>
                </a:lnTo>
                <a:lnTo>
                  <a:pt x="345059" y="36830"/>
                </a:lnTo>
                <a:lnTo>
                  <a:pt x="327914" y="57150"/>
                </a:lnTo>
                <a:lnTo>
                  <a:pt x="340707" y="57150"/>
                </a:lnTo>
                <a:lnTo>
                  <a:pt x="343408" y="54610"/>
                </a:lnTo>
                <a:lnTo>
                  <a:pt x="346583" y="52070"/>
                </a:lnTo>
                <a:lnTo>
                  <a:pt x="348869" y="48260"/>
                </a:lnTo>
                <a:lnTo>
                  <a:pt x="351917" y="40640"/>
                </a:lnTo>
                <a:lnTo>
                  <a:pt x="352806" y="38100"/>
                </a:lnTo>
                <a:lnTo>
                  <a:pt x="352933" y="34290"/>
                </a:lnTo>
                <a:lnTo>
                  <a:pt x="353187" y="30480"/>
                </a:lnTo>
                <a:lnTo>
                  <a:pt x="352425" y="25400"/>
                </a:lnTo>
                <a:lnTo>
                  <a:pt x="351028" y="21590"/>
                </a:lnTo>
                <a:close/>
              </a:path>
              <a:path w="353695" h="336550">
                <a:moveTo>
                  <a:pt x="340233" y="7620"/>
                </a:moveTo>
                <a:lnTo>
                  <a:pt x="322072" y="7620"/>
                </a:lnTo>
                <a:lnTo>
                  <a:pt x="325247" y="8890"/>
                </a:lnTo>
                <a:lnTo>
                  <a:pt x="328675" y="10160"/>
                </a:lnTo>
                <a:lnTo>
                  <a:pt x="332359" y="11430"/>
                </a:lnTo>
                <a:lnTo>
                  <a:pt x="300355" y="44450"/>
                </a:lnTo>
                <a:lnTo>
                  <a:pt x="309527" y="44450"/>
                </a:lnTo>
                <a:lnTo>
                  <a:pt x="343154" y="10160"/>
                </a:lnTo>
                <a:lnTo>
                  <a:pt x="340233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982841" y="5456097"/>
            <a:ext cx="469900" cy="453390"/>
          </a:xfrm>
          <a:custGeom>
            <a:avLst/>
            <a:gdLst/>
            <a:ahLst/>
            <a:cxnLst/>
            <a:rect l="l" t="t" r="r" b="b"/>
            <a:pathLst>
              <a:path w="469900" h="453389">
                <a:moveTo>
                  <a:pt x="1269" y="394970"/>
                </a:moveTo>
                <a:lnTo>
                  <a:pt x="0" y="396240"/>
                </a:lnTo>
                <a:lnTo>
                  <a:pt x="58165" y="453390"/>
                </a:lnTo>
                <a:lnTo>
                  <a:pt x="64134" y="448310"/>
                </a:lnTo>
                <a:lnTo>
                  <a:pt x="20192" y="403860"/>
                </a:lnTo>
                <a:lnTo>
                  <a:pt x="98712" y="403860"/>
                </a:lnTo>
                <a:lnTo>
                  <a:pt x="94926" y="400050"/>
                </a:lnTo>
                <a:lnTo>
                  <a:pt x="84454" y="400050"/>
                </a:lnTo>
                <a:lnTo>
                  <a:pt x="1269" y="394970"/>
                </a:lnTo>
                <a:close/>
              </a:path>
              <a:path w="469900" h="453389">
                <a:moveTo>
                  <a:pt x="98712" y="403860"/>
                </a:moveTo>
                <a:lnTo>
                  <a:pt x="20192" y="403860"/>
                </a:lnTo>
                <a:lnTo>
                  <a:pt x="102488" y="410210"/>
                </a:lnTo>
                <a:lnTo>
                  <a:pt x="103758" y="408940"/>
                </a:lnTo>
                <a:lnTo>
                  <a:pt x="98712" y="403860"/>
                </a:lnTo>
                <a:close/>
              </a:path>
              <a:path w="469900" h="453389">
                <a:moveTo>
                  <a:pt x="45719" y="350520"/>
                </a:moveTo>
                <a:lnTo>
                  <a:pt x="40004" y="355600"/>
                </a:lnTo>
                <a:lnTo>
                  <a:pt x="84454" y="400050"/>
                </a:lnTo>
                <a:lnTo>
                  <a:pt x="94926" y="400050"/>
                </a:lnTo>
                <a:lnTo>
                  <a:pt x="45719" y="350520"/>
                </a:lnTo>
                <a:close/>
              </a:path>
              <a:path w="469900" h="453389">
                <a:moveTo>
                  <a:pt x="125729" y="321310"/>
                </a:moveTo>
                <a:lnTo>
                  <a:pt x="110855" y="321310"/>
                </a:lnTo>
                <a:lnTo>
                  <a:pt x="104711" y="322580"/>
                </a:lnTo>
                <a:lnTo>
                  <a:pt x="84645" y="355600"/>
                </a:lnTo>
                <a:lnTo>
                  <a:pt x="84962" y="361950"/>
                </a:lnTo>
                <a:lnTo>
                  <a:pt x="88137" y="369570"/>
                </a:lnTo>
                <a:lnTo>
                  <a:pt x="94106" y="375920"/>
                </a:lnTo>
                <a:lnTo>
                  <a:pt x="100075" y="381000"/>
                </a:lnTo>
                <a:lnTo>
                  <a:pt x="107441" y="384810"/>
                </a:lnTo>
                <a:lnTo>
                  <a:pt x="124713" y="384810"/>
                </a:lnTo>
                <a:lnTo>
                  <a:pt x="132333" y="382270"/>
                </a:lnTo>
                <a:lnTo>
                  <a:pt x="137617" y="377190"/>
                </a:lnTo>
                <a:lnTo>
                  <a:pt x="114934" y="377190"/>
                </a:lnTo>
                <a:lnTo>
                  <a:pt x="106552" y="374650"/>
                </a:lnTo>
                <a:lnTo>
                  <a:pt x="102869" y="373380"/>
                </a:lnTo>
                <a:lnTo>
                  <a:pt x="99822" y="369570"/>
                </a:lnTo>
                <a:lnTo>
                  <a:pt x="94995" y="364490"/>
                </a:lnTo>
                <a:lnTo>
                  <a:pt x="92582" y="359410"/>
                </a:lnTo>
                <a:lnTo>
                  <a:pt x="92328" y="345440"/>
                </a:lnTo>
                <a:lnTo>
                  <a:pt x="94614" y="340360"/>
                </a:lnTo>
                <a:lnTo>
                  <a:pt x="99186" y="335280"/>
                </a:lnTo>
                <a:lnTo>
                  <a:pt x="103758" y="331470"/>
                </a:lnTo>
                <a:lnTo>
                  <a:pt x="109347" y="328930"/>
                </a:lnTo>
                <a:lnTo>
                  <a:pt x="137318" y="328930"/>
                </a:lnTo>
                <a:lnTo>
                  <a:pt x="132841" y="325120"/>
                </a:lnTo>
                <a:lnTo>
                  <a:pt x="125729" y="321310"/>
                </a:lnTo>
                <a:close/>
              </a:path>
              <a:path w="469900" h="453389">
                <a:moveTo>
                  <a:pt x="137318" y="328930"/>
                </a:moveTo>
                <a:lnTo>
                  <a:pt x="122808" y="328930"/>
                </a:lnTo>
                <a:lnTo>
                  <a:pt x="128524" y="331470"/>
                </a:lnTo>
                <a:lnTo>
                  <a:pt x="133350" y="336550"/>
                </a:lnTo>
                <a:lnTo>
                  <a:pt x="136525" y="339090"/>
                </a:lnTo>
                <a:lnTo>
                  <a:pt x="138683" y="342900"/>
                </a:lnTo>
                <a:lnTo>
                  <a:pt x="140969" y="351790"/>
                </a:lnTo>
                <a:lnTo>
                  <a:pt x="140969" y="355600"/>
                </a:lnTo>
                <a:lnTo>
                  <a:pt x="139953" y="359410"/>
                </a:lnTo>
                <a:lnTo>
                  <a:pt x="138810" y="363220"/>
                </a:lnTo>
                <a:lnTo>
                  <a:pt x="136778" y="367030"/>
                </a:lnTo>
                <a:lnTo>
                  <a:pt x="133730" y="369570"/>
                </a:lnTo>
                <a:lnTo>
                  <a:pt x="130555" y="373380"/>
                </a:lnTo>
                <a:lnTo>
                  <a:pt x="127126" y="375920"/>
                </a:lnTo>
                <a:lnTo>
                  <a:pt x="118999" y="377190"/>
                </a:lnTo>
                <a:lnTo>
                  <a:pt x="137617" y="377190"/>
                </a:lnTo>
                <a:lnTo>
                  <a:pt x="138937" y="375920"/>
                </a:lnTo>
                <a:lnTo>
                  <a:pt x="145541" y="368300"/>
                </a:lnTo>
                <a:lnTo>
                  <a:pt x="148589" y="360680"/>
                </a:lnTo>
                <a:lnTo>
                  <a:pt x="148335" y="353060"/>
                </a:lnTo>
                <a:lnTo>
                  <a:pt x="147954" y="344170"/>
                </a:lnTo>
                <a:lnTo>
                  <a:pt x="144906" y="336550"/>
                </a:lnTo>
                <a:lnTo>
                  <a:pt x="138810" y="330200"/>
                </a:lnTo>
                <a:lnTo>
                  <a:pt x="137318" y="328930"/>
                </a:lnTo>
                <a:close/>
              </a:path>
              <a:path w="469900" h="453389">
                <a:moveTo>
                  <a:pt x="129158" y="297180"/>
                </a:moveTo>
                <a:lnTo>
                  <a:pt x="123316" y="303530"/>
                </a:lnTo>
                <a:lnTo>
                  <a:pt x="186054" y="326390"/>
                </a:lnTo>
                <a:lnTo>
                  <a:pt x="187070" y="325120"/>
                </a:lnTo>
                <a:lnTo>
                  <a:pt x="182778" y="313690"/>
                </a:lnTo>
                <a:lnTo>
                  <a:pt x="174878" y="313690"/>
                </a:lnTo>
                <a:lnTo>
                  <a:pt x="129158" y="297180"/>
                </a:lnTo>
                <a:close/>
              </a:path>
              <a:path w="469900" h="453389">
                <a:moveTo>
                  <a:pt x="163702" y="262890"/>
                </a:moveTo>
                <a:lnTo>
                  <a:pt x="157860" y="267970"/>
                </a:lnTo>
                <a:lnTo>
                  <a:pt x="174878" y="313690"/>
                </a:lnTo>
                <a:lnTo>
                  <a:pt x="182778" y="313690"/>
                </a:lnTo>
                <a:lnTo>
                  <a:pt x="163702" y="262890"/>
                </a:lnTo>
                <a:close/>
              </a:path>
              <a:path w="469900" h="453389">
                <a:moveTo>
                  <a:pt x="176275" y="250190"/>
                </a:moveTo>
                <a:lnTo>
                  <a:pt x="170687" y="255270"/>
                </a:lnTo>
                <a:lnTo>
                  <a:pt x="213613" y="298450"/>
                </a:lnTo>
                <a:lnTo>
                  <a:pt x="219201" y="293370"/>
                </a:lnTo>
                <a:lnTo>
                  <a:pt x="176275" y="250190"/>
                </a:lnTo>
                <a:close/>
              </a:path>
              <a:path w="469900" h="453389">
                <a:moveTo>
                  <a:pt x="232409" y="208280"/>
                </a:moveTo>
                <a:lnTo>
                  <a:pt x="225220" y="208280"/>
                </a:lnTo>
                <a:lnTo>
                  <a:pt x="218519" y="209550"/>
                </a:lnTo>
                <a:lnTo>
                  <a:pt x="197592" y="236220"/>
                </a:lnTo>
                <a:lnTo>
                  <a:pt x="197738" y="242570"/>
                </a:lnTo>
                <a:lnTo>
                  <a:pt x="198627" y="250190"/>
                </a:lnTo>
                <a:lnTo>
                  <a:pt x="201802" y="256540"/>
                </a:lnTo>
                <a:lnTo>
                  <a:pt x="207263" y="261620"/>
                </a:lnTo>
                <a:lnTo>
                  <a:pt x="212978" y="267970"/>
                </a:lnTo>
                <a:lnTo>
                  <a:pt x="220217" y="271780"/>
                </a:lnTo>
                <a:lnTo>
                  <a:pt x="234967" y="271780"/>
                </a:lnTo>
                <a:lnTo>
                  <a:pt x="240934" y="270510"/>
                </a:lnTo>
                <a:lnTo>
                  <a:pt x="246639" y="266700"/>
                </a:lnTo>
                <a:lnTo>
                  <a:pt x="250276" y="264160"/>
                </a:lnTo>
                <a:lnTo>
                  <a:pt x="224027" y="264160"/>
                </a:lnTo>
                <a:lnTo>
                  <a:pt x="218312" y="261620"/>
                </a:lnTo>
                <a:lnTo>
                  <a:pt x="213232" y="256540"/>
                </a:lnTo>
                <a:lnTo>
                  <a:pt x="218380" y="251460"/>
                </a:lnTo>
                <a:lnTo>
                  <a:pt x="209041" y="251460"/>
                </a:lnTo>
                <a:lnTo>
                  <a:pt x="206120" y="246380"/>
                </a:lnTo>
                <a:lnTo>
                  <a:pt x="204850" y="241300"/>
                </a:lnTo>
                <a:lnTo>
                  <a:pt x="205485" y="232410"/>
                </a:lnTo>
                <a:lnTo>
                  <a:pt x="207772" y="227330"/>
                </a:lnTo>
                <a:lnTo>
                  <a:pt x="214502" y="219710"/>
                </a:lnTo>
                <a:lnTo>
                  <a:pt x="217424" y="218440"/>
                </a:lnTo>
                <a:lnTo>
                  <a:pt x="224281" y="215900"/>
                </a:lnTo>
                <a:lnTo>
                  <a:pt x="249504" y="215900"/>
                </a:lnTo>
                <a:lnTo>
                  <a:pt x="245999" y="212090"/>
                </a:lnTo>
                <a:lnTo>
                  <a:pt x="239522" y="209550"/>
                </a:lnTo>
                <a:lnTo>
                  <a:pt x="232409" y="208280"/>
                </a:lnTo>
                <a:close/>
              </a:path>
              <a:path w="469900" h="453389">
                <a:moveTo>
                  <a:pt x="259714" y="228600"/>
                </a:moveTo>
                <a:lnTo>
                  <a:pt x="252602" y="231140"/>
                </a:lnTo>
                <a:lnTo>
                  <a:pt x="253745" y="234950"/>
                </a:lnTo>
                <a:lnTo>
                  <a:pt x="254000" y="237490"/>
                </a:lnTo>
                <a:lnTo>
                  <a:pt x="254000" y="241300"/>
                </a:lnTo>
                <a:lnTo>
                  <a:pt x="253745" y="245110"/>
                </a:lnTo>
                <a:lnTo>
                  <a:pt x="236474" y="264160"/>
                </a:lnTo>
                <a:lnTo>
                  <a:pt x="250276" y="264160"/>
                </a:lnTo>
                <a:lnTo>
                  <a:pt x="261747" y="237490"/>
                </a:lnTo>
                <a:lnTo>
                  <a:pt x="261111" y="233680"/>
                </a:lnTo>
                <a:lnTo>
                  <a:pt x="259714" y="228600"/>
                </a:lnTo>
                <a:close/>
              </a:path>
              <a:path w="469900" h="453389">
                <a:moveTo>
                  <a:pt x="249504" y="215900"/>
                </a:moveTo>
                <a:lnTo>
                  <a:pt x="233933" y="215900"/>
                </a:lnTo>
                <a:lnTo>
                  <a:pt x="237362" y="217170"/>
                </a:lnTo>
                <a:lnTo>
                  <a:pt x="241045" y="219710"/>
                </a:lnTo>
                <a:lnTo>
                  <a:pt x="209041" y="251460"/>
                </a:lnTo>
                <a:lnTo>
                  <a:pt x="218380" y="251460"/>
                </a:lnTo>
                <a:lnTo>
                  <a:pt x="251840" y="218440"/>
                </a:lnTo>
                <a:lnTo>
                  <a:pt x="249504" y="215900"/>
                </a:lnTo>
                <a:close/>
              </a:path>
              <a:path w="469900" h="453389">
                <a:moveTo>
                  <a:pt x="163702" y="233680"/>
                </a:moveTo>
                <a:lnTo>
                  <a:pt x="157099" y="233680"/>
                </a:lnTo>
                <a:lnTo>
                  <a:pt x="154558" y="236220"/>
                </a:lnTo>
                <a:lnTo>
                  <a:pt x="153924" y="237490"/>
                </a:lnTo>
                <a:lnTo>
                  <a:pt x="153924" y="241300"/>
                </a:lnTo>
                <a:lnTo>
                  <a:pt x="154558" y="242570"/>
                </a:lnTo>
                <a:lnTo>
                  <a:pt x="157099" y="245110"/>
                </a:lnTo>
                <a:lnTo>
                  <a:pt x="158623" y="246380"/>
                </a:lnTo>
                <a:lnTo>
                  <a:pt x="162178" y="246380"/>
                </a:lnTo>
                <a:lnTo>
                  <a:pt x="163702" y="245110"/>
                </a:lnTo>
                <a:lnTo>
                  <a:pt x="164973" y="243840"/>
                </a:lnTo>
                <a:lnTo>
                  <a:pt x="166115" y="242570"/>
                </a:lnTo>
                <a:lnTo>
                  <a:pt x="166750" y="241300"/>
                </a:lnTo>
                <a:lnTo>
                  <a:pt x="166750" y="237490"/>
                </a:lnTo>
                <a:lnTo>
                  <a:pt x="166115" y="236220"/>
                </a:lnTo>
                <a:lnTo>
                  <a:pt x="164973" y="234950"/>
                </a:lnTo>
                <a:lnTo>
                  <a:pt x="163702" y="233680"/>
                </a:lnTo>
                <a:close/>
              </a:path>
              <a:path w="469900" h="453389">
                <a:moveTo>
                  <a:pt x="245999" y="180340"/>
                </a:moveTo>
                <a:lnTo>
                  <a:pt x="240537" y="185420"/>
                </a:lnTo>
                <a:lnTo>
                  <a:pt x="283463" y="228600"/>
                </a:lnTo>
                <a:lnTo>
                  <a:pt x="288925" y="223520"/>
                </a:lnTo>
                <a:lnTo>
                  <a:pt x="270763" y="204470"/>
                </a:lnTo>
                <a:lnTo>
                  <a:pt x="265429" y="199390"/>
                </a:lnTo>
                <a:lnTo>
                  <a:pt x="262000" y="195580"/>
                </a:lnTo>
                <a:lnTo>
                  <a:pt x="260350" y="191770"/>
                </a:lnTo>
                <a:lnTo>
                  <a:pt x="258825" y="187960"/>
                </a:lnTo>
                <a:lnTo>
                  <a:pt x="253491" y="187960"/>
                </a:lnTo>
                <a:lnTo>
                  <a:pt x="245999" y="180340"/>
                </a:lnTo>
                <a:close/>
              </a:path>
              <a:path w="469900" h="453389">
                <a:moveTo>
                  <a:pt x="291337" y="166370"/>
                </a:moveTo>
                <a:lnTo>
                  <a:pt x="276732" y="166370"/>
                </a:lnTo>
                <a:lnTo>
                  <a:pt x="279145" y="167640"/>
                </a:lnTo>
                <a:lnTo>
                  <a:pt x="281685" y="168910"/>
                </a:lnTo>
                <a:lnTo>
                  <a:pt x="285495" y="172720"/>
                </a:lnTo>
                <a:lnTo>
                  <a:pt x="312674" y="199390"/>
                </a:lnTo>
                <a:lnTo>
                  <a:pt x="318261" y="194310"/>
                </a:lnTo>
                <a:lnTo>
                  <a:pt x="301370" y="176530"/>
                </a:lnTo>
                <a:lnTo>
                  <a:pt x="295275" y="171450"/>
                </a:lnTo>
                <a:lnTo>
                  <a:pt x="291337" y="166370"/>
                </a:lnTo>
                <a:close/>
              </a:path>
              <a:path w="469900" h="453389">
                <a:moveTo>
                  <a:pt x="277113" y="158750"/>
                </a:moveTo>
                <a:lnTo>
                  <a:pt x="269493" y="158750"/>
                </a:lnTo>
                <a:lnTo>
                  <a:pt x="264159" y="161290"/>
                </a:lnTo>
                <a:lnTo>
                  <a:pt x="252602" y="179070"/>
                </a:lnTo>
                <a:lnTo>
                  <a:pt x="252602" y="182880"/>
                </a:lnTo>
                <a:lnTo>
                  <a:pt x="253491" y="187960"/>
                </a:lnTo>
                <a:lnTo>
                  <a:pt x="258825" y="187960"/>
                </a:lnTo>
                <a:lnTo>
                  <a:pt x="258444" y="184150"/>
                </a:lnTo>
                <a:lnTo>
                  <a:pt x="259079" y="180340"/>
                </a:lnTo>
                <a:lnTo>
                  <a:pt x="259841" y="176530"/>
                </a:lnTo>
                <a:lnTo>
                  <a:pt x="261365" y="173990"/>
                </a:lnTo>
                <a:lnTo>
                  <a:pt x="264032" y="171450"/>
                </a:lnTo>
                <a:lnTo>
                  <a:pt x="266191" y="168910"/>
                </a:lnTo>
                <a:lnTo>
                  <a:pt x="268604" y="167640"/>
                </a:lnTo>
                <a:lnTo>
                  <a:pt x="274065" y="166370"/>
                </a:lnTo>
                <a:lnTo>
                  <a:pt x="291337" y="166370"/>
                </a:lnTo>
                <a:lnTo>
                  <a:pt x="289813" y="162560"/>
                </a:lnTo>
                <a:lnTo>
                  <a:pt x="289263" y="161290"/>
                </a:lnTo>
                <a:lnTo>
                  <a:pt x="283590" y="161290"/>
                </a:lnTo>
                <a:lnTo>
                  <a:pt x="280161" y="160020"/>
                </a:lnTo>
                <a:lnTo>
                  <a:pt x="277113" y="158750"/>
                </a:lnTo>
                <a:close/>
              </a:path>
              <a:path w="469900" h="453389">
                <a:moveTo>
                  <a:pt x="320135" y="137160"/>
                </a:moveTo>
                <a:lnTo>
                  <a:pt x="305688" y="137160"/>
                </a:lnTo>
                <a:lnTo>
                  <a:pt x="310514" y="139700"/>
                </a:lnTo>
                <a:lnTo>
                  <a:pt x="313943" y="142240"/>
                </a:lnTo>
                <a:lnTo>
                  <a:pt x="318515" y="147320"/>
                </a:lnTo>
                <a:lnTo>
                  <a:pt x="342010" y="170180"/>
                </a:lnTo>
                <a:lnTo>
                  <a:pt x="347599" y="165100"/>
                </a:lnTo>
                <a:lnTo>
                  <a:pt x="324230" y="140970"/>
                </a:lnTo>
                <a:lnTo>
                  <a:pt x="320135" y="137160"/>
                </a:lnTo>
                <a:close/>
              </a:path>
              <a:path w="469900" h="453389">
                <a:moveTo>
                  <a:pt x="302894" y="128270"/>
                </a:moveTo>
                <a:lnTo>
                  <a:pt x="281685" y="151130"/>
                </a:lnTo>
                <a:lnTo>
                  <a:pt x="282066" y="156210"/>
                </a:lnTo>
                <a:lnTo>
                  <a:pt x="283590" y="161290"/>
                </a:lnTo>
                <a:lnTo>
                  <a:pt x="289263" y="161290"/>
                </a:lnTo>
                <a:lnTo>
                  <a:pt x="288162" y="158750"/>
                </a:lnTo>
                <a:lnTo>
                  <a:pt x="287654" y="154940"/>
                </a:lnTo>
                <a:lnTo>
                  <a:pt x="300608" y="137160"/>
                </a:lnTo>
                <a:lnTo>
                  <a:pt x="320135" y="137160"/>
                </a:lnTo>
                <a:lnTo>
                  <a:pt x="318769" y="135890"/>
                </a:lnTo>
                <a:lnTo>
                  <a:pt x="314198" y="132080"/>
                </a:lnTo>
                <a:lnTo>
                  <a:pt x="310514" y="130810"/>
                </a:lnTo>
                <a:lnTo>
                  <a:pt x="302894" y="128270"/>
                </a:lnTo>
                <a:close/>
              </a:path>
              <a:path w="469900" h="453389">
                <a:moveTo>
                  <a:pt x="305307" y="87630"/>
                </a:moveTo>
                <a:lnTo>
                  <a:pt x="299719" y="93980"/>
                </a:lnTo>
                <a:lnTo>
                  <a:pt x="359282" y="152400"/>
                </a:lnTo>
                <a:lnTo>
                  <a:pt x="364743" y="147320"/>
                </a:lnTo>
                <a:lnTo>
                  <a:pt x="356869" y="139700"/>
                </a:lnTo>
                <a:lnTo>
                  <a:pt x="366775" y="139700"/>
                </a:lnTo>
                <a:lnTo>
                  <a:pt x="375538" y="137160"/>
                </a:lnTo>
                <a:lnTo>
                  <a:pt x="379475" y="134620"/>
                </a:lnTo>
                <a:lnTo>
                  <a:pt x="380619" y="133350"/>
                </a:lnTo>
                <a:lnTo>
                  <a:pt x="353440" y="133350"/>
                </a:lnTo>
                <a:lnTo>
                  <a:pt x="347599" y="130810"/>
                </a:lnTo>
                <a:lnTo>
                  <a:pt x="342645" y="125730"/>
                </a:lnTo>
                <a:lnTo>
                  <a:pt x="339470" y="123190"/>
                </a:lnTo>
                <a:lnTo>
                  <a:pt x="337184" y="119380"/>
                </a:lnTo>
                <a:lnTo>
                  <a:pt x="335225" y="111760"/>
                </a:lnTo>
                <a:lnTo>
                  <a:pt x="329183" y="111760"/>
                </a:lnTo>
                <a:lnTo>
                  <a:pt x="305307" y="87630"/>
                </a:lnTo>
                <a:close/>
              </a:path>
              <a:path w="469900" h="453389">
                <a:moveTo>
                  <a:pt x="381279" y="85090"/>
                </a:moveTo>
                <a:lnTo>
                  <a:pt x="361441" y="85090"/>
                </a:lnTo>
                <a:lnTo>
                  <a:pt x="370077" y="87630"/>
                </a:lnTo>
                <a:lnTo>
                  <a:pt x="373760" y="88900"/>
                </a:lnTo>
                <a:lnTo>
                  <a:pt x="379856" y="95250"/>
                </a:lnTo>
                <a:lnTo>
                  <a:pt x="382015" y="99060"/>
                </a:lnTo>
                <a:lnTo>
                  <a:pt x="383158" y="102870"/>
                </a:lnTo>
                <a:lnTo>
                  <a:pt x="384428" y="107950"/>
                </a:lnTo>
                <a:lnTo>
                  <a:pt x="384428" y="111760"/>
                </a:lnTo>
                <a:lnTo>
                  <a:pt x="366649" y="133350"/>
                </a:lnTo>
                <a:lnTo>
                  <a:pt x="380619" y="133350"/>
                </a:lnTo>
                <a:lnTo>
                  <a:pt x="382904" y="130810"/>
                </a:lnTo>
                <a:lnTo>
                  <a:pt x="389000" y="125730"/>
                </a:lnTo>
                <a:lnTo>
                  <a:pt x="392049" y="118110"/>
                </a:lnTo>
                <a:lnTo>
                  <a:pt x="391922" y="100330"/>
                </a:lnTo>
                <a:lnTo>
                  <a:pt x="388747" y="92710"/>
                </a:lnTo>
                <a:lnTo>
                  <a:pt x="381279" y="85090"/>
                </a:lnTo>
                <a:close/>
              </a:path>
              <a:path w="469900" h="453389">
                <a:moveTo>
                  <a:pt x="368807" y="77470"/>
                </a:moveTo>
                <a:lnTo>
                  <a:pt x="351408" y="77470"/>
                </a:lnTo>
                <a:lnTo>
                  <a:pt x="344042" y="80010"/>
                </a:lnTo>
                <a:lnTo>
                  <a:pt x="337947" y="86360"/>
                </a:lnTo>
                <a:lnTo>
                  <a:pt x="334517" y="88900"/>
                </a:lnTo>
                <a:lnTo>
                  <a:pt x="332104" y="93980"/>
                </a:lnTo>
                <a:lnTo>
                  <a:pt x="330580" y="97790"/>
                </a:lnTo>
                <a:lnTo>
                  <a:pt x="329183" y="101600"/>
                </a:lnTo>
                <a:lnTo>
                  <a:pt x="328675" y="106680"/>
                </a:lnTo>
                <a:lnTo>
                  <a:pt x="329183" y="111760"/>
                </a:lnTo>
                <a:lnTo>
                  <a:pt x="335225" y="111760"/>
                </a:lnTo>
                <a:lnTo>
                  <a:pt x="334899" y="110490"/>
                </a:lnTo>
                <a:lnTo>
                  <a:pt x="334899" y="106680"/>
                </a:lnTo>
                <a:lnTo>
                  <a:pt x="336168" y="102870"/>
                </a:lnTo>
                <a:lnTo>
                  <a:pt x="337311" y="97790"/>
                </a:lnTo>
                <a:lnTo>
                  <a:pt x="339343" y="95250"/>
                </a:lnTo>
                <a:lnTo>
                  <a:pt x="345312" y="88900"/>
                </a:lnTo>
                <a:lnTo>
                  <a:pt x="348868" y="86360"/>
                </a:lnTo>
                <a:lnTo>
                  <a:pt x="353059" y="85090"/>
                </a:lnTo>
                <a:lnTo>
                  <a:pt x="381279" y="85090"/>
                </a:lnTo>
                <a:lnTo>
                  <a:pt x="376300" y="80010"/>
                </a:lnTo>
                <a:lnTo>
                  <a:pt x="368807" y="77470"/>
                </a:lnTo>
                <a:close/>
              </a:path>
              <a:path w="469900" h="453389">
                <a:moveTo>
                  <a:pt x="374523" y="52070"/>
                </a:moveTo>
                <a:lnTo>
                  <a:pt x="368807" y="57150"/>
                </a:lnTo>
                <a:lnTo>
                  <a:pt x="411733" y="100330"/>
                </a:lnTo>
                <a:lnTo>
                  <a:pt x="417449" y="95250"/>
                </a:lnTo>
                <a:lnTo>
                  <a:pt x="395477" y="72390"/>
                </a:lnTo>
                <a:lnTo>
                  <a:pt x="390778" y="67310"/>
                </a:lnTo>
                <a:lnTo>
                  <a:pt x="389127" y="64770"/>
                </a:lnTo>
                <a:lnTo>
                  <a:pt x="386270" y="58420"/>
                </a:lnTo>
                <a:lnTo>
                  <a:pt x="380745" y="58420"/>
                </a:lnTo>
                <a:lnTo>
                  <a:pt x="374523" y="52070"/>
                </a:lnTo>
                <a:close/>
              </a:path>
              <a:path w="469900" h="453389">
                <a:moveTo>
                  <a:pt x="440435" y="0"/>
                </a:moveTo>
                <a:lnTo>
                  <a:pt x="433244" y="0"/>
                </a:lnTo>
                <a:lnTo>
                  <a:pt x="426529" y="1270"/>
                </a:lnTo>
                <a:lnTo>
                  <a:pt x="405544" y="27940"/>
                </a:lnTo>
                <a:lnTo>
                  <a:pt x="405637" y="34290"/>
                </a:lnTo>
                <a:lnTo>
                  <a:pt x="428116" y="63500"/>
                </a:lnTo>
                <a:lnTo>
                  <a:pt x="442991" y="63500"/>
                </a:lnTo>
                <a:lnTo>
                  <a:pt x="448945" y="62230"/>
                </a:lnTo>
                <a:lnTo>
                  <a:pt x="454612" y="58420"/>
                </a:lnTo>
                <a:lnTo>
                  <a:pt x="458200" y="55880"/>
                </a:lnTo>
                <a:lnTo>
                  <a:pt x="431926" y="55880"/>
                </a:lnTo>
                <a:lnTo>
                  <a:pt x="426338" y="53340"/>
                </a:lnTo>
                <a:lnTo>
                  <a:pt x="421258" y="48260"/>
                </a:lnTo>
                <a:lnTo>
                  <a:pt x="426406" y="43180"/>
                </a:lnTo>
                <a:lnTo>
                  <a:pt x="416940" y="43180"/>
                </a:lnTo>
                <a:lnTo>
                  <a:pt x="414147" y="38100"/>
                </a:lnTo>
                <a:lnTo>
                  <a:pt x="412876" y="34290"/>
                </a:lnTo>
                <a:lnTo>
                  <a:pt x="413384" y="24130"/>
                </a:lnTo>
                <a:lnTo>
                  <a:pt x="415670" y="19050"/>
                </a:lnTo>
                <a:lnTo>
                  <a:pt x="419861" y="15240"/>
                </a:lnTo>
                <a:lnTo>
                  <a:pt x="422528" y="12700"/>
                </a:lnTo>
                <a:lnTo>
                  <a:pt x="425450" y="10160"/>
                </a:lnTo>
                <a:lnTo>
                  <a:pt x="432307" y="7620"/>
                </a:lnTo>
                <a:lnTo>
                  <a:pt x="457479" y="7620"/>
                </a:lnTo>
                <a:lnTo>
                  <a:pt x="453898" y="3810"/>
                </a:lnTo>
                <a:lnTo>
                  <a:pt x="447420" y="1270"/>
                </a:lnTo>
                <a:lnTo>
                  <a:pt x="440435" y="0"/>
                </a:lnTo>
                <a:close/>
              </a:path>
              <a:path w="469900" h="453389">
                <a:moveTo>
                  <a:pt x="390905" y="35560"/>
                </a:moveTo>
                <a:lnTo>
                  <a:pt x="379983" y="53340"/>
                </a:lnTo>
                <a:lnTo>
                  <a:pt x="380745" y="58420"/>
                </a:lnTo>
                <a:lnTo>
                  <a:pt x="386270" y="58420"/>
                </a:lnTo>
                <a:lnTo>
                  <a:pt x="385699" y="57150"/>
                </a:lnTo>
                <a:lnTo>
                  <a:pt x="385868" y="54610"/>
                </a:lnTo>
                <a:lnTo>
                  <a:pt x="385995" y="52070"/>
                </a:lnTo>
                <a:lnTo>
                  <a:pt x="386079" y="49530"/>
                </a:lnTo>
                <a:lnTo>
                  <a:pt x="387095" y="46990"/>
                </a:lnTo>
                <a:lnTo>
                  <a:pt x="389000" y="45720"/>
                </a:lnTo>
                <a:lnTo>
                  <a:pt x="389762" y="44450"/>
                </a:lnTo>
                <a:lnTo>
                  <a:pt x="391032" y="44450"/>
                </a:lnTo>
                <a:lnTo>
                  <a:pt x="392683" y="43180"/>
                </a:lnTo>
                <a:lnTo>
                  <a:pt x="390905" y="35560"/>
                </a:lnTo>
                <a:close/>
              </a:path>
              <a:path w="469900" h="453389">
                <a:moveTo>
                  <a:pt x="467613" y="20320"/>
                </a:moveTo>
                <a:lnTo>
                  <a:pt x="460501" y="22860"/>
                </a:lnTo>
                <a:lnTo>
                  <a:pt x="461644" y="27940"/>
                </a:lnTo>
                <a:lnTo>
                  <a:pt x="462152" y="31750"/>
                </a:lnTo>
                <a:lnTo>
                  <a:pt x="461899" y="34290"/>
                </a:lnTo>
                <a:lnTo>
                  <a:pt x="461772" y="36830"/>
                </a:lnTo>
                <a:lnTo>
                  <a:pt x="461009" y="39370"/>
                </a:lnTo>
                <a:lnTo>
                  <a:pt x="459739" y="41910"/>
                </a:lnTo>
                <a:lnTo>
                  <a:pt x="458342" y="44450"/>
                </a:lnTo>
                <a:lnTo>
                  <a:pt x="456691" y="46990"/>
                </a:lnTo>
                <a:lnTo>
                  <a:pt x="454405" y="49530"/>
                </a:lnTo>
                <a:lnTo>
                  <a:pt x="449960" y="54610"/>
                </a:lnTo>
                <a:lnTo>
                  <a:pt x="444500" y="55880"/>
                </a:lnTo>
                <a:lnTo>
                  <a:pt x="458200" y="55880"/>
                </a:lnTo>
                <a:lnTo>
                  <a:pt x="459993" y="54610"/>
                </a:lnTo>
                <a:lnTo>
                  <a:pt x="463168" y="50800"/>
                </a:lnTo>
                <a:lnTo>
                  <a:pt x="465581" y="48260"/>
                </a:lnTo>
                <a:lnTo>
                  <a:pt x="468629" y="40640"/>
                </a:lnTo>
                <a:lnTo>
                  <a:pt x="469518" y="36830"/>
                </a:lnTo>
                <a:lnTo>
                  <a:pt x="469773" y="29210"/>
                </a:lnTo>
                <a:lnTo>
                  <a:pt x="469137" y="25400"/>
                </a:lnTo>
                <a:lnTo>
                  <a:pt x="467613" y="20320"/>
                </a:lnTo>
                <a:close/>
              </a:path>
              <a:path w="469900" h="453389">
                <a:moveTo>
                  <a:pt x="457479" y="7620"/>
                </a:moveTo>
                <a:lnTo>
                  <a:pt x="441832" y="7620"/>
                </a:lnTo>
                <a:lnTo>
                  <a:pt x="445261" y="8890"/>
                </a:lnTo>
                <a:lnTo>
                  <a:pt x="448944" y="11430"/>
                </a:lnTo>
                <a:lnTo>
                  <a:pt x="416940" y="43180"/>
                </a:lnTo>
                <a:lnTo>
                  <a:pt x="426406" y="43180"/>
                </a:lnTo>
                <a:lnTo>
                  <a:pt x="459866" y="10160"/>
                </a:lnTo>
                <a:lnTo>
                  <a:pt x="457479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7561706" y="5456377"/>
            <a:ext cx="440690" cy="424180"/>
          </a:xfrm>
          <a:custGeom>
            <a:avLst/>
            <a:gdLst/>
            <a:ahLst/>
            <a:cxnLst/>
            <a:rect l="l" t="t" r="r" b="b"/>
            <a:pathLst>
              <a:path w="440690" h="424179">
                <a:moveTo>
                  <a:pt x="48514" y="332740"/>
                </a:moveTo>
                <a:lnTo>
                  <a:pt x="18232" y="349250"/>
                </a:lnTo>
                <a:lnTo>
                  <a:pt x="12065" y="354330"/>
                </a:lnTo>
                <a:lnTo>
                  <a:pt x="0" y="367030"/>
                </a:lnTo>
                <a:lnTo>
                  <a:pt x="58039" y="424180"/>
                </a:lnTo>
                <a:lnTo>
                  <a:pt x="68351" y="414020"/>
                </a:lnTo>
                <a:lnTo>
                  <a:pt x="58166" y="414020"/>
                </a:lnTo>
                <a:lnTo>
                  <a:pt x="11302" y="367030"/>
                </a:lnTo>
                <a:lnTo>
                  <a:pt x="15367" y="363220"/>
                </a:lnTo>
                <a:lnTo>
                  <a:pt x="21298" y="356870"/>
                </a:lnTo>
                <a:lnTo>
                  <a:pt x="26527" y="353060"/>
                </a:lnTo>
                <a:lnTo>
                  <a:pt x="31065" y="349250"/>
                </a:lnTo>
                <a:lnTo>
                  <a:pt x="34925" y="346710"/>
                </a:lnTo>
                <a:lnTo>
                  <a:pt x="41275" y="342900"/>
                </a:lnTo>
                <a:lnTo>
                  <a:pt x="47751" y="341630"/>
                </a:lnTo>
                <a:lnTo>
                  <a:pt x="71643" y="341630"/>
                </a:lnTo>
                <a:lnTo>
                  <a:pt x="68040" y="339090"/>
                </a:lnTo>
                <a:lnTo>
                  <a:pt x="62396" y="336550"/>
                </a:lnTo>
                <a:lnTo>
                  <a:pt x="56515" y="335280"/>
                </a:lnTo>
                <a:lnTo>
                  <a:pt x="48514" y="332740"/>
                </a:lnTo>
                <a:close/>
              </a:path>
              <a:path w="440690" h="424179">
                <a:moveTo>
                  <a:pt x="71643" y="341630"/>
                </a:moveTo>
                <a:lnTo>
                  <a:pt x="47751" y="341630"/>
                </a:lnTo>
                <a:lnTo>
                  <a:pt x="61087" y="344170"/>
                </a:lnTo>
                <a:lnTo>
                  <a:pt x="67310" y="347980"/>
                </a:lnTo>
                <a:lnTo>
                  <a:pt x="78232" y="359410"/>
                </a:lnTo>
                <a:lnTo>
                  <a:pt x="81534" y="364490"/>
                </a:lnTo>
                <a:lnTo>
                  <a:pt x="83820" y="377190"/>
                </a:lnTo>
                <a:lnTo>
                  <a:pt x="83058" y="383540"/>
                </a:lnTo>
                <a:lnTo>
                  <a:pt x="80010" y="388620"/>
                </a:lnTo>
                <a:lnTo>
                  <a:pt x="77977" y="392430"/>
                </a:lnTo>
                <a:lnTo>
                  <a:pt x="72898" y="398780"/>
                </a:lnTo>
                <a:lnTo>
                  <a:pt x="64897" y="407670"/>
                </a:lnTo>
                <a:lnTo>
                  <a:pt x="58166" y="414020"/>
                </a:lnTo>
                <a:lnTo>
                  <a:pt x="68351" y="414020"/>
                </a:lnTo>
                <a:lnTo>
                  <a:pt x="83820" y="398780"/>
                </a:lnTo>
                <a:lnTo>
                  <a:pt x="88392" y="392430"/>
                </a:lnTo>
                <a:lnTo>
                  <a:pt x="92201" y="379730"/>
                </a:lnTo>
                <a:lnTo>
                  <a:pt x="92201" y="373380"/>
                </a:lnTo>
                <a:lnTo>
                  <a:pt x="88392" y="359410"/>
                </a:lnTo>
                <a:lnTo>
                  <a:pt x="84454" y="353060"/>
                </a:lnTo>
                <a:lnTo>
                  <a:pt x="78613" y="347980"/>
                </a:lnTo>
                <a:lnTo>
                  <a:pt x="73445" y="342900"/>
                </a:lnTo>
                <a:lnTo>
                  <a:pt x="71643" y="341630"/>
                </a:lnTo>
                <a:close/>
              </a:path>
              <a:path w="440690" h="424179">
                <a:moveTo>
                  <a:pt x="79248" y="317500"/>
                </a:moveTo>
                <a:lnTo>
                  <a:pt x="73787" y="323850"/>
                </a:lnTo>
                <a:lnTo>
                  <a:pt x="116713" y="365760"/>
                </a:lnTo>
                <a:lnTo>
                  <a:pt x="122174" y="360680"/>
                </a:lnTo>
                <a:lnTo>
                  <a:pt x="79248" y="317500"/>
                </a:lnTo>
                <a:close/>
              </a:path>
              <a:path w="440690" h="424179">
                <a:moveTo>
                  <a:pt x="141350" y="273050"/>
                </a:moveTo>
                <a:lnTo>
                  <a:pt x="128016" y="273050"/>
                </a:lnTo>
                <a:lnTo>
                  <a:pt x="124714" y="274320"/>
                </a:lnTo>
                <a:lnTo>
                  <a:pt x="121158" y="275590"/>
                </a:lnTo>
                <a:lnTo>
                  <a:pt x="100584" y="309880"/>
                </a:lnTo>
                <a:lnTo>
                  <a:pt x="103632" y="321310"/>
                </a:lnTo>
                <a:lnTo>
                  <a:pt x="106425" y="326390"/>
                </a:lnTo>
                <a:lnTo>
                  <a:pt x="110490" y="330200"/>
                </a:lnTo>
                <a:lnTo>
                  <a:pt x="116713" y="336550"/>
                </a:lnTo>
                <a:lnTo>
                  <a:pt x="124206" y="339090"/>
                </a:lnTo>
                <a:lnTo>
                  <a:pt x="132969" y="339090"/>
                </a:lnTo>
                <a:lnTo>
                  <a:pt x="139370" y="337820"/>
                </a:lnTo>
                <a:lnTo>
                  <a:pt x="145415" y="336550"/>
                </a:lnTo>
                <a:lnTo>
                  <a:pt x="151078" y="332740"/>
                </a:lnTo>
                <a:lnTo>
                  <a:pt x="152831" y="331470"/>
                </a:lnTo>
                <a:lnTo>
                  <a:pt x="131318" y="331470"/>
                </a:lnTo>
                <a:lnTo>
                  <a:pt x="122554" y="328930"/>
                </a:lnTo>
                <a:lnTo>
                  <a:pt x="118872" y="327660"/>
                </a:lnTo>
                <a:lnTo>
                  <a:pt x="115697" y="323850"/>
                </a:lnTo>
                <a:lnTo>
                  <a:pt x="110871" y="318770"/>
                </a:lnTo>
                <a:lnTo>
                  <a:pt x="108585" y="313690"/>
                </a:lnTo>
                <a:lnTo>
                  <a:pt x="108712" y="299720"/>
                </a:lnTo>
                <a:lnTo>
                  <a:pt x="111378" y="293370"/>
                </a:lnTo>
                <a:lnTo>
                  <a:pt x="116586" y="288290"/>
                </a:lnTo>
                <a:lnTo>
                  <a:pt x="123190" y="281940"/>
                </a:lnTo>
                <a:lnTo>
                  <a:pt x="130810" y="279400"/>
                </a:lnTo>
                <a:lnTo>
                  <a:pt x="139975" y="279400"/>
                </a:lnTo>
                <a:lnTo>
                  <a:pt x="141350" y="273050"/>
                </a:lnTo>
                <a:close/>
              </a:path>
              <a:path w="440690" h="424179">
                <a:moveTo>
                  <a:pt x="166750" y="298450"/>
                </a:moveTo>
                <a:lnTo>
                  <a:pt x="159385" y="300990"/>
                </a:lnTo>
                <a:lnTo>
                  <a:pt x="160527" y="309880"/>
                </a:lnTo>
                <a:lnTo>
                  <a:pt x="157861" y="317500"/>
                </a:lnTo>
                <a:lnTo>
                  <a:pt x="151511" y="323850"/>
                </a:lnTo>
                <a:lnTo>
                  <a:pt x="148082" y="326390"/>
                </a:lnTo>
                <a:lnTo>
                  <a:pt x="144272" y="328930"/>
                </a:lnTo>
                <a:lnTo>
                  <a:pt x="135636" y="331470"/>
                </a:lnTo>
                <a:lnTo>
                  <a:pt x="152831" y="331470"/>
                </a:lnTo>
                <a:lnTo>
                  <a:pt x="167767" y="303530"/>
                </a:lnTo>
                <a:lnTo>
                  <a:pt x="166750" y="298450"/>
                </a:lnTo>
                <a:close/>
              </a:path>
              <a:path w="440690" h="424179">
                <a:moveTo>
                  <a:pt x="66675" y="300990"/>
                </a:moveTo>
                <a:lnTo>
                  <a:pt x="60071" y="300990"/>
                </a:lnTo>
                <a:lnTo>
                  <a:pt x="57531" y="303530"/>
                </a:lnTo>
                <a:lnTo>
                  <a:pt x="56896" y="306070"/>
                </a:lnTo>
                <a:lnTo>
                  <a:pt x="57023" y="308610"/>
                </a:lnTo>
                <a:lnTo>
                  <a:pt x="57658" y="311150"/>
                </a:lnTo>
                <a:lnTo>
                  <a:pt x="58800" y="312420"/>
                </a:lnTo>
                <a:lnTo>
                  <a:pt x="60071" y="313690"/>
                </a:lnTo>
                <a:lnTo>
                  <a:pt x="66675" y="313690"/>
                </a:lnTo>
                <a:lnTo>
                  <a:pt x="69215" y="311150"/>
                </a:lnTo>
                <a:lnTo>
                  <a:pt x="69850" y="308610"/>
                </a:lnTo>
                <a:lnTo>
                  <a:pt x="69850" y="306070"/>
                </a:lnTo>
                <a:lnTo>
                  <a:pt x="69215" y="303530"/>
                </a:lnTo>
                <a:lnTo>
                  <a:pt x="66675" y="300990"/>
                </a:lnTo>
                <a:close/>
              </a:path>
              <a:path w="440690" h="424179">
                <a:moveTo>
                  <a:pt x="147193" y="250190"/>
                </a:moveTo>
                <a:lnTo>
                  <a:pt x="141604" y="255270"/>
                </a:lnTo>
                <a:lnTo>
                  <a:pt x="184531" y="298450"/>
                </a:lnTo>
                <a:lnTo>
                  <a:pt x="190119" y="293370"/>
                </a:lnTo>
                <a:lnTo>
                  <a:pt x="147193" y="250190"/>
                </a:lnTo>
                <a:close/>
              </a:path>
              <a:path w="440690" h="424179">
                <a:moveTo>
                  <a:pt x="139975" y="279400"/>
                </a:moveTo>
                <a:lnTo>
                  <a:pt x="130810" y="279400"/>
                </a:lnTo>
                <a:lnTo>
                  <a:pt x="139700" y="280670"/>
                </a:lnTo>
                <a:lnTo>
                  <a:pt x="139975" y="279400"/>
                </a:lnTo>
                <a:close/>
              </a:path>
              <a:path w="440690" h="424179">
                <a:moveTo>
                  <a:pt x="203326" y="208280"/>
                </a:moveTo>
                <a:lnTo>
                  <a:pt x="196135" y="208280"/>
                </a:lnTo>
                <a:lnTo>
                  <a:pt x="189420" y="209550"/>
                </a:lnTo>
                <a:lnTo>
                  <a:pt x="168435" y="234950"/>
                </a:lnTo>
                <a:lnTo>
                  <a:pt x="168528" y="242570"/>
                </a:lnTo>
                <a:lnTo>
                  <a:pt x="169545" y="250190"/>
                </a:lnTo>
                <a:lnTo>
                  <a:pt x="172720" y="256540"/>
                </a:lnTo>
                <a:lnTo>
                  <a:pt x="178181" y="261620"/>
                </a:lnTo>
                <a:lnTo>
                  <a:pt x="183896" y="267970"/>
                </a:lnTo>
                <a:lnTo>
                  <a:pt x="191008" y="270510"/>
                </a:lnTo>
                <a:lnTo>
                  <a:pt x="199644" y="271780"/>
                </a:lnTo>
                <a:lnTo>
                  <a:pt x="205882" y="271780"/>
                </a:lnTo>
                <a:lnTo>
                  <a:pt x="211835" y="269240"/>
                </a:lnTo>
                <a:lnTo>
                  <a:pt x="217503" y="266700"/>
                </a:lnTo>
                <a:lnTo>
                  <a:pt x="220194" y="264160"/>
                </a:lnTo>
                <a:lnTo>
                  <a:pt x="194945" y="264160"/>
                </a:lnTo>
                <a:lnTo>
                  <a:pt x="189229" y="261620"/>
                </a:lnTo>
                <a:lnTo>
                  <a:pt x="184150" y="256540"/>
                </a:lnTo>
                <a:lnTo>
                  <a:pt x="189297" y="251460"/>
                </a:lnTo>
                <a:lnTo>
                  <a:pt x="179832" y="251460"/>
                </a:lnTo>
                <a:lnTo>
                  <a:pt x="177038" y="246380"/>
                </a:lnTo>
                <a:lnTo>
                  <a:pt x="175768" y="241300"/>
                </a:lnTo>
                <a:lnTo>
                  <a:pt x="176402" y="231140"/>
                </a:lnTo>
                <a:lnTo>
                  <a:pt x="195199" y="215900"/>
                </a:lnTo>
                <a:lnTo>
                  <a:pt x="198500" y="214630"/>
                </a:lnTo>
                <a:lnTo>
                  <a:pt x="219176" y="214630"/>
                </a:lnTo>
                <a:lnTo>
                  <a:pt x="216789" y="212090"/>
                </a:lnTo>
                <a:lnTo>
                  <a:pt x="210312" y="209550"/>
                </a:lnTo>
                <a:lnTo>
                  <a:pt x="203326" y="208280"/>
                </a:lnTo>
                <a:close/>
              </a:path>
              <a:path w="440690" h="424179">
                <a:moveTo>
                  <a:pt x="230504" y="228600"/>
                </a:moveTo>
                <a:lnTo>
                  <a:pt x="223520" y="231140"/>
                </a:lnTo>
                <a:lnTo>
                  <a:pt x="224536" y="234950"/>
                </a:lnTo>
                <a:lnTo>
                  <a:pt x="224874" y="237490"/>
                </a:lnTo>
                <a:lnTo>
                  <a:pt x="207391" y="264160"/>
                </a:lnTo>
                <a:lnTo>
                  <a:pt x="220194" y="264160"/>
                </a:lnTo>
                <a:lnTo>
                  <a:pt x="222885" y="261620"/>
                </a:lnTo>
                <a:lnTo>
                  <a:pt x="226060" y="259080"/>
                </a:lnTo>
                <a:lnTo>
                  <a:pt x="228473" y="255270"/>
                </a:lnTo>
                <a:lnTo>
                  <a:pt x="231521" y="248920"/>
                </a:lnTo>
                <a:lnTo>
                  <a:pt x="232410" y="245110"/>
                </a:lnTo>
                <a:lnTo>
                  <a:pt x="232664" y="237490"/>
                </a:lnTo>
                <a:lnTo>
                  <a:pt x="232028" y="233680"/>
                </a:lnTo>
                <a:lnTo>
                  <a:pt x="230504" y="228600"/>
                </a:lnTo>
                <a:close/>
              </a:path>
              <a:path w="440690" h="424179">
                <a:moveTo>
                  <a:pt x="219176" y="214630"/>
                </a:moveTo>
                <a:lnTo>
                  <a:pt x="198500" y="214630"/>
                </a:lnTo>
                <a:lnTo>
                  <a:pt x="201675" y="215900"/>
                </a:lnTo>
                <a:lnTo>
                  <a:pt x="204724" y="215900"/>
                </a:lnTo>
                <a:lnTo>
                  <a:pt x="208152" y="217170"/>
                </a:lnTo>
                <a:lnTo>
                  <a:pt x="211963" y="219710"/>
                </a:lnTo>
                <a:lnTo>
                  <a:pt x="179832" y="251460"/>
                </a:lnTo>
                <a:lnTo>
                  <a:pt x="189297" y="251460"/>
                </a:lnTo>
                <a:lnTo>
                  <a:pt x="222758" y="218440"/>
                </a:lnTo>
                <a:lnTo>
                  <a:pt x="219176" y="214630"/>
                </a:lnTo>
                <a:close/>
              </a:path>
              <a:path w="440690" h="424179">
                <a:moveTo>
                  <a:pt x="134620" y="233680"/>
                </a:moveTo>
                <a:lnTo>
                  <a:pt x="127889" y="233680"/>
                </a:lnTo>
                <a:lnTo>
                  <a:pt x="126746" y="234950"/>
                </a:lnTo>
                <a:lnTo>
                  <a:pt x="125475" y="236220"/>
                </a:lnTo>
                <a:lnTo>
                  <a:pt x="124841" y="237490"/>
                </a:lnTo>
                <a:lnTo>
                  <a:pt x="124841" y="241300"/>
                </a:lnTo>
                <a:lnTo>
                  <a:pt x="125475" y="242570"/>
                </a:lnTo>
                <a:lnTo>
                  <a:pt x="128016" y="245110"/>
                </a:lnTo>
                <a:lnTo>
                  <a:pt x="129540" y="246380"/>
                </a:lnTo>
                <a:lnTo>
                  <a:pt x="133096" y="246380"/>
                </a:lnTo>
                <a:lnTo>
                  <a:pt x="134620" y="245110"/>
                </a:lnTo>
                <a:lnTo>
                  <a:pt x="135763" y="243840"/>
                </a:lnTo>
                <a:lnTo>
                  <a:pt x="137033" y="242570"/>
                </a:lnTo>
                <a:lnTo>
                  <a:pt x="137668" y="241300"/>
                </a:lnTo>
                <a:lnTo>
                  <a:pt x="137668" y="237490"/>
                </a:lnTo>
                <a:lnTo>
                  <a:pt x="137033" y="236220"/>
                </a:lnTo>
                <a:lnTo>
                  <a:pt x="135890" y="234950"/>
                </a:lnTo>
                <a:lnTo>
                  <a:pt x="134620" y="233680"/>
                </a:lnTo>
                <a:close/>
              </a:path>
              <a:path w="440690" h="424179">
                <a:moveTo>
                  <a:pt x="216916" y="180340"/>
                </a:moveTo>
                <a:lnTo>
                  <a:pt x="211327" y="185420"/>
                </a:lnTo>
                <a:lnTo>
                  <a:pt x="254381" y="228600"/>
                </a:lnTo>
                <a:lnTo>
                  <a:pt x="259842" y="223520"/>
                </a:lnTo>
                <a:lnTo>
                  <a:pt x="236347" y="199390"/>
                </a:lnTo>
                <a:lnTo>
                  <a:pt x="232791" y="195580"/>
                </a:lnTo>
                <a:lnTo>
                  <a:pt x="229743" y="187960"/>
                </a:lnTo>
                <a:lnTo>
                  <a:pt x="224282" y="187960"/>
                </a:lnTo>
                <a:lnTo>
                  <a:pt x="216916" y="180340"/>
                </a:lnTo>
                <a:close/>
              </a:path>
              <a:path w="440690" h="424179">
                <a:moveTo>
                  <a:pt x="262254" y="166370"/>
                </a:moveTo>
                <a:lnTo>
                  <a:pt x="247650" y="166370"/>
                </a:lnTo>
                <a:lnTo>
                  <a:pt x="250063" y="167640"/>
                </a:lnTo>
                <a:lnTo>
                  <a:pt x="252602" y="168910"/>
                </a:lnTo>
                <a:lnTo>
                  <a:pt x="256413" y="172720"/>
                </a:lnTo>
                <a:lnTo>
                  <a:pt x="283591" y="199390"/>
                </a:lnTo>
                <a:lnTo>
                  <a:pt x="289178" y="194310"/>
                </a:lnTo>
                <a:lnTo>
                  <a:pt x="272288" y="176530"/>
                </a:lnTo>
                <a:lnTo>
                  <a:pt x="266192" y="170180"/>
                </a:lnTo>
                <a:lnTo>
                  <a:pt x="262254" y="166370"/>
                </a:lnTo>
                <a:close/>
              </a:path>
              <a:path w="440690" h="424179">
                <a:moveTo>
                  <a:pt x="242950" y="157480"/>
                </a:moveTo>
                <a:lnTo>
                  <a:pt x="240411" y="158750"/>
                </a:lnTo>
                <a:lnTo>
                  <a:pt x="237744" y="160020"/>
                </a:lnTo>
                <a:lnTo>
                  <a:pt x="234950" y="160020"/>
                </a:lnTo>
                <a:lnTo>
                  <a:pt x="232664" y="162560"/>
                </a:lnTo>
                <a:lnTo>
                  <a:pt x="223520" y="179070"/>
                </a:lnTo>
                <a:lnTo>
                  <a:pt x="223520" y="182880"/>
                </a:lnTo>
                <a:lnTo>
                  <a:pt x="224282" y="187960"/>
                </a:lnTo>
                <a:lnTo>
                  <a:pt x="229743" y="187960"/>
                </a:lnTo>
                <a:lnTo>
                  <a:pt x="229362" y="184150"/>
                </a:lnTo>
                <a:lnTo>
                  <a:pt x="229997" y="180340"/>
                </a:lnTo>
                <a:lnTo>
                  <a:pt x="244983" y="166370"/>
                </a:lnTo>
                <a:lnTo>
                  <a:pt x="262254" y="166370"/>
                </a:lnTo>
                <a:lnTo>
                  <a:pt x="260731" y="162560"/>
                </a:lnTo>
                <a:lnTo>
                  <a:pt x="260180" y="161290"/>
                </a:lnTo>
                <a:lnTo>
                  <a:pt x="254381" y="161290"/>
                </a:lnTo>
                <a:lnTo>
                  <a:pt x="251078" y="158750"/>
                </a:lnTo>
                <a:lnTo>
                  <a:pt x="248031" y="158750"/>
                </a:lnTo>
                <a:lnTo>
                  <a:pt x="242950" y="157480"/>
                </a:lnTo>
                <a:close/>
              </a:path>
              <a:path w="440690" h="424179">
                <a:moveTo>
                  <a:pt x="291052" y="137160"/>
                </a:moveTo>
                <a:lnTo>
                  <a:pt x="276606" y="137160"/>
                </a:lnTo>
                <a:lnTo>
                  <a:pt x="279019" y="138430"/>
                </a:lnTo>
                <a:lnTo>
                  <a:pt x="281304" y="139700"/>
                </a:lnTo>
                <a:lnTo>
                  <a:pt x="284861" y="142240"/>
                </a:lnTo>
                <a:lnTo>
                  <a:pt x="289433" y="146050"/>
                </a:lnTo>
                <a:lnTo>
                  <a:pt x="312927" y="170180"/>
                </a:lnTo>
                <a:lnTo>
                  <a:pt x="318516" y="163830"/>
                </a:lnTo>
                <a:lnTo>
                  <a:pt x="295148" y="140970"/>
                </a:lnTo>
                <a:lnTo>
                  <a:pt x="291052" y="137160"/>
                </a:lnTo>
                <a:close/>
              </a:path>
              <a:path w="440690" h="424179">
                <a:moveTo>
                  <a:pt x="273812" y="128270"/>
                </a:moveTo>
                <a:lnTo>
                  <a:pt x="270001" y="129540"/>
                </a:lnTo>
                <a:lnTo>
                  <a:pt x="266319" y="129540"/>
                </a:lnTo>
                <a:lnTo>
                  <a:pt x="262890" y="132080"/>
                </a:lnTo>
                <a:lnTo>
                  <a:pt x="259969" y="134620"/>
                </a:lnTo>
                <a:lnTo>
                  <a:pt x="256794" y="138430"/>
                </a:lnTo>
                <a:lnTo>
                  <a:pt x="254635" y="142240"/>
                </a:lnTo>
                <a:lnTo>
                  <a:pt x="252602" y="151130"/>
                </a:lnTo>
                <a:lnTo>
                  <a:pt x="252857" y="156210"/>
                </a:lnTo>
                <a:lnTo>
                  <a:pt x="254381" y="161290"/>
                </a:lnTo>
                <a:lnTo>
                  <a:pt x="260180" y="161290"/>
                </a:lnTo>
                <a:lnTo>
                  <a:pt x="259079" y="158750"/>
                </a:lnTo>
                <a:lnTo>
                  <a:pt x="258572" y="154940"/>
                </a:lnTo>
                <a:lnTo>
                  <a:pt x="259842" y="147320"/>
                </a:lnTo>
                <a:lnTo>
                  <a:pt x="261493" y="143510"/>
                </a:lnTo>
                <a:lnTo>
                  <a:pt x="264160" y="140970"/>
                </a:lnTo>
                <a:lnTo>
                  <a:pt x="266446" y="139700"/>
                </a:lnTo>
                <a:lnTo>
                  <a:pt x="268859" y="137160"/>
                </a:lnTo>
                <a:lnTo>
                  <a:pt x="291052" y="137160"/>
                </a:lnTo>
                <a:lnTo>
                  <a:pt x="289687" y="135890"/>
                </a:lnTo>
                <a:lnTo>
                  <a:pt x="285115" y="132080"/>
                </a:lnTo>
                <a:lnTo>
                  <a:pt x="281304" y="130810"/>
                </a:lnTo>
                <a:lnTo>
                  <a:pt x="277622" y="129540"/>
                </a:lnTo>
                <a:lnTo>
                  <a:pt x="273812" y="128270"/>
                </a:lnTo>
                <a:close/>
              </a:path>
              <a:path w="440690" h="424179">
                <a:moveTo>
                  <a:pt x="276225" y="87630"/>
                </a:moveTo>
                <a:lnTo>
                  <a:pt x="270637" y="92710"/>
                </a:lnTo>
                <a:lnTo>
                  <a:pt x="330200" y="152400"/>
                </a:lnTo>
                <a:lnTo>
                  <a:pt x="335661" y="147320"/>
                </a:lnTo>
                <a:lnTo>
                  <a:pt x="327787" y="139700"/>
                </a:lnTo>
                <a:lnTo>
                  <a:pt x="337693" y="139700"/>
                </a:lnTo>
                <a:lnTo>
                  <a:pt x="346456" y="137160"/>
                </a:lnTo>
                <a:lnTo>
                  <a:pt x="350266" y="134620"/>
                </a:lnTo>
                <a:lnTo>
                  <a:pt x="351644" y="133350"/>
                </a:lnTo>
                <a:lnTo>
                  <a:pt x="324358" y="133350"/>
                </a:lnTo>
                <a:lnTo>
                  <a:pt x="318516" y="130810"/>
                </a:lnTo>
                <a:lnTo>
                  <a:pt x="310261" y="123190"/>
                </a:lnTo>
                <a:lnTo>
                  <a:pt x="308101" y="119380"/>
                </a:lnTo>
                <a:lnTo>
                  <a:pt x="306142" y="111760"/>
                </a:lnTo>
                <a:lnTo>
                  <a:pt x="300100" y="111760"/>
                </a:lnTo>
                <a:lnTo>
                  <a:pt x="276225" y="87630"/>
                </a:lnTo>
                <a:close/>
              </a:path>
              <a:path w="440690" h="424179">
                <a:moveTo>
                  <a:pt x="350951" y="83820"/>
                </a:moveTo>
                <a:lnTo>
                  <a:pt x="328168" y="83820"/>
                </a:lnTo>
                <a:lnTo>
                  <a:pt x="332359" y="85090"/>
                </a:lnTo>
                <a:lnTo>
                  <a:pt x="336676" y="85090"/>
                </a:lnTo>
                <a:lnTo>
                  <a:pt x="340995" y="86360"/>
                </a:lnTo>
                <a:lnTo>
                  <a:pt x="355346" y="107950"/>
                </a:lnTo>
                <a:lnTo>
                  <a:pt x="355346" y="111760"/>
                </a:lnTo>
                <a:lnTo>
                  <a:pt x="354202" y="115570"/>
                </a:lnTo>
                <a:lnTo>
                  <a:pt x="353187" y="119380"/>
                </a:lnTo>
                <a:lnTo>
                  <a:pt x="351154" y="123190"/>
                </a:lnTo>
                <a:lnTo>
                  <a:pt x="347979" y="127000"/>
                </a:lnTo>
                <a:lnTo>
                  <a:pt x="343281" y="130810"/>
                </a:lnTo>
                <a:lnTo>
                  <a:pt x="337566" y="133350"/>
                </a:lnTo>
                <a:lnTo>
                  <a:pt x="351644" y="133350"/>
                </a:lnTo>
                <a:lnTo>
                  <a:pt x="359918" y="125730"/>
                </a:lnTo>
                <a:lnTo>
                  <a:pt x="362966" y="118110"/>
                </a:lnTo>
                <a:lnTo>
                  <a:pt x="362839" y="100330"/>
                </a:lnTo>
                <a:lnTo>
                  <a:pt x="359664" y="92710"/>
                </a:lnTo>
                <a:lnTo>
                  <a:pt x="350951" y="83820"/>
                </a:lnTo>
                <a:close/>
              </a:path>
              <a:path w="440690" h="424179">
                <a:moveTo>
                  <a:pt x="339725" y="77470"/>
                </a:moveTo>
                <a:lnTo>
                  <a:pt x="322325" y="77470"/>
                </a:lnTo>
                <a:lnTo>
                  <a:pt x="314960" y="80010"/>
                </a:lnTo>
                <a:lnTo>
                  <a:pt x="308864" y="86360"/>
                </a:lnTo>
                <a:lnTo>
                  <a:pt x="305435" y="88900"/>
                </a:lnTo>
                <a:lnTo>
                  <a:pt x="303022" y="92710"/>
                </a:lnTo>
                <a:lnTo>
                  <a:pt x="301498" y="97790"/>
                </a:lnTo>
                <a:lnTo>
                  <a:pt x="300100" y="101600"/>
                </a:lnTo>
                <a:lnTo>
                  <a:pt x="299593" y="106680"/>
                </a:lnTo>
                <a:lnTo>
                  <a:pt x="300100" y="111760"/>
                </a:lnTo>
                <a:lnTo>
                  <a:pt x="306142" y="111760"/>
                </a:lnTo>
                <a:lnTo>
                  <a:pt x="305816" y="110490"/>
                </a:lnTo>
                <a:lnTo>
                  <a:pt x="305816" y="106680"/>
                </a:lnTo>
                <a:lnTo>
                  <a:pt x="306959" y="102870"/>
                </a:lnTo>
                <a:lnTo>
                  <a:pt x="308228" y="97790"/>
                </a:lnTo>
                <a:lnTo>
                  <a:pt x="310261" y="93980"/>
                </a:lnTo>
                <a:lnTo>
                  <a:pt x="316229" y="88900"/>
                </a:lnTo>
                <a:lnTo>
                  <a:pt x="319786" y="86360"/>
                </a:lnTo>
                <a:lnTo>
                  <a:pt x="328168" y="83820"/>
                </a:lnTo>
                <a:lnTo>
                  <a:pt x="350951" y="83820"/>
                </a:lnTo>
                <a:lnTo>
                  <a:pt x="347218" y="80010"/>
                </a:lnTo>
                <a:lnTo>
                  <a:pt x="339725" y="77470"/>
                </a:lnTo>
                <a:close/>
              </a:path>
              <a:path w="440690" h="424179">
                <a:moveTo>
                  <a:pt x="346456" y="50800"/>
                </a:moveTo>
                <a:lnTo>
                  <a:pt x="340868" y="55880"/>
                </a:lnTo>
                <a:lnTo>
                  <a:pt x="383794" y="99060"/>
                </a:lnTo>
                <a:lnTo>
                  <a:pt x="389382" y="93980"/>
                </a:lnTo>
                <a:lnTo>
                  <a:pt x="374903" y="78740"/>
                </a:lnTo>
                <a:lnTo>
                  <a:pt x="367411" y="71120"/>
                </a:lnTo>
                <a:lnTo>
                  <a:pt x="362839" y="66040"/>
                </a:lnTo>
                <a:lnTo>
                  <a:pt x="361061" y="63500"/>
                </a:lnTo>
                <a:lnTo>
                  <a:pt x="358775" y="58420"/>
                </a:lnTo>
                <a:lnTo>
                  <a:pt x="358267" y="57150"/>
                </a:lnTo>
                <a:lnTo>
                  <a:pt x="352678" y="57150"/>
                </a:lnTo>
                <a:lnTo>
                  <a:pt x="346456" y="50800"/>
                </a:lnTo>
                <a:close/>
              </a:path>
              <a:path w="440690" h="424179">
                <a:moveTo>
                  <a:pt x="411352" y="0"/>
                </a:moveTo>
                <a:lnTo>
                  <a:pt x="404161" y="0"/>
                </a:lnTo>
                <a:lnTo>
                  <a:pt x="397446" y="1270"/>
                </a:lnTo>
                <a:lnTo>
                  <a:pt x="376461" y="27940"/>
                </a:lnTo>
                <a:lnTo>
                  <a:pt x="376554" y="34290"/>
                </a:lnTo>
                <a:lnTo>
                  <a:pt x="399034" y="63500"/>
                </a:lnTo>
                <a:lnTo>
                  <a:pt x="413855" y="63500"/>
                </a:lnTo>
                <a:lnTo>
                  <a:pt x="419846" y="62230"/>
                </a:lnTo>
                <a:lnTo>
                  <a:pt x="425527" y="58420"/>
                </a:lnTo>
                <a:lnTo>
                  <a:pt x="429116" y="55880"/>
                </a:lnTo>
                <a:lnTo>
                  <a:pt x="402844" y="55880"/>
                </a:lnTo>
                <a:lnTo>
                  <a:pt x="397256" y="53340"/>
                </a:lnTo>
                <a:lnTo>
                  <a:pt x="392049" y="48260"/>
                </a:lnTo>
                <a:lnTo>
                  <a:pt x="397213" y="43180"/>
                </a:lnTo>
                <a:lnTo>
                  <a:pt x="387858" y="43180"/>
                </a:lnTo>
                <a:lnTo>
                  <a:pt x="385064" y="38100"/>
                </a:lnTo>
                <a:lnTo>
                  <a:pt x="383794" y="34290"/>
                </a:lnTo>
                <a:lnTo>
                  <a:pt x="384301" y="24130"/>
                </a:lnTo>
                <a:lnTo>
                  <a:pt x="386588" y="19050"/>
                </a:lnTo>
                <a:lnTo>
                  <a:pt x="393319" y="11430"/>
                </a:lnTo>
                <a:lnTo>
                  <a:pt x="396367" y="10160"/>
                </a:lnTo>
                <a:lnTo>
                  <a:pt x="399796" y="8890"/>
                </a:lnTo>
                <a:lnTo>
                  <a:pt x="403098" y="7620"/>
                </a:lnTo>
                <a:lnTo>
                  <a:pt x="428396" y="7620"/>
                </a:lnTo>
                <a:lnTo>
                  <a:pt x="424815" y="3810"/>
                </a:lnTo>
                <a:lnTo>
                  <a:pt x="418338" y="1270"/>
                </a:lnTo>
                <a:lnTo>
                  <a:pt x="411352" y="0"/>
                </a:lnTo>
                <a:close/>
              </a:path>
              <a:path w="440690" h="424179">
                <a:moveTo>
                  <a:pt x="362839" y="34290"/>
                </a:moveTo>
                <a:lnTo>
                  <a:pt x="351917" y="49530"/>
                </a:lnTo>
                <a:lnTo>
                  <a:pt x="351917" y="52070"/>
                </a:lnTo>
                <a:lnTo>
                  <a:pt x="352678" y="57150"/>
                </a:lnTo>
                <a:lnTo>
                  <a:pt x="358267" y="57150"/>
                </a:lnTo>
                <a:lnTo>
                  <a:pt x="357759" y="55880"/>
                </a:lnTo>
                <a:lnTo>
                  <a:pt x="357886" y="52070"/>
                </a:lnTo>
                <a:lnTo>
                  <a:pt x="358140" y="49530"/>
                </a:lnTo>
                <a:lnTo>
                  <a:pt x="359156" y="46990"/>
                </a:lnTo>
                <a:lnTo>
                  <a:pt x="361823" y="43180"/>
                </a:lnTo>
                <a:lnTo>
                  <a:pt x="362966" y="43180"/>
                </a:lnTo>
                <a:lnTo>
                  <a:pt x="364617" y="41910"/>
                </a:lnTo>
                <a:lnTo>
                  <a:pt x="362839" y="34290"/>
                </a:lnTo>
                <a:close/>
              </a:path>
              <a:path w="440690" h="424179">
                <a:moveTo>
                  <a:pt x="438531" y="20320"/>
                </a:moveTo>
                <a:lnTo>
                  <a:pt x="431419" y="22860"/>
                </a:lnTo>
                <a:lnTo>
                  <a:pt x="432562" y="27940"/>
                </a:lnTo>
                <a:lnTo>
                  <a:pt x="433070" y="30480"/>
                </a:lnTo>
                <a:lnTo>
                  <a:pt x="432816" y="34290"/>
                </a:lnTo>
                <a:lnTo>
                  <a:pt x="432689" y="36830"/>
                </a:lnTo>
                <a:lnTo>
                  <a:pt x="431926" y="39370"/>
                </a:lnTo>
                <a:lnTo>
                  <a:pt x="430529" y="41910"/>
                </a:lnTo>
                <a:lnTo>
                  <a:pt x="429260" y="44450"/>
                </a:lnTo>
                <a:lnTo>
                  <a:pt x="427482" y="46990"/>
                </a:lnTo>
                <a:lnTo>
                  <a:pt x="425323" y="49530"/>
                </a:lnTo>
                <a:lnTo>
                  <a:pt x="420877" y="54610"/>
                </a:lnTo>
                <a:lnTo>
                  <a:pt x="415417" y="55880"/>
                </a:lnTo>
                <a:lnTo>
                  <a:pt x="429116" y="55880"/>
                </a:lnTo>
                <a:lnTo>
                  <a:pt x="430911" y="54610"/>
                </a:lnTo>
                <a:lnTo>
                  <a:pt x="434086" y="50800"/>
                </a:lnTo>
                <a:lnTo>
                  <a:pt x="436372" y="48260"/>
                </a:lnTo>
                <a:lnTo>
                  <a:pt x="440690" y="29210"/>
                </a:lnTo>
                <a:lnTo>
                  <a:pt x="440054" y="25400"/>
                </a:lnTo>
                <a:lnTo>
                  <a:pt x="438531" y="20320"/>
                </a:lnTo>
                <a:close/>
              </a:path>
              <a:path w="440690" h="424179">
                <a:moveTo>
                  <a:pt x="428396" y="7620"/>
                </a:moveTo>
                <a:lnTo>
                  <a:pt x="412750" y="7620"/>
                </a:lnTo>
                <a:lnTo>
                  <a:pt x="416178" y="8890"/>
                </a:lnTo>
                <a:lnTo>
                  <a:pt x="419862" y="11430"/>
                </a:lnTo>
                <a:lnTo>
                  <a:pt x="387858" y="43180"/>
                </a:lnTo>
                <a:lnTo>
                  <a:pt x="397213" y="43180"/>
                </a:lnTo>
                <a:lnTo>
                  <a:pt x="430784" y="10160"/>
                </a:lnTo>
                <a:lnTo>
                  <a:pt x="428396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70" y="704850"/>
            <a:ext cx="53308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Seguimiento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empresas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(SEG)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-45">
                <a:solidFill>
                  <a:srgbClr val="001F5F"/>
                </a:solidFill>
              </a:rPr>
              <a:t>por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98447" y="1856041"/>
            <a:ext cx="7548880" cy="3743325"/>
            <a:chOff x="1298447" y="1856041"/>
            <a:chExt cx="7548880" cy="3743325"/>
          </a:xfrm>
        </p:grpSpPr>
        <p:sp>
          <p:nvSpPr>
            <p:cNvPr id="4" name="object 4" descr=""/>
            <p:cNvSpPr/>
            <p:nvPr/>
          </p:nvSpPr>
          <p:spPr>
            <a:xfrm>
              <a:off x="1298447" y="1860804"/>
              <a:ext cx="7548880" cy="2984500"/>
            </a:xfrm>
            <a:custGeom>
              <a:avLst/>
              <a:gdLst/>
              <a:ahLst/>
              <a:cxnLst/>
              <a:rect l="l" t="t" r="r" b="b"/>
              <a:pathLst>
                <a:path w="7548880" h="2984500">
                  <a:moveTo>
                    <a:pt x="0" y="2983992"/>
                  </a:moveTo>
                  <a:lnTo>
                    <a:pt x="7548372" y="2983992"/>
                  </a:lnTo>
                </a:path>
                <a:path w="7548880" h="2984500">
                  <a:moveTo>
                    <a:pt x="0" y="2237232"/>
                  </a:moveTo>
                  <a:lnTo>
                    <a:pt x="7548372" y="2237232"/>
                  </a:lnTo>
                </a:path>
                <a:path w="7548880" h="2984500">
                  <a:moveTo>
                    <a:pt x="0" y="1491996"/>
                  </a:moveTo>
                  <a:lnTo>
                    <a:pt x="7548372" y="1491996"/>
                  </a:lnTo>
                </a:path>
                <a:path w="7548880" h="2984500">
                  <a:moveTo>
                    <a:pt x="0" y="745236"/>
                  </a:moveTo>
                  <a:lnTo>
                    <a:pt x="7548372" y="745236"/>
                  </a:lnTo>
                </a:path>
                <a:path w="7548880" h="2984500">
                  <a:moveTo>
                    <a:pt x="0" y="0"/>
                  </a:moveTo>
                  <a:lnTo>
                    <a:pt x="75483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747" y="1856232"/>
              <a:ext cx="7313676" cy="37429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847" y="1871472"/>
              <a:ext cx="7238238" cy="371932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98447" y="5590032"/>
              <a:ext cx="7548880" cy="0"/>
            </a:xfrm>
            <a:custGeom>
              <a:avLst/>
              <a:gdLst/>
              <a:ahLst/>
              <a:cxnLst/>
              <a:rect l="l" t="t" r="r" b="b"/>
              <a:pathLst>
                <a:path w="7548880" h="0">
                  <a:moveTo>
                    <a:pt x="0" y="0"/>
                  </a:moveTo>
                  <a:lnTo>
                    <a:pt x="7548372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298447" y="1115567"/>
            <a:ext cx="7548880" cy="0"/>
          </a:xfrm>
          <a:custGeom>
            <a:avLst/>
            <a:gdLst/>
            <a:ahLst/>
            <a:cxnLst/>
            <a:rect l="l" t="t" r="r" b="b"/>
            <a:pathLst>
              <a:path w="7548880" h="0">
                <a:moveTo>
                  <a:pt x="0" y="0"/>
                </a:moveTo>
                <a:lnTo>
                  <a:pt x="75483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483613" y="3022473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156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12645" y="3529710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41802" y="3499865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70834" y="3171825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146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00246" y="3529710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29403" y="3097149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151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58561" y="2977642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159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887592" y="3664077"/>
            <a:ext cx="2590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113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516751" y="1634998"/>
            <a:ext cx="2590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249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145781" y="3843020"/>
            <a:ext cx="2590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101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13293" y="4369642"/>
            <a:ext cx="810260" cy="413384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-25">
                <a:solidFill>
                  <a:srgbClr val="404040"/>
                </a:solidFill>
                <a:latin typeface="Verdana"/>
                <a:cs typeface="Verdana"/>
              </a:rPr>
              <a:t>64</a:t>
            </a:r>
            <a:endParaRPr sz="1100">
              <a:latin typeface="Verdana"/>
              <a:cs typeface="Verdana"/>
            </a:endParaRPr>
          </a:p>
          <a:p>
            <a:pPr marL="641350">
              <a:lnSpc>
                <a:spcPct val="100000"/>
              </a:lnSpc>
              <a:spcBef>
                <a:spcPts val="210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51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16888" y="5501741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53490" y="4755895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90091" y="4009770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90091" y="3263900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90091" y="2518028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200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90091" y="177190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250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90091" y="1026033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300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42466" y="5649264"/>
            <a:ext cx="339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Verdana"/>
                <a:cs typeface="Verdana"/>
              </a:rPr>
              <a:t>Enero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15998" y="5649264"/>
            <a:ext cx="450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Verdana"/>
                <a:cs typeface="Verdana"/>
              </a:rPr>
              <a:t>Febrero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87573" y="5649264"/>
            <a:ext cx="367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Marzo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66008" y="5649264"/>
            <a:ext cx="267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solidFill>
                  <a:srgbClr val="585858"/>
                </a:solidFill>
                <a:latin typeface="Verdana"/>
                <a:cs typeface="Verdana"/>
              </a:rPr>
              <a:t>Abril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56684" y="5649264"/>
            <a:ext cx="344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Verdana"/>
                <a:cs typeface="Verdana"/>
              </a:rPr>
              <a:t>Mayo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599559" y="5649264"/>
            <a:ext cx="3168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Junio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252084" y="5649264"/>
            <a:ext cx="2711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Verdana"/>
                <a:cs typeface="Verdana"/>
              </a:rPr>
              <a:t>Julio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806566" y="5649264"/>
            <a:ext cx="11315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</a:tabLst>
            </a:pP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Agosto</a:t>
            </a: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900" spc="-30">
                <a:solidFill>
                  <a:srgbClr val="585858"/>
                </a:solidFill>
                <a:latin typeface="Verdana"/>
                <a:cs typeface="Verdana"/>
              </a:rPr>
              <a:t>Setiembre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028180" y="5649264"/>
            <a:ext cx="1804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Verdana"/>
                <a:cs typeface="Verdana"/>
              </a:rPr>
              <a:t>Octubre</a:t>
            </a:r>
            <a:r>
              <a:rPr dirty="0" sz="900" spc="39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Noviembre</a:t>
            </a:r>
            <a:r>
              <a:rPr dirty="0" sz="900" spc="-2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Verdana"/>
                <a:cs typeface="Verdana"/>
              </a:rPr>
              <a:t>Diciembre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745" y="536194"/>
            <a:ext cx="45720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Atención</a:t>
            </a:r>
            <a:r>
              <a:rPr dirty="0" spc="-114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dirty="0" spc="-10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Consultas</a:t>
            </a:r>
            <a:r>
              <a:rPr dirty="0" spc="-90">
                <a:solidFill>
                  <a:srgbClr val="001F5F"/>
                </a:solidFill>
              </a:rPr>
              <a:t> </a:t>
            </a:r>
            <a:r>
              <a:rPr dirty="0" spc="-20">
                <a:solidFill>
                  <a:srgbClr val="001F5F"/>
                </a:solidFill>
              </a:rPr>
              <a:t>(AC)</a:t>
            </a:r>
            <a:r>
              <a:rPr dirty="0" spc="-105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por</a:t>
            </a:r>
            <a:r>
              <a:rPr dirty="0" spc="-9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84375" y="1620011"/>
            <a:ext cx="6977380" cy="3564890"/>
            <a:chOff x="1484375" y="1620011"/>
            <a:chExt cx="6977380" cy="3564890"/>
          </a:xfrm>
        </p:grpSpPr>
        <p:sp>
          <p:nvSpPr>
            <p:cNvPr id="4" name="object 4" descr=""/>
            <p:cNvSpPr/>
            <p:nvPr/>
          </p:nvSpPr>
          <p:spPr>
            <a:xfrm>
              <a:off x="1484375" y="1639823"/>
              <a:ext cx="6977380" cy="3031490"/>
            </a:xfrm>
            <a:custGeom>
              <a:avLst/>
              <a:gdLst/>
              <a:ahLst/>
              <a:cxnLst/>
              <a:rect l="l" t="t" r="r" b="b"/>
              <a:pathLst>
                <a:path w="6977380" h="3031490">
                  <a:moveTo>
                    <a:pt x="0" y="3031236"/>
                  </a:moveTo>
                  <a:lnTo>
                    <a:pt x="6976872" y="3031236"/>
                  </a:lnTo>
                </a:path>
                <a:path w="6977380" h="3031490">
                  <a:moveTo>
                    <a:pt x="0" y="2525268"/>
                  </a:moveTo>
                  <a:lnTo>
                    <a:pt x="6976872" y="2525268"/>
                  </a:lnTo>
                </a:path>
                <a:path w="6977380" h="3031490">
                  <a:moveTo>
                    <a:pt x="0" y="2020824"/>
                  </a:moveTo>
                  <a:lnTo>
                    <a:pt x="6976872" y="2020824"/>
                  </a:lnTo>
                </a:path>
                <a:path w="6977380" h="3031490">
                  <a:moveTo>
                    <a:pt x="0" y="1514855"/>
                  </a:moveTo>
                  <a:lnTo>
                    <a:pt x="6976872" y="1514855"/>
                  </a:lnTo>
                </a:path>
                <a:path w="6977380" h="3031490">
                  <a:moveTo>
                    <a:pt x="0" y="1010412"/>
                  </a:moveTo>
                  <a:lnTo>
                    <a:pt x="6976872" y="1010412"/>
                  </a:lnTo>
                </a:path>
                <a:path w="6977380" h="3031490">
                  <a:moveTo>
                    <a:pt x="0" y="505967"/>
                  </a:moveTo>
                  <a:lnTo>
                    <a:pt x="6976872" y="505967"/>
                  </a:lnTo>
                </a:path>
                <a:path w="6977380" h="3031490">
                  <a:moveTo>
                    <a:pt x="0" y="0"/>
                  </a:moveTo>
                  <a:lnTo>
                    <a:pt x="6976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483" y="1620011"/>
              <a:ext cx="6766559" cy="35646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583" y="1635251"/>
              <a:ext cx="6691121" cy="354253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84375" y="5175503"/>
              <a:ext cx="6977380" cy="0"/>
            </a:xfrm>
            <a:custGeom>
              <a:avLst/>
              <a:gdLst/>
              <a:ahLst/>
              <a:cxnLst/>
              <a:rect l="l" t="t" r="r" b="b"/>
              <a:pathLst>
                <a:path w="6977380" h="0">
                  <a:moveTo>
                    <a:pt x="0" y="0"/>
                  </a:moveTo>
                  <a:lnTo>
                    <a:pt x="6976872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484375" y="1135380"/>
            <a:ext cx="6977380" cy="0"/>
          </a:xfrm>
          <a:custGeom>
            <a:avLst/>
            <a:gdLst/>
            <a:ahLst/>
            <a:cxnLst/>
            <a:rect l="l" t="t" r="r" b="b"/>
            <a:pathLst>
              <a:path w="6977380" h="0">
                <a:moveTo>
                  <a:pt x="0" y="0"/>
                </a:moveTo>
                <a:lnTo>
                  <a:pt x="69768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687829" y="3756152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47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69363" y="3730878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48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50895" y="3983482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38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32428" y="2922778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80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13961" y="2568955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94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95621" y="2796285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85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77154" y="3251072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67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58434" y="2872232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82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01866" y="1407414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65">
                <a:solidFill>
                  <a:srgbClr val="404040"/>
                </a:solidFill>
                <a:latin typeface="Verdana"/>
                <a:cs typeface="Verdana"/>
              </a:rPr>
              <a:t>140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21500" y="2720721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88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03032" y="3503421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57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084566" y="3352038"/>
            <a:ext cx="175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5">
                <a:solidFill>
                  <a:srgbClr val="404040"/>
                </a:solidFill>
                <a:latin typeface="Verdana"/>
                <a:cs typeface="Verdana"/>
              </a:rPr>
              <a:t>63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02766" y="5087239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39723" y="4582159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39723" y="4077080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39723" y="3572002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39723" y="3066669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76324" y="2561590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76324" y="2056638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120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76324" y="1551178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140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76324" y="1046226"/>
            <a:ext cx="215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585858"/>
                </a:solidFill>
                <a:latin typeface="Verdana"/>
                <a:cs typeface="Verdana"/>
              </a:rPr>
              <a:t>160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531747" y="5301741"/>
            <a:ext cx="257810" cy="241935"/>
          </a:xfrm>
          <a:custGeom>
            <a:avLst/>
            <a:gdLst/>
            <a:ahLst/>
            <a:cxnLst/>
            <a:rect l="l" t="t" r="r" b="b"/>
            <a:pathLst>
              <a:path w="257810" h="241935">
                <a:moveTo>
                  <a:pt x="33274" y="150495"/>
                </a:moveTo>
                <a:lnTo>
                  <a:pt x="0" y="183769"/>
                </a:lnTo>
                <a:lnTo>
                  <a:pt x="58039" y="241808"/>
                </a:lnTo>
                <a:lnTo>
                  <a:pt x="69469" y="230378"/>
                </a:lnTo>
                <a:lnTo>
                  <a:pt x="58165" y="230378"/>
                </a:lnTo>
                <a:lnTo>
                  <a:pt x="35433" y="207518"/>
                </a:lnTo>
                <a:lnTo>
                  <a:pt x="41148" y="201803"/>
                </a:lnTo>
                <a:lnTo>
                  <a:pt x="29718" y="201803"/>
                </a:lnTo>
                <a:lnTo>
                  <a:pt x="11556" y="183642"/>
                </a:lnTo>
                <a:lnTo>
                  <a:pt x="38989" y="156210"/>
                </a:lnTo>
                <a:lnTo>
                  <a:pt x="33274" y="150495"/>
                </a:lnTo>
                <a:close/>
              </a:path>
              <a:path w="257810" h="241935">
                <a:moveTo>
                  <a:pt x="85471" y="203073"/>
                </a:moveTo>
                <a:lnTo>
                  <a:pt x="58165" y="230378"/>
                </a:lnTo>
                <a:lnTo>
                  <a:pt x="69469" y="230378"/>
                </a:lnTo>
                <a:lnTo>
                  <a:pt x="91059" y="208788"/>
                </a:lnTo>
                <a:lnTo>
                  <a:pt x="85471" y="203073"/>
                </a:lnTo>
                <a:close/>
              </a:path>
              <a:path w="257810" h="241935">
                <a:moveTo>
                  <a:pt x="56896" y="174625"/>
                </a:moveTo>
                <a:lnTo>
                  <a:pt x="29718" y="201803"/>
                </a:lnTo>
                <a:lnTo>
                  <a:pt x="41148" y="201803"/>
                </a:lnTo>
                <a:lnTo>
                  <a:pt x="62611" y="180340"/>
                </a:lnTo>
                <a:lnTo>
                  <a:pt x="56896" y="174625"/>
                </a:lnTo>
                <a:close/>
              </a:path>
              <a:path w="257810" h="241935">
                <a:moveTo>
                  <a:pt x="62865" y="151130"/>
                </a:moveTo>
                <a:lnTo>
                  <a:pt x="57277" y="156718"/>
                </a:lnTo>
                <a:lnTo>
                  <a:pt x="100203" y="199644"/>
                </a:lnTo>
                <a:lnTo>
                  <a:pt x="105790" y="194183"/>
                </a:lnTo>
                <a:lnTo>
                  <a:pt x="84328" y="172720"/>
                </a:lnTo>
                <a:lnTo>
                  <a:pt x="80772" y="168529"/>
                </a:lnTo>
                <a:lnTo>
                  <a:pt x="79121" y="165862"/>
                </a:lnTo>
                <a:lnTo>
                  <a:pt x="76708" y="161798"/>
                </a:lnTo>
                <a:lnTo>
                  <a:pt x="76040" y="158877"/>
                </a:lnTo>
                <a:lnTo>
                  <a:pt x="70484" y="158877"/>
                </a:lnTo>
                <a:lnTo>
                  <a:pt x="62865" y="151130"/>
                </a:lnTo>
                <a:close/>
              </a:path>
              <a:path w="257810" h="241935">
                <a:moveTo>
                  <a:pt x="110362" y="134874"/>
                </a:moveTo>
                <a:lnTo>
                  <a:pt x="94360" y="134874"/>
                </a:lnTo>
                <a:lnTo>
                  <a:pt x="97663" y="135763"/>
                </a:lnTo>
                <a:lnTo>
                  <a:pt x="101219" y="137922"/>
                </a:lnTo>
                <a:lnTo>
                  <a:pt x="103251" y="139192"/>
                </a:lnTo>
                <a:lnTo>
                  <a:pt x="106807" y="142240"/>
                </a:lnTo>
                <a:lnTo>
                  <a:pt x="111633" y="147193"/>
                </a:lnTo>
                <a:lnTo>
                  <a:pt x="132207" y="167767"/>
                </a:lnTo>
                <a:lnTo>
                  <a:pt x="137667" y="162179"/>
                </a:lnTo>
                <a:lnTo>
                  <a:pt x="110362" y="134874"/>
                </a:lnTo>
                <a:close/>
              </a:path>
              <a:path w="257810" h="241935">
                <a:moveTo>
                  <a:pt x="92964" y="127000"/>
                </a:moveTo>
                <a:lnTo>
                  <a:pt x="69850" y="153670"/>
                </a:lnTo>
                <a:lnTo>
                  <a:pt x="70484" y="158877"/>
                </a:lnTo>
                <a:lnTo>
                  <a:pt x="76040" y="158877"/>
                </a:lnTo>
                <a:lnTo>
                  <a:pt x="75691" y="157353"/>
                </a:lnTo>
                <a:lnTo>
                  <a:pt x="76200" y="152527"/>
                </a:lnTo>
                <a:lnTo>
                  <a:pt x="94360" y="134874"/>
                </a:lnTo>
                <a:lnTo>
                  <a:pt x="110362" y="134874"/>
                </a:lnTo>
                <a:lnTo>
                  <a:pt x="109728" y="134239"/>
                </a:lnTo>
                <a:lnTo>
                  <a:pt x="104902" y="130556"/>
                </a:lnTo>
                <a:lnTo>
                  <a:pt x="100965" y="129032"/>
                </a:lnTo>
                <a:lnTo>
                  <a:pt x="97028" y="127381"/>
                </a:lnTo>
                <a:lnTo>
                  <a:pt x="92964" y="127000"/>
                </a:lnTo>
                <a:close/>
              </a:path>
              <a:path w="257810" h="241935">
                <a:moveTo>
                  <a:pt x="144393" y="76765"/>
                </a:moveTo>
                <a:lnTo>
                  <a:pt x="116771" y="104140"/>
                </a:lnTo>
                <a:lnTo>
                  <a:pt x="116840" y="111252"/>
                </a:lnTo>
                <a:lnTo>
                  <a:pt x="147828" y="140462"/>
                </a:lnTo>
                <a:lnTo>
                  <a:pt x="154140" y="140223"/>
                </a:lnTo>
                <a:lnTo>
                  <a:pt x="160131" y="138557"/>
                </a:lnTo>
                <a:lnTo>
                  <a:pt x="165812" y="135461"/>
                </a:lnTo>
                <a:lnTo>
                  <a:pt x="168626" y="133096"/>
                </a:lnTo>
                <a:lnTo>
                  <a:pt x="155702" y="133096"/>
                </a:lnTo>
                <a:lnTo>
                  <a:pt x="143128" y="132842"/>
                </a:lnTo>
                <a:lnTo>
                  <a:pt x="137414" y="130302"/>
                </a:lnTo>
                <a:lnTo>
                  <a:pt x="132334" y="125476"/>
                </a:lnTo>
                <a:lnTo>
                  <a:pt x="137685" y="120142"/>
                </a:lnTo>
                <a:lnTo>
                  <a:pt x="128142" y="120142"/>
                </a:lnTo>
                <a:lnTo>
                  <a:pt x="125348" y="115062"/>
                </a:lnTo>
                <a:lnTo>
                  <a:pt x="124113" y="110490"/>
                </a:lnTo>
                <a:lnTo>
                  <a:pt x="124102" y="109982"/>
                </a:lnTo>
                <a:lnTo>
                  <a:pt x="124333" y="106172"/>
                </a:lnTo>
                <a:lnTo>
                  <a:pt x="124586" y="100457"/>
                </a:lnTo>
                <a:lnTo>
                  <a:pt x="126872" y="95504"/>
                </a:lnTo>
                <a:lnTo>
                  <a:pt x="133603" y="88773"/>
                </a:lnTo>
                <a:lnTo>
                  <a:pt x="136652" y="86868"/>
                </a:lnTo>
                <a:lnTo>
                  <a:pt x="140080" y="85598"/>
                </a:lnTo>
                <a:lnTo>
                  <a:pt x="143383" y="84328"/>
                </a:lnTo>
                <a:lnTo>
                  <a:pt x="146684" y="83947"/>
                </a:lnTo>
                <a:lnTo>
                  <a:pt x="168084" y="83947"/>
                </a:lnTo>
                <a:lnTo>
                  <a:pt x="165100" y="81026"/>
                </a:lnTo>
                <a:lnTo>
                  <a:pt x="158622" y="77724"/>
                </a:lnTo>
                <a:lnTo>
                  <a:pt x="151638" y="76835"/>
                </a:lnTo>
                <a:lnTo>
                  <a:pt x="144393" y="76765"/>
                </a:lnTo>
                <a:close/>
              </a:path>
              <a:path w="257810" h="241935">
                <a:moveTo>
                  <a:pt x="178815" y="97536"/>
                </a:moveTo>
                <a:lnTo>
                  <a:pt x="171703" y="99695"/>
                </a:lnTo>
                <a:lnTo>
                  <a:pt x="172862" y="104251"/>
                </a:lnTo>
                <a:lnTo>
                  <a:pt x="173354" y="107823"/>
                </a:lnTo>
                <a:lnTo>
                  <a:pt x="173149" y="109982"/>
                </a:lnTo>
                <a:lnTo>
                  <a:pt x="173064" y="111252"/>
                </a:lnTo>
                <a:lnTo>
                  <a:pt x="172973" y="113157"/>
                </a:lnTo>
                <a:lnTo>
                  <a:pt x="172211" y="115951"/>
                </a:lnTo>
                <a:lnTo>
                  <a:pt x="170759" y="118872"/>
                </a:lnTo>
                <a:lnTo>
                  <a:pt x="169545" y="121666"/>
                </a:lnTo>
                <a:lnTo>
                  <a:pt x="167766" y="124079"/>
                </a:lnTo>
                <a:lnTo>
                  <a:pt x="165608" y="126365"/>
                </a:lnTo>
                <a:lnTo>
                  <a:pt x="161035" y="130810"/>
                </a:lnTo>
                <a:lnTo>
                  <a:pt x="155702" y="133096"/>
                </a:lnTo>
                <a:lnTo>
                  <a:pt x="168626" y="133096"/>
                </a:lnTo>
                <a:lnTo>
                  <a:pt x="171196" y="130937"/>
                </a:lnTo>
                <a:lnTo>
                  <a:pt x="174371" y="127762"/>
                </a:lnTo>
                <a:lnTo>
                  <a:pt x="176657" y="124460"/>
                </a:lnTo>
                <a:lnTo>
                  <a:pt x="178180" y="121031"/>
                </a:lnTo>
                <a:lnTo>
                  <a:pt x="179832" y="117475"/>
                </a:lnTo>
                <a:lnTo>
                  <a:pt x="180594" y="113919"/>
                </a:lnTo>
                <a:lnTo>
                  <a:pt x="180847" y="109982"/>
                </a:lnTo>
                <a:lnTo>
                  <a:pt x="180975" y="106172"/>
                </a:lnTo>
                <a:lnTo>
                  <a:pt x="180340" y="101981"/>
                </a:lnTo>
                <a:lnTo>
                  <a:pt x="178815" y="97536"/>
                </a:lnTo>
                <a:close/>
              </a:path>
              <a:path w="257810" h="241935">
                <a:moveTo>
                  <a:pt x="168084" y="83947"/>
                </a:moveTo>
                <a:lnTo>
                  <a:pt x="146684" y="83947"/>
                </a:lnTo>
                <a:lnTo>
                  <a:pt x="149859" y="84328"/>
                </a:lnTo>
                <a:lnTo>
                  <a:pt x="153034" y="84582"/>
                </a:lnTo>
                <a:lnTo>
                  <a:pt x="156464" y="85979"/>
                </a:lnTo>
                <a:lnTo>
                  <a:pt x="160147" y="88138"/>
                </a:lnTo>
                <a:lnTo>
                  <a:pt x="128142" y="120142"/>
                </a:lnTo>
                <a:lnTo>
                  <a:pt x="137685" y="120142"/>
                </a:lnTo>
                <a:lnTo>
                  <a:pt x="171069" y="86868"/>
                </a:lnTo>
                <a:lnTo>
                  <a:pt x="168084" y="83947"/>
                </a:lnTo>
                <a:close/>
              </a:path>
              <a:path w="257810" h="241935">
                <a:moveTo>
                  <a:pt x="163195" y="50800"/>
                </a:moveTo>
                <a:lnTo>
                  <a:pt x="157607" y="56388"/>
                </a:lnTo>
                <a:lnTo>
                  <a:pt x="200533" y="99314"/>
                </a:lnTo>
                <a:lnTo>
                  <a:pt x="206121" y="93726"/>
                </a:lnTo>
                <a:lnTo>
                  <a:pt x="184150" y="71755"/>
                </a:lnTo>
                <a:lnTo>
                  <a:pt x="179578" y="66421"/>
                </a:lnTo>
                <a:lnTo>
                  <a:pt x="177800" y="63373"/>
                </a:lnTo>
                <a:lnTo>
                  <a:pt x="175514" y="59309"/>
                </a:lnTo>
                <a:lnTo>
                  <a:pt x="174883" y="57023"/>
                </a:lnTo>
                <a:lnTo>
                  <a:pt x="169545" y="57023"/>
                </a:lnTo>
                <a:lnTo>
                  <a:pt x="163195" y="50800"/>
                </a:lnTo>
                <a:close/>
              </a:path>
              <a:path w="257810" h="241935">
                <a:moveTo>
                  <a:pt x="226186" y="0"/>
                </a:moveTo>
                <a:lnTo>
                  <a:pt x="193653" y="26271"/>
                </a:lnTo>
                <a:lnTo>
                  <a:pt x="193386" y="34417"/>
                </a:lnTo>
                <a:lnTo>
                  <a:pt x="193802" y="41275"/>
                </a:lnTo>
                <a:lnTo>
                  <a:pt x="196977" y="48387"/>
                </a:lnTo>
                <a:lnTo>
                  <a:pt x="208915" y="60325"/>
                </a:lnTo>
                <a:lnTo>
                  <a:pt x="216153" y="63500"/>
                </a:lnTo>
                <a:lnTo>
                  <a:pt x="224916" y="63754"/>
                </a:lnTo>
                <a:lnTo>
                  <a:pt x="233553" y="64135"/>
                </a:lnTo>
                <a:lnTo>
                  <a:pt x="241172" y="60960"/>
                </a:lnTo>
                <a:lnTo>
                  <a:pt x="245617" y="56515"/>
                </a:lnTo>
                <a:lnTo>
                  <a:pt x="227838" y="56515"/>
                </a:lnTo>
                <a:lnTo>
                  <a:pt x="223773" y="56388"/>
                </a:lnTo>
                <a:lnTo>
                  <a:pt x="215391" y="54102"/>
                </a:lnTo>
                <a:lnTo>
                  <a:pt x="211709" y="51943"/>
                </a:lnTo>
                <a:lnTo>
                  <a:pt x="208660" y="48768"/>
                </a:lnTo>
                <a:lnTo>
                  <a:pt x="203834" y="44069"/>
                </a:lnTo>
                <a:lnTo>
                  <a:pt x="201405" y="38481"/>
                </a:lnTo>
                <a:lnTo>
                  <a:pt x="201167" y="24892"/>
                </a:lnTo>
                <a:lnTo>
                  <a:pt x="203453" y="19177"/>
                </a:lnTo>
                <a:lnTo>
                  <a:pt x="212597" y="10033"/>
                </a:lnTo>
                <a:lnTo>
                  <a:pt x="218185" y="7874"/>
                </a:lnTo>
                <a:lnTo>
                  <a:pt x="245998" y="7874"/>
                </a:lnTo>
                <a:lnTo>
                  <a:pt x="241680" y="3556"/>
                </a:lnTo>
                <a:lnTo>
                  <a:pt x="234569" y="381"/>
                </a:lnTo>
                <a:lnTo>
                  <a:pt x="226186" y="0"/>
                </a:lnTo>
                <a:close/>
              </a:path>
              <a:path w="257810" h="241935">
                <a:moveTo>
                  <a:pt x="179704" y="35052"/>
                </a:moveTo>
                <a:lnTo>
                  <a:pt x="168708" y="50800"/>
                </a:lnTo>
                <a:lnTo>
                  <a:pt x="168783" y="52959"/>
                </a:lnTo>
                <a:lnTo>
                  <a:pt x="169545" y="57023"/>
                </a:lnTo>
                <a:lnTo>
                  <a:pt x="174883" y="57023"/>
                </a:lnTo>
                <a:lnTo>
                  <a:pt x="174497" y="55626"/>
                </a:lnTo>
                <a:lnTo>
                  <a:pt x="174711" y="52959"/>
                </a:lnTo>
                <a:lnTo>
                  <a:pt x="174878" y="49149"/>
                </a:lnTo>
                <a:lnTo>
                  <a:pt x="175895" y="46609"/>
                </a:lnTo>
                <a:lnTo>
                  <a:pt x="177800" y="44831"/>
                </a:lnTo>
                <a:lnTo>
                  <a:pt x="178561" y="43942"/>
                </a:lnTo>
                <a:lnTo>
                  <a:pt x="179832" y="43307"/>
                </a:lnTo>
                <a:lnTo>
                  <a:pt x="181483" y="42672"/>
                </a:lnTo>
                <a:lnTo>
                  <a:pt x="179704" y="35052"/>
                </a:lnTo>
                <a:close/>
              </a:path>
              <a:path w="257810" h="241935">
                <a:moveTo>
                  <a:pt x="245998" y="7874"/>
                </a:moveTo>
                <a:lnTo>
                  <a:pt x="224916" y="7874"/>
                </a:lnTo>
                <a:lnTo>
                  <a:pt x="231647" y="8001"/>
                </a:lnTo>
                <a:lnTo>
                  <a:pt x="237363" y="10414"/>
                </a:lnTo>
                <a:lnTo>
                  <a:pt x="245236" y="18288"/>
                </a:lnTo>
                <a:lnTo>
                  <a:pt x="247396" y="21971"/>
                </a:lnTo>
                <a:lnTo>
                  <a:pt x="248695" y="26271"/>
                </a:lnTo>
                <a:lnTo>
                  <a:pt x="249809" y="30353"/>
                </a:lnTo>
                <a:lnTo>
                  <a:pt x="249809" y="34417"/>
                </a:lnTo>
                <a:lnTo>
                  <a:pt x="227838" y="56515"/>
                </a:lnTo>
                <a:lnTo>
                  <a:pt x="245617" y="56515"/>
                </a:lnTo>
                <a:lnTo>
                  <a:pt x="254380" y="47752"/>
                </a:lnTo>
                <a:lnTo>
                  <a:pt x="257428" y="40132"/>
                </a:lnTo>
                <a:lnTo>
                  <a:pt x="257175" y="31496"/>
                </a:lnTo>
                <a:lnTo>
                  <a:pt x="256794" y="22860"/>
                </a:lnTo>
                <a:lnTo>
                  <a:pt x="253619" y="15494"/>
                </a:lnTo>
                <a:lnTo>
                  <a:pt x="245998" y="787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034667" y="5302084"/>
            <a:ext cx="336550" cy="320040"/>
          </a:xfrm>
          <a:custGeom>
            <a:avLst/>
            <a:gdLst/>
            <a:ahLst/>
            <a:cxnLst/>
            <a:rect l="l" t="t" r="r" b="b"/>
            <a:pathLst>
              <a:path w="336550" h="320039">
                <a:moveTo>
                  <a:pt x="29082" y="233680"/>
                </a:moveTo>
                <a:lnTo>
                  <a:pt x="0" y="262890"/>
                </a:lnTo>
                <a:lnTo>
                  <a:pt x="58038" y="320040"/>
                </a:lnTo>
                <a:lnTo>
                  <a:pt x="63881" y="314960"/>
                </a:lnTo>
                <a:lnTo>
                  <a:pt x="35306" y="287020"/>
                </a:lnTo>
                <a:lnTo>
                  <a:pt x="41422" y="280670"/>
                </a:lnTo>
                <a:lnTo>
                  <a:pt x="29590" y="280670"/>
                </a:lnTo>
                <a:lnTo>
                  <a:pt x="11430" y="262890"/>
                </a:lnTo>
                <a:lnTo>
                  <a:pt x="34670" y="238760"/>
                </a:lnTo>
                <a:lnTo>
                  <a:pt x="29082" y="233680"/>
                </a:lnTo>
                <a:close/>
              </a:path>
              <a:path w="336550" h="320039">
                <a:moveTo>
                  <a:pt x="52958" y="257810"/>
                </a:moveTo>
                <a:lnTo>
                  <a:pt x="29590" y="280670"/>
                </a:lnTo>
                <a:lnTo>
                  <a:pt x="41422" y="280670"/>
                </a:lnTo>
                <a:lnTo>
                  <a:pt x="58546" y="262890"/>
                </a:lnTo>
                <a:lnTo>
                  <a:pt x="52958" y="257810"/>
                </a:lnTo>
                <a:close/>
              </a:path>
              <a:path w="336550" h="320039">
                <a:moveTo>
                  <a:pt x="97662" y="209550"/>
                </a:moveTo>
                <a:lnTo>
                  <a:pt x="90471" y="209550"/>
                </a:lnTo>
                <a:lnTo>
                  <a:pt x="83756" y="210820"/>
                </a:lnTo>
                <a:lnTo>
                  <a:pt x="62771" y="237490"/>
                </a:lnTo>
                <a:lnTo>
                  <a:pt x="62864" y="243840"/>
                </a:lnTo>
                <a:lnTo>
                  <a:pt x="63881" y="251460"/>
                </a:lnTo>
                <a:lnTo>
                  <a:pt x="67056" y="257810"/>
                </a:lnTo>
                <a:lnTo>
                  <a:pt x="78231" y="269240"/>
                </a:lnTo>
                <a:lnTo>
                  <a:pt x="85470" y="273050"/>
                </a:lnTo>
                <a:lnTo>
                  <a:pt x="100218" y="273050"/>
                </a:lnTo>
                <a:lnTo>
                  <a:pt x="106171" y="271780"/>
                </a:lnTo>
                <a:lnTo>
                  <a:pt x="111839" y="267970"/>
                </a:lnTo>
                <a:lnTo>
                  <a:pt x="115427" y="265430"/>
                </a:lnTo>
                <a:lnTo>
                  <a:pt x="89281" y="265430"/>
                </a:lnTo>
                <a:lnTo>
                  <a:pt x="83565" y="262890"/>
                </a:lnTo>
                <a:lnTo>
                  <a:pt x="78485" y="257810"/>
                </a:lnTo>
                <a:lnTo>
                  <a:pt x="83633" y="252730"/>
                </a:lnTo>
                <a:lnTo>
                  <a:pt x="74294" y="252730"/>
                </a:lnTo>
                <a:lnTo>
                  <a:pt x="71374" y="247650"/>
                </a:lnTo>
                <a:lnTo>
                  <a:pt x="70103" y="242570"/>
                </a:lnTo>
                <a:lnTo>
                  <a:pt x="70738" y="233680"/>
                </a:lnTo>
                <a:lnTo>
                  <a:pt x="89534" y="217170"/>
                </a:lnTo>
                <a:lnTo>
                  <a:pt x="114706" y="217170"/>
                </a:lnTo>
                <a:lnTo>
                  <a:pt x="111125" y="213360"/>
                </a:lnTo>
                <a:lnTo>
                  <a:pt x="104647" y="210820"/>
                </a:lnTo>
                <a:lnTo>
                  <a:pt x="97662" y="209550"/>
                </a:lnTo>
                <a:close/>
              </a:path>
              <a:path w="336550" h="320039">
                <a:moveTo>
                  <a:pt x="124968" y="229870"/>
                </a:moveTo>
                <a:lnTo>
                  <a:pt x="117856" y="232410"/>
                </a:lnTo>
                <a:lnTo>
                  <a:pt x="119380" y="240030"/>
                </a:lnTo>
                <a:lnTo>
                  <a:pt x="119252" y="243840"/>
                </a:lnTo>
                <a:lnTo>
                  <a:pt x="101726" y="265430"/>
                </a:lnTo>
                <a:lnTo>
                  <a:pt x="115427" y="265430"/>
                </a:lnTo>
                <a:lnTo>
                  <a:pt x="117220" y="264160"/>
                </a:lnTo>
                <a:lnTo>
                  <a:pt x="120395" y="260350"/>
                </a:lnTo>
                <a:lnTo>
                  <a:pt x="122808" y="257810"/>
                </a:lnTo>
                <a:lnTo>
                  <a:pt x="125856" y="250190"/>
                </a:lnTo>
                <a:lnTo>
                  <a:pt x="126745" y="246380"/>
                </a:lnTo>
                <a:lnTo>
                  <a:pt x="127000" y="238760"/>
                </a:lnTo>
                <a:lnTo>
                  <a:pt x="126364" y="234950"/>
                </a:lnTo>
                <a:lnTo>
                  <a:pt x="124968" y="229870"/>
                </a:lnTo>
                <a:close/>
              </a:path>
              <a:path w="336550" h="320039">
                <a:moveTo>
                  <a:pt x="114706" y="217170"/>
                </a:moveTo>
                <a:lnTo>
                  <a:pt x="99187" y="217170"/>
                </a:lnTo>
                <a:lnTo>
                  <a:pt x="102615" y="218440"/>
                </a:lnTo>
                <a:lnTo>
                  <a:pt x="106299" y="220980"/>
                </a:lnTo>
                <a:lnTo>
                  <a:pt x="74294" y="252730"/>
                </a:lnTo>
                <a:lnTo>
                  <a:pt x="83633" y="252730"/>
                </a:lnTo>
                <a:lnTo>
                  <a:pt x="117093" y="219710"/>
                </a:lnTo>
                <a:lnTo>
                  <a:pt x="114706" y="217170"/>
                </a:lnTo>
                <a:close/>
              </a:path>
              <a:path w="336550" h="320039">
                <a:moveTo>
                  <a:pt x="95122" y="165100"/>
                </a:moveTo>
                <a:lnTo>
                  <a:pt x="89534" y="170180"/>
                </a:lnTo>
                <a:lnTo>
                  <a:pt x="149097" y="229870"/>
                </a:lnTo>
                <a:lnTo>
                  <a:pt x="154558" y="223520"/>
                </a:lnTo>
                <a:lnTo>
                  <a:pt x="146684" y="215900"/>
                </a:lnTo>
                <a:lnTo>
                  <a:pt x="161035" y="215900"/>
                </a:lnTo>
                <a:lnTo>
                  <a:pt x="165353" y="214630"/>
                </a:lnTo>
                <a:lnTo>
                  <a:pt x="169290" y="212090"/>
                </a:lnTo>
                <a:lnTo>
                  <a:pt x="170481" y="210820"/>
                </a:lnTo>
                <a:lnTo>
                  <a:pt x="143256" y="210820"/>
                </a:lnTo>
                <a:lnTo>
                  <a:pt x="137413" y="208280"/>
                </a:lnTo>
                <a:lnTo>
                  <a:pt x="132460" y="203200"/>
                </a:lnTo>
                <a:lnTo>
                  <a:pt x="129285" y="199390"/>
                </a:lnTo>
                <a:lnTo>
                  <a:pt x="127000" y="195580"/>
                </a:lnTo>
                <a:lnTo>
                  <a:pt x="124713" y="187960"/>
                </a:lnTo>
                <a:lnTo>
                  <a:pt x="118999" y="187960"/>
                </a:lnTo>
                <a:lnTo>
                  <a:pt x="95122" y="165100"/>
                </a:lnTo>
                <a:close/>
              </a:path>
              <a:path w="336550" h="320039">
                <a:moveTo>
                  <a:pt x="161035" y="215900"/>
                </a:moveTo>
                <a:lnTo>
                  <a:pt x="146684" y="215900"/>
                </a:lnTo>
                <a:lnTo>
                  <a:pt x="151891" y="217170"/>
                </a:lnTo>
                <a:lnTo>
                  <a:pt x="156590" y="217170"/>
                </a:lnTo>
                <a:lnTo>
                  <a:pt x="161035" y="215900"/>
                </a:lnTo>
                <a:close/>
              </a:path>
              <a:path w="336550" h="320039">
                <a:moveTo>
                  <a:pt x="169849" y="161290"/>
                </a:moveTo>
                <a:lnTo>
                  <a:pt x="151256" y="161290"/>
                </a:lnTo>
                <a:lnTo>
                  <a:pt x="159893" y="163830"/>
                </a:lnTo>
                <a:lnTo>
                  <a:pt x="163575" y="166370"/>
                </a:lnTo>
                <a:lnTo>
                  <a:pt x="169671" y="171450"/>
                </a:lnTo>
                <a:lnTo>
                  <a:pt x="171831" y="175260"/>
                </a:lnTo>
                <a:lnTo>
                  <a:pt x="172974" y="180340"/>
                </a:lnTo>
                <a:lnTo>
                  <a:pt x="174244" y="184150"/>
                </a:lnTo>
                <a:lnTo>
                  <a:pt x="174244" y="187960"/>
                </a:lnTo>
                <a:lnTo>
                  <a:pt x="173227" y="193040"/>
                </a:lnTo>
                <a:lnTo>
                  <a:pt x="172084" y="196850"/>
                </a:lnTo>
                <a:lnTo>
                  <a:pt x="170052" y="200660"/>
                </a:lnTo>
                <a:lnTo>
                  <a:pt x="167005" y="203200"/>
                </a:lnTo>
                <a:lnTo>
                  <a:pt x="162178" y="208280"/>
                </a:lnTo>
                <a:lnTo>
                  <a:pt x="156463" y="210820"/>
                </a:lnTo>
                <a:lnTo>
                  <a:pt x="170481" y="210820"/>
                </a:lnTo>
                <a:lnTo>
                  <a:pt x="178815" y="201930"/>
                </a:lnTo>
                <a:lnTo>
                  <a:pt x="181863" y="194310"/>
                </a:lnTo>
                <a:lnTo>
                  <a:pt x="181737" y="177800"/>
                </a:lnTo>
                <a:lnTo>
                  <a:pt x="178562" y="170180"/>
                </a:lnTo>
                <a:lnTo>
                  <a:pt x="169849" y="161290"/>
                </a:lnTo>
                <a:close/>
              </a:path>
              <a:path w="336550" h="320039">
                <a:moveTo>
                  <a:pt x="158622" y="153670"/>
                </a:moveTo>
                <a:lnTo>
                  <a:pt x="141224" y="153670"/>
                </a:lnTo>
                <a:lnTo>
                  <a:pt x="133857" y="156210"/>
                </a:lnTo>
                <a:lnTo>
                  <a:pt x="118490" y="182880"/>
                </a:lnTo>
                <a:lnTo>
                  <a:pt x="118999" y="187960"/>
                </a:lnTo>
                <a:lnTo>
                  <a:pt x="124713" y="187960"/>
                </a:lnTo>
                <a:lnTo>
                  <a:pt x="124713" y="184150"/>
                </a:lnTo>
                <a:lnTo>
                  <a:pt x="125856" y="179070"/>
                </a:lnTo>
                <a:lnTo>
                  <a:pt x="127126" y="175260"/>
                </a:lnTo>
                <a:lnTo>
                  <a:pt x="129158" y="171450"/>
                </a:lnTo>
                <a:lnTo>
                  <a:pt x="132206" y="168910"/>
                </a:lnTo>
                <a:lnTo>
                  <a:pt x="135127" y="165100"/>
                </a:lnTo>
                <a:lnTo>
                  <a:pt x="138683" y="163830"/>
                </a:lnTo>
                <a:lnTo>
                  <a:pt x="147065" y="161290"/>
                </a:lnTo>
                <a:lnTo>
                  <a:pt x="169849" y="161290"/>
                </a:lnTo>
                <a:lnTo>
                  <a:pt x="166115" y="157480"/>
                </a:lnTo>
                <a:lnTo>
                  <a:pt x="158622" y="153670"/>
                </a:lnTo>
                <a:close/>
              </a:path>
              <a:path w="336550" h="320039">
                <a:moveTo>
                  <a:pt x="164337" y="128270"/>
                </a:moveTo>
                <a:lnTo>
                  <a:pt x="158622" y="134620"/>
                </a:lnTo>
                <a:lnTo>
                  <a:pt x="201549" y="176530"/>
                </a:lnTo>
                <a:lnTo>
                  <a:pt x="207263" y="171450"/>
                </a:lnTo>
                <a:lnTo>
                  <a:pt x="192658" y="157480"/>
                </a:lnTo>
                <a:lnTo>
                  <a:pt x="185293" y="149860"/>
                </a:lnTo>
                <a:lnTo>
                  <a:pt x="180594" y="144780"/>
                </a:lnTo>
                <a:lnTo>
                  <a:pt x="178943" y="140970"/>
                </a:lnTo>
                <a:lnTo>
                  <a:pt x="176656" y="137160"/>
                </a:lnTo>
                <a:lnTo>
                  <a:pt x="175894" y="134620"/>
                </a:lnTo>
                <a:lnTo>
                  <a:pt x="170560" y="134620"/>
                </a:lnTo>
                <a:lnTo>
                  <a:pt x="164337" y="128270"/>
                </a:lnTo>
                <a:close/>
              </a:path>
              <a:path w="336550" h="320039">
                <a:moveTo>
                  <a:pt x="237235" y="77470"/>
                </a:moveTo>
                <a:lnTo>
                  <a:pt x="223059" y="77470"/>
                </a:lnTo>
                <a:lnTo>
                  <a:pt x="216344" y="78740"/>
                </a:lnTo>
                <a:lnTo>
                  <a:pt x="195359" y="104140"/>
                </a:lnTo>
                <a:lnTo>
                  <a:pt x="195452" y="111760"/>
                </a:lnTo>
                <a:lnTo>
                  <a:pt x="226568" y="140970"/>
                </a:lnTo>
                <a:lnTo>
                  <a:pt x="232806" y="140970"/>
                </a:lnTo>
                <a:lnTo>
                  <a:pt x="238760" y="138430"/>
                </a:lnTo>
                <a:lnTo>
                  <a:pt x="244427" y="135890"/>
                </a:lnTo>
                <a:lnTo>
                  <a:pt x="247118" y="133350"/>
                </a:lnTo>
                <a:lnTo>
                  <a:pt x="221741" y="133350"/>
                </a:lnTo>
                <a:lnTo>
                  <a:pt x="216153" y="130810"/>
                </a:lnTo>
                <a:lnTo>
                  <a:pt x="211074" y="125730"/>
                </a:lnTo>
                <a:lnTo>
                  <a:pt x="216221" y="120650"/>
                </a:lnTo>
                <a:lnTo>
                  <a:pt x="206756" y="120650"/>
                </a:lnTo>
                <a:lnTo>
                  <a:pt x="203962" y="115570"/>
                </a:lnTo>
                <a:lnTo>
                  <a:pt x="202691" y="110490"/>
                </a:lnTo>
                <a:lnTo>
                  <a:pt x="202945" y="106680"/>
                </a:lnTo>
                <a:lnTo>
                  <a:pt x="203200" y="100330"/>
                </a:lnTo>
                <a:lnTo>
                  <a:pt x="205485" y="95250"/>
                </a:lnTo>
                <a:lnTo>
                  <a:pt x="209676" y="91440"/>
                </a:lnTo>
                <a:lnTo>
                  <a:pt x="212344" y="88900"/>
                </a:lnTo>
                <a:lnTo>
                  <a:pt x="215264" y="87630"/>
                </a:lnTo>
                <a:lnTo>
                  <a:pt x="218694" y="86360"/>
                </a:lnTo>
                <a:lnTo>
                  <a:pt x="225297" y="83820"/>
                </a:lnTo>
                <a:lnTo>
                  <a:pt x="246100" y="83820"/>
                </a:lnTo>
                <a:lnTo>
                  <a:pt x="243712" y="81280"/>
                </a:lnTo>
                <a:lnTo>
                  <a:pt x="237235" y="77470"/>
                </a:lnTo>
                <a:close/>
              </a:path>
              <a:path w="336550" h="320039">
                <a:moveTo>
                  <a:pt x="180720" y="113030"/>
                </a:moveTo>
                <a:lnTo>
                  <a:pt x="177926" y="113030"/>
                </a:lnTo>
                <a:lnTo>
                  <a:pt x="175894" y="114300"/>
                </a:lnTo>
                <a:lnTo>
                  <a:pt x="172338" y="118110"/>
                </a:lnTo>
                <a:lnTo>
                  <a:pt x="170941" y="120650"/>
                </a:lnTo>
                <a:lnTo>
                  <a:pt x="169671" y="127000"/>
                </a:lnTo>
                <a:lnTo>
                  <a:pt x="169799" y="130810"/>
                </a:lnTo>
                <a:lnTo>
                  <a:pt x="170560" y="134620"/>
                </a:lnTo>
                <a:lnTo>
                  <a:pt x="175894" y="134620"/>
                </a:lnTo>
                <a:lnTo>
                  <a:pt x="175513" y="133350"/>
                </a:lnTo>
                <a:lnTo>
                  <a:pt x="175768" y="129540"/>
                </a:lnTo>
                <a:lnTo>
                  <a:pt x="175894" y="127000"/>
                </a:lnTo>
                <a:lnTo>
                  <a:pt x="176910" y="124460"/>
                </a:lnTo>
                <a:lnTo>
                  <a:pt x="178815" y="123190"/>
                </a:lnTo>
                <a:lnTo>
                  <a:pt x="179577" y="121920"/>
                </a:lnTo>
                <a:lnTo>
                  <a:pt x="180847" y="120650"/>
                </a:lnTo>
                <a:lnTo>
                  <a:pt x="182499" y="120650"/>
                </a:lnTo>
                <a:lnTo>
                  <a:pt x="180720" y="113030"/>
                </a:lnTo>
                <a:close/>
              </a:path>
              <a:path w="336550" h="320039">
                <a:moveTo>
                  <a:pt x="257428" y="97790"/>
                </a:moveTo>
                <a:lnTo>
                  <a:pt x="250316" y="100330"/>
                </a:lnTo>
                <a:lnTo>
                  <a:pt x="251459" y="104140"/>
                </a:lnTo>
                <a:lnTo>
                  <a:pt x="251968" y="107950"/>
                </a:lnTo>
                <a:lnTo>
                  <a:pt x="251713" y="110490"/>
                </a:lnTo>
                <a:lnTo>
                  <a:pt x="251587" y="113030"/>
                </a:lnTo>
                <a:lnTo>
                  <a:pt x="250825" y="115570"/>
                </a:lnTo>
                <a:lnTo>
                  <a:pt x="234314" y="133350"/>
                </a:lnTo>
                <a:lnTo>
                  <a:pt x="247118" y="133350"/>
                </a:lnTo>
                <a:lnTo>
                  <a:pt x="249808" y="130810"/>
                </a:lnTo>
                <a:lnTo>
                  <a:pt x="252983" y="128270"/>
                </a:lnTo>
                <a:lnTo>
                  <a:pt x="255396" y="124460"/>
                </a:lnTo>
                <a:lnTo>
                  <a:pt x="256920" y="120650"/>
                </a:lnTo>
                <a:lnTo>
                  <a:pt x="258444" y="118110"/>
                </a:lnTo>
                <a:lnTo>
                  <a:pt x="259206" y="114300"/>
                </a:lnTo>
                <a:lnTo>
                  <a:pt x="259460" y="110490"/>
                </a:lnTo>
                <a:lnTo>
                  <a:pt x="259587" y="106680"/>
                </a:lnTo>
                <a:lnTo>
                  <a:pt x="258952" y="101600"/>
                </a:lnTo>
                <a:lnTo>
                  <a:pt x="257428" y="97790"/>
                </a:lnTo>
                <a:close/>
              </a:path>
              <a:path w="336550" h="320039">
                <a:moveTo>
                  <a:pt x="246100" y="83820"/>
                </a:moveTo>
                <a:lnTo>
                  <a:pt x="225297" y="83820"/>
                </a:lnTo>
                <a:lnTo>
                  <a:pt x="228472" y="85090"/>
                </a:lnTo>
                <a:lnTo>
                  <a:pt x="231647" y="85090"/>
                </a:lnTo>
                <a:lnTo>
                  <a:pt x="235076" y="86360"/>
                </a:lnTo>
                <a:lnTo>
                  <a:pt x="238759" y="88900"/>
                </a:lnTo>
                <a:lnTo>
                  <a:pt x="206756" y="120650"/>
                </a:lnTo>
                <a:lnTo>
                  <a:pt x="216221" y="120650"/>
                </a:lnTo>
                <a:lnTo>
                  <a:pt x="249681" y="87630"/>
                </a:lnTo>
                <a:lnTo>
                  <a:pt x="246100" y="83820"/>
                </a:lnTo>
                <a:close/>
              </a:path>
              <a:path w="336550" h="320039">
                <a:moveTo>
                  <a:pt x="241934" y="50800"/>
                </a:moveTo>
                <a:lnTo>
                  <a:pt x="236219" y="57150"/>
                </a:lnTo>
                <a:lnTo>
                  <a:pt x="279145" y="99060"/>
                </a:lnTo>
                <a:lnTo>
                  <a:pt x="284860" y="93980"/>
                </a:lnTo>
                <a:lnTo>
                  <a:pt x="270256" y="80010"/>
                </a:lnTo>
                <a:lnTo>
                  <a:pt x="262889" y="72390"/>
                </a:lnTo>
                <a:lnTo>
                  <a:pt x="258190" y="66040"/>
                </a:lnTo>
                <a:lnTo>
                  <a:pt x="256412" y="63500"/>
                </a:lnTo>
                <a:lnTo>
                  <a:pt x="254126" y="59690"/>
                </a:lnTo>
                <a:lnTo>
                  <a:pt x="253449" y="57150"/>
                </a:lnTo>
                <a:lnTo>
                  <a:pt x="248157" y="57150"/>
                </a:lnTo>
                <a:lnTo>
                  <a:pt x="241934" y="50800"/>
                </a:lnTo>
                <a:close/>
              </a:path>
              <a:path w="336550" h="320039">
                <a:moveTo>
                  <a:pt x="313181" y="0"/>
                </a:moveTo>
                <a:lnTo>
                  <a:pt x="298307" y="0"/>
                </a:lnTo>
                <a:lnTo>
                  <a:pt x="292163" y="2540"/>
                </a:lnTo>
                <a:lnTo>
                  <a:pt x="272142" y="35560"/>
                </a:lnTo>
                <a:lnTo>
                  <a:pt x="272414" y="41910"/>
                </a:lnTo>
                <a:lnTo>
                  <a:pt x="275589" y="48260"/>
                </a:lnTo>
                <a:lnTo>
                  <a:pt x="287527" y="60960"/>
                </a:lnTo>
                <a:lnTo>
                  <a:pt x="294894" y="63500"/>
                </a:lnTo>
                <a:lnTo>
                  <a:pt x="303530" y="63500"/>
                </a:lnTo>
                <a:lnTo>
                  <a:pt x="312165" y="64770"/>
                </a:lnTo>
                <a:lnTo>
                  <a:pt x="319785" y="60960"/>
                </a:lnTo>
                <a:lnTo>
                  <a:pt x="323748" y="57150"/>
                </a:lnTo>
                <a:lnTo>
                  <a:pt x="302387" y="57150"/>
                </a:lnTo>
                <a:lnTo>
                  <a:pt x="294005" y="54610"/>
                </a:lnTo>
                <a:lnTo>
                  <a:pt x="279781" y="25400"/>
                </a:lnTo>
                <a:lnTo>
                  <a:pt x="282066" y="19050"/>
                </a:lnTo>
                <a:lnTo>
                  <a:pt x="286638" y="15240"/>
                </a:lnTo>
                <a:lnTo>
                  <a:pt x="291210" y="10160"/>
                </a:lnTo>
                <a:lnTo>
                  <a:pt x="296799" y="7620"/>
                </a:lnTo>
                <a:lnTo>
                  <a:pt x="323875" y="7620"/>
                </a:lnTo>
                <a:lnTo>
                  <a:pt x="320294" y="3810"/>
                </a:lnTo>
                <a:lnTo>
                  <a:pt x="313181" y="0"/>
                </a:lnTo>
                <a:close/>
              </a:path>
              <a:path w="336550" h="320039">
                <a:moveTo>
                  <a:pt x="258318" y="35560"/>
                </a:moveTo>
                <a:lnTo>
                  <a:pt x="255524" y="35560"/>
                </a:lnTo>
                <a:lnTo>
                  <a:pt x="253491" y="36830"/>
                </a:lnTo>
                <a:lnTo>
                  <a:pt x="249935" y="40640"/>
                </a:lnTo>
                <a:lnTo>
                  <a:pt x="248538" y="43180"/>
                </a:lnTo>
                <a:lnTo>
                  <a:pt x="247269" y="49530"/>
                </a:lnTo>
                <a:lnTo>
                  <a:pt x="247395" y="53340"/>
                </a:lnTo>
                <a:lnTo>
                  <a:pt x="248157" y="57150"/>
                </a:lnTo>
                <a:lnTo>
                  <a:pt x="253449" y="57150"/>
                </a:lnTo>
                <a:lnTo>
                  <a:pt x="253110" y="55880"/>
                </a:lnTo>
                <a:lnTo>
                  <a:pt x="253364" y="52070"/>
                </a:lnTo>
                <a:lnTo>
                  <a:pt x="253491" y="49530"/>
                </a:lnTo>
                <a:lnTo>
                  <a:pt x="254507" y="46990"/>
                </a:lnTo>
                <a:lnTo>
                  <a:pt x="256412" y="44450"/>
                </a:lnTo>
                <a:lnTo>
                  <a:pt x="257175" y="44450"/>
                </a:lnTo>
                <a:lnTo>
                  <a:pt x="258444" y="43180"/>
                </a:lnTo>
                <a:lnTo>
                  <a:pt x="260095" y="43180"/>
                </a:lnTo>
                <a:lnTo>
                  <a:pt x="258318" y="35560"/>
                </a:lnTo>
                <a:close/>
              </a:path>
              <a:path w="336550" h="320039">
                <a:moveTo>
                  <a:pt x="323875" y="7620"/>
                </a:moveTo>
                <a:lnTo>
                  <a:pt x="310260" y="7620"/>
                </a:lnTo>
                <a:lnTo>
                  <a:pt x="315975" y="10160"/>
                </a:lnTo>
                <a:lnTo>
                  <a:pt x="320801" y="15240"/>
                </a:lnTo>
                <a:lnTo>
                  <a:pt x="323976" y="19050"/>
                </a:lnTo>
                <a:lnTo>
                  <a:pt x="326135" y="21590"/>
                </a:lnTo>
                <a:lnTo>
                  <a:pt x="328421" y="30480"/>
                </a:lnTo>
                <a:lnTo>
                  <a:pt x="328421" y="34290"/>
                </a:lnTo>
                <a:lnTo>
                  <a:pt x="327406" y="38100"/>
                </a:lnTo>
                <a:lnTo>
                  <a:pt x="326263" y="43180"/>
                </a:lnTo>
                <a:lnTo>
                  <a:pt x="321182" y="49530"/>
                </a:lnTo>
                <a:lnTo>
                  <a:pt x="318007" y="52070"/>
                </a:lnTo>
                <a:lnTo>
                  <a:pt x="314578" y="54610"/>
                </a:lnTo>
                <a:lnTo>
                  <a:pt x="306450" y="57150"/>
                </a:lnTo>
                <a:lnTo>
                  <a:pt x="323748" y="57150"/>
                </a:lnTo>
                <a:lnTo>
                  <a:pt x="332994" y="48260"/>
                </a:lnTo>
                <a:lnTo>
                  <a:pt x="336041" y="40640"/>
                </a:lnTo>
                <a:lnTo>
                  <a:pt x="335824" y="33020"/>
                </a:lnTo>
                <a:lnTo>
                  <a:pt x="335406" y="22860"/>
                </a:lnTo>
                <a:lnTo>
                  <a:pt x="332358" y="15240"/>
                </a:lnTo>
                <a:lnTo>
                  <a:pt x="326263" y="10160"/>
                </a:lnTo>
                <a:lnTo>
                  <a:pt x="323875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681604" y="5300979"/>
            <a:ext cx="271145" cy="264160"/>
          </a:xfrm>
          <a:custGeom>
            <a:avLst/>
            <a:gdLst/>
            <a:ahLst/>
            <a:cxnLst/>
            <a:rect l="l" t="t" r="r" b="b"/>
            <a:pathLst>
              <a:path w="271144" h="264160">
                <a:moveTo>
                  <a:pt x="888" y="196596"/>
                </a:moveTo>
                <a:lnTo>
                  <a:pt x="0" y="197612"/>
                </a:lnTo>
                <a:lnTo>
                  <a:pt x="49656" y="263906"/>
                </a:lnTo>
                <a:lnTo>
                  <a:pt x="55371" y="258318"/>
                </a:lnTo>
                <a:lnTo>
                  <a:pt x="19176" y="210820"/>
                </a:lnTo>
                <a:lnTo>
                  <a:pt x="42887" y="210820"/>
                </a:lnTo>
                <a:lnTo>
                  <a:pt x="888" y="196596"/>
                </a:lnTo>
                <a:close/>
              </a:path>
              <a:path w="271144" h="264160">
                <a:moveTo>
                  <a:pt x="42887" y="210820"/>
                </a:moveTo>
                <a:lnTo>
                  <a:pt x="19176" y="210820"/>
                </a:lnTo>
                <a:lnTo>
                  <a:pt x="81787" y="231902"/>
                </a:lnTo>
                <a:lnTo>
                  <a:pt x="83312" y="230378"/>
                </a:lnTo>
                <a:lnTo>
                  <a:pt x="80035" y="220726"/>
                </a:lnTo>
                <a:lnTo>
                  <a:pt x="72136" y="220726"/>
                </a:lnTo>
                <a:lnTo>
                  <a:pt x="42887" y="210820"/>
                </a:lnTo>
                <a:close/>
              </a:path>
              <a:path w="271144" h="264160">
                <a:moveTo>
                  <a:pt x="48768" y="148717"/>
                </a:moveTo>
                <a:lnTo>
                  <a:pt x="47878" y="149606"/>
                </a:lnTo>
                <a:lnTo>
                  <a:pt x="72136" y="220726"/>
                </a:lnTo>
                <a:lnTo>
                  <a:pt x="80035" y="220726"/>
                </a:lnTo>
                <a:lnTo>
                  <a:pt x="62230" y="168275"/>
                </a:lnTo>
                <a:lnTo>
                  <a:pt x="74928" y="168275"/>
                </a:lnTo>
                <a:lnTo>
                  <a:pt x="48768" y="148717"/>
                </a:lnTo>
                <a:close/>
              </a:path>
              <a:path w="271144" h="264160">
                <a:moveTo>
                  <a:pt x="74928" y="168275"/>
                </a:moveTo>
                <a:lnTo>
                  <a:pt x="62230" y="168275"/>
                </a:lnTo>
                <a:lnTo>
                  <a:pt x="109474" y="204089"/>
                </a:lnTo>
                <a:lnTo>
                  <a:pt x="115188" y="198374"/>
                </a:lnTo>
                <a:lnTo>
                  <a:pt x="74928" y="168275"/>
                </a:lnTo>
                <a:close/>
              </a:path>
              <a:path w="271144" h="264160">
                <a:moveTo>
                  <a:pt x="122936" y="114681"/>
                </a:moveTo>
                <a:lnTo>
                  <a:pt x="92837" y="137033"/>
                </a:lnTo>
                <a:lnTo>
                  <a:pt x="92963" y="154559"/>
                </a:lnTo>
                <a:lnTo>
                  <a:pt x="96138" y="162052"/>
                </a:lnTo>
                <a:lnTo>
                  <a:pt x="108584" y="174498"/>
                </a:lnTo>
                <a:lnTo>
                  <a:pt x="116077" y="177673"/>
                </a:lnTo>
                <a:lnTo>
                  <a:pt x="133476" y="177927"/>
                </a:lnTo>
                <a:lnTo>
                  <a:pt x="140969" y="174879"/>
                </a:lnTo>
                <a:lnTo>
                  <a:pt x="145415" y="170434"/>
                </a:lnTo>
                <a:lnTo>
                  <a:pt x="127634" y="170434"/>
                </a:lnTo>
                <a:lnTo>
                  <a:pt x="123317" y="170307"/>
                </a:lnTo>
                <a:lnTo>
                  <a:pt x="101726" y="151765"/>
                </a:lnTo>
                <a:lnTo>
                  <a:pt x="100456" y="147574"/>
                </a:lnTo>
                <a:lnTo>
                  <a:pt x="100526" y="143129"/>
                </a:lnTo>
                <a:lnTo>
                  <a:pt x="101600" y="139192"/>
                </a:lnTo>
                <a:lnTo>
                  <a:pt x="102615" y="135128"/>
                </a:lnTo>
                <a:lnTo>
                  <a:pt x="104775" y="131445"/>
                </a:lnTo>
                <a:lnTo>
                  <a:pt x="112521" y="123698"/>
                </a:lnTo>
                <a:lnTo>
                  <a:pt x="118237" y="121285"/>
                </a:lnTo>
                <a:lnTo>
                  <a:pt x="144780" y="121285"/>
                </a:lnTo>
                <a:lnTo>
                  <a:pt x="138937" y="115443"/>
                </a:lnTo>
                <a:lnTo>
                  <a:pt x="128143" y="115443"/>
                </a:lnTo>
                <a:lnTo>
                  <a:pt x="122936" y="114681"/>
                </a:lnTo>
                <a:close/>
              </a:path>
              <a:path w="271144" h="264160">
                <a:moveTo>
                  <a:pt x="144780" y="121285"/>
                </a:moveTo>
                <a:lnTo>
                  <a:pt x="118237" y="121285"/>
                </a:lnTo>
                <a:lnTo>
                  <a:pt x="124840" y="121412"/>
                </a:lnTo>
                <a:lnTo>
                  <a:pt x="131444" y="121412"/>
                </a:lnTo>
                <a:lnTo>
                  <a:pt x="137287" y="123952"/>
                </a:lnTo>
                <a:lnTo>
                  <a:pt x="145542" y="132207"/>
                </a:lnTo>
                <a:lnTo>
                  <a:pt x="147700" y="135763"/>
                </a:lnTo>
                <a:lnTo>
                  <a:pt x="149844" y="143383"/>
                </a:lnTo>
                <a:lnTo>
                  <a:pt x="149952" y="148209"/>
                </a:lnTo>
                <a:lnTo>
                  <a:pt x="148844" y="152273"/>
                </a:lnTo>
                <a:lnTo>
                  <a:pt x="131699" y="169291"/>
                </a:lnTo>
                <a:lnTo>
                  <a:pt x="127634" y="170434"/>
                </a:lnTo>
                <a:lnTo>
                  <a:pt x="145415" y="170434"/>
                </a:lnTo>
                <a:lnTo>
                  <a:pt x="150368" y="165481"/>
                </a:lnTo>
                <a:lnTo>
                  <a:pt x="152907" y="161544"/>
                </a:lnTo>
                <a:lnTo>
                  <a:pt x="154305" y="157226"/>
                </a:lnTo>
                <a:lnTo>
                  <a:pt x="155828" y="153035"/>
                </a:lnTo>
                <a:lnTo>
                  <a:pt x="156099" y="149606"/>
                </a:lnTo>
                <a:lnTo>
                  <a:pt x="156146" y="147574"/>
                </a:lnTo>
                <a:lnTo>
                  <a:pt x="155701" y="143129"/>
                </a:lnTo>
                <a:lnTo>
                  <a:pt x="166624" y="143129"/>
                </a:lnTo>
                <a:lnTo>
                  <a:pt x="144780" y="121285"/>
                </a:lnTo>
                <a:close/>
              </a:path>
              <a:path w="271144" h="264160">
                <a:moveTo>
                  <a:pt x="166624" y="143129"/>
                </a:moveTo>
                <a:lnTo>
                  <a:pt x="155701" y="143129"/>
                </a:lnTo>
                <a:lnTo>
                  <a:pt x="163194" y="150495"/>
                </a:lnTo>
                <a:lnTo>
                  <a:pt x="168528" y="145034"/>
                </a:lnTo>
                <a:lnTo>
                  <a:pt x="166624" y="143129"/>
                </a:lnTo>
                <a:close/>
              </a:path>
              <a:path w="271144" h="264160">
                <a:moveTo>
                  <a:pt x="141350" y="86360"/>
                </a:moveTo>
                <a:lnTo>
                  <a:pt x="135762" y="92075"/>
                </a:lnTo>
                <a:lnTo>
                  <a:pt x="178688" y="135001"/>
                </a:lnTo>
                <a:lnTo>
                  <a:pt x="184276" y="129286"/>
                </a:lnTo>
                <a:lnTo>
                  <a:pt x="162306" y="107315"/>
                </a:lnTo>
                <a:lnTo>
                  <a:pt x="157733" y="102108"/>
                </a:lnTo>
                <a:lnTo>
                  <a:pt x="153669" y="94869"/>
                </a:lnTo>
                <a:lnTo>
                  <a:pt x="153074" y="92710"/>
                </a:lnTo>
                <a:lnTo>
                  <a:pt x="147700" y="92710"/>
                </a:lnTo>
                <a:lnTo>
                  <a:pt x="141350" y="86360"/>
                </a:lnTo>
                <a:close/>
              </a:path>
              <a:path w="271144" h="264160">
                <a:moveTo>
                  <a:pt x="125602" y="102108"/>
                </a:moveTo>
                <a:lnTo>
                  <a:pt x="120142" y="107569"/>
                </a:lnTo>
                <a:lnTo>
                  <a:pt x="128143" y="115443"/>
                </a:lnTo>
                <a:lnTo>
                  <a:pt x="138937" y="115443"/>
                </a:lnTo>
                <a:lnTo>
                  <a:pt x="125602" y="102108"/>
                </a:lnTo>
                <a:close/>
              </a:path>
              <a:path w="271144" h="264160">
                <a:moveTo>
                  <a:pt x="193811" y="51562"/>
                </a:moveTo>
                <a:lnTo>
                  <a:pt x="185927" y="51562"/>
                </a:lnTo>
                <a:lnTo>
                  <a:pt x="199770" y="113919"/>
                </a:lnTo>
                <a:lnTo>
                  <a:pt x="214248" y="99441"/>
                </a:lnTo>
                <a:lnTo>
                  <a:pt x="204343" y="99441"/>
                </a:lnTo>
                <a:lnTo>
                  <a:pt x="193811" y="51562"/>
                </a:lnTo>
                <a:close/>
              </a:path>
              <a:path w="271144" h="264160">
                <a:moveTo>
                  <a:pt x="227837" y="75946"/>
                </a:moveTo>
                <a:lnTo>
                  <a:pt x="204343" y="99441"/>
                </a:lnTo>
                <a:lnTo>
                  <a:pt x="214248" y="99441"/>
                </a:lnTo>
                <a:lnTo>
                  <a:pt x="232790" y="80899"/>
                </a:lnTo>
                <a:lnTo>
                  <a:pt x="227837" y="75946"/>
                </a:lnTo>
                <a:close/>
              </a:path>
              <a:path w="271144" h="264160">
                <a:moveTo>
                  <a:pt x="157733" y="70739"/>
                </a:moveTo>
                <a:lnTo>
                  <a:pt x="146812" y="88519"/>
                </a:lnTo>
                <a:lnTo>
                  <a:pt x="147700" y="92710"/>
                </a:lnTo>
                <a:lnTo>
                  <a:pt x="153074" y="92710"/>
                </a:lnTo>
                <a:lnTo>
                  <a:pt x="152653" y="91186"/>
                </a:lnTo>
                <a:lnTo>
                  <a:pt x="152781" y="88011"/>
                </a:lnTo>
                <a:lnTo>
                  <a:pt x="159512" y="78232"/>
                </a:lnTo>
                <a:lnTo>
                  <a:pt x="157733" y="70739"/>
                </a:lnTo>
                <a:close/>
              </a:path>
              <a:path w="271144" h="264160">
                <a:moveTo>
                  <a:pt x="190626" y="37084"/>
                </a:moveTo>
                <a:lnTo>
                  <a:pt x="159131" y="68707"/>
                </a:lnTo>
                <a:lnTo>
                  <a:pt x="163956" y="73533"/>
                </a:lnTo>
                <a:lnTo>
                  <a:pt x="185927" y="51562"/>
                </a:lnTo>
                <a:lnTo>
                  <a:pt x="193811" y="51562"/>
                </a:lnTo>
                <a:lnTo>
                  <a:pt x="190626" y="37084"/>
                </a:lnTo>
                <a:close/>
              </a:path>
              <a:path w="271144" h="264160">
                <a:moveTo>
                  <a:pt x="239902" y="0"/>
                </a:moveTo>
                <a:lnTo>
                  <a:pt x="207368" y="26289"/>
                </a:lnTo>
                <a:lnTo>
                  <a:pt x="207110" y="34544"/>
                </a:lnTo>
                <a:lnTo>
                  <a:pt x="207518" y="41275"/>
                </a:lnTo>
                <a:lnTo>
                  <a:pt x="238632" y="63754"/>
                </a:lnTo>
                <a:lnTo>
                  <a:pt x="247269" y="64135"/>
                </a:lnTo>
                <a:lnTo>
                  <a:pt x="254888" y="60960"/>
                </a:lnTo>
                <a:lnTo>
                  <a:pt x="259333" y="56515"/>
                </a:lnTo>
                <a:lnTo>
                  <a:pt x="237489" y="56515"/>
                </a:lnTo>
                <a:lnTo>
                  <a:pt x="233299" y="55245"/>
                </a:lnTo>
                <a:lnTo>
                  <a:pt x="214987" y="30353"/>
                </a:lnTo>
                <a:lnTo>
                  <a:pt x="214883" y="24892"/>
                </a:lnTo>
                <a:lnTo>
                  <a:pt x="217169" y="19304"/>
                </a:lnTo>
                <a:lnTo>
                  <a:pt x="226313" y="10160"/>
                </a:lnTo>
                <a:lnTo>
                  <a:pt x="231901" y="7874"/>
                </a:lnTo>
                <a:lnTo>
                  <a:pt x="259714" y="7874"/>
                </a:lnTo>
                <a:lnTo>
                  <a:pt x="255396" y="3556"/>
                </a:lnTo>
                <a:lnTo>
                  <a:pt x="248284" y="381"/>
                </a:lnTo>
                <a:lnTo>
                  <a:pt x="239902" y="0"/>
                </a:lnTo>
                <a:close/>
              </a:path>
              <a:path w="271144" h="264160">
                <a:moveTo>
                  <a:pt x="259714" y="7874"/>
                </a:moveTo>
                <a:lnTo>
                  <a:pt x="231901" y="7874"/>
                </a:lnTo>
                <a:lnTo>
                  <a:pt x="238632" y="8001"/>
                </a:lnTo>
                <a:lnTo>
                  <a:pt x="245363" y="8001"/>
                </a:lnTo>
                <a:lnTo>
                  <a:pt x="251078" y="10414"/>
                </a:lnTo>
                <a:lnTo>
                  <a:pt x="263525" y="30353"/>
                </a:lnTo>
                <a:lnTo>
                  <a:pt x="263525" y="34544"/>
                </a:lnTo>
                <a:lnTo>
                  <a:pt x="262381" y="38481"/>
                </a:lnTo>
                <a:lnTo>
                  <a:pt x="261365" y="42545"/>
                </a:lnTo>
                <a:lnTo>
                  <a:pt x="259206" y="46101"/>
                </a:lnTo>
                <a:lnTo>
                  <a:pt x="253111" y="52197"/>
                </a:lnTo>
                <a:lnTo>
                  <a:pt x="249555" y="54356"/>
                </a:lnTo>
                <a:lnTo>
                  <a:pt x="245618" y="55372"/>
                </a:lnTo>
                <a:lnTo>
                  <a:pt x="241553" y="56515"/>
                </a:lnTo>
                <a:lnTo>
                  <a:pt x="259333" y="56515"/>
                </a:lnTo>
                <a:lnTo>
                  <a:pt x="267969" y="47879"/>
                </a:lnTo>
                <a:lnTo>
                  <a:pt x="271144" y="40259"/>
                </a:lnTo>
                <a:lnTo>
                  <a:pt x="270931" y="32893"/>
                </a:lnTo>
                <a:lnTo>
                  <a:pt x="270840" y="30353"/>
                </a:lnTo>
                <a:lnTo>
                  <a:pt x="270509" y="22860"/>
                </a:lnTo>
                <a:lnTo>
                  <a:pt x="267334" y="15621"/>
                </a:lnTo>
                <a:lnTo>
                  <a:pt x="261365" y="9525"/>
                </a:lnTo>
                <a:lnTo>
                  <a:pt x="259714" y="787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9116" y="5274309"/>
            <a:ext cx="194691" cy="223647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3859784" y="5301869"/>
            <a:ext cx="255270" cy="248285"/>
          </a:xfrm>
          <a:custGeom>
            <a:avLst/>
            <a:gdLst/>
            <a:ahLst/>
            <a:cxnLst/>
            <a:rect l="l" t="t" r="r" b="b"/>
            <a:pathLst>
              <a:path w="255270" h="248285">
                <a:moveTo>
                  <a:pt x="888" y="180466"/>
                </a:moveTo>
                <a:lnTo>
                  <a:pt x="0" y="181355"/>
                </a:lnTo>
                <a:lnTo>
                  <a:pt x="49656" y="247776"/>
                </a:lnTo>
                <a:lnTo>
                  <a:pt x="55244" y="242188"/>
                </a:lnTo>
                <a:lnTo>
                  <a:pt x="19176" y="194563"/>
                </a:lnTo>
                <a:lnTo>
                  <a:pt x="42732" y="194563"/>
                </a:lnTo>
                <a:lnTo>
                  <a:pt x="888" y="180466"/>
                </a:lnTo>
                <a:close/>
              </a:path>
              <a:path w="255270" h="248285">
                <a:moveTo>
                  <a:pt x="42732" y="194563"/>
                </a:moveTo>
                <a:lnTo>
                  <a:pt x="19176" y="194563"/>
                </a:lnTo>
                <a:lnTo>
                  <a:pt x="81787" y="215645"/>
                </a:lnTo>
                <a:lnTo>
                  <a:pt x="83312" y="214121"/>
                </a:lnTo>
                <a:lnTo>
                  <a:pt x="80028" y="204469"/>
                </a:lnTo>
                <a:lnTo>
                  <a:pt x="72136" y="204469"/>
                </a:lnTo>
                <a:lnTo>
                  <a:pt x="42732" y="194563"/>
                </a:lnTo>
                <a:close/>
              </a:path>
              <a:path w="255270" h="248285">
                <a:moveTo>
                  <a:pt x="48767" y="132587"/>
                </a:moveTo>
                <a:lnTo>
                  <a:pt x="47878" y="133476"/>
                </a:lnTo>
                <a:lnTo>
                  <a:pt x="72136" y="204469"/>
                </a:lnTo>
                <a:lnTo>
                  <a:pt x="80028" y="204469"/>
                </a:lnTo>
                <a:lnTo>
                  <a:pt x="62229" y="152145"/>
                </a:lnTo>
                <a:lnTo>
                  <a:pt x="74928" y="152145"/>
                </a:lnTo>
                <a:lnTo>
                  <a:pt x="48767" y="132587"/>
                </a:lnTo>
                <a:close/>
              </a:path>
              <a:path w="255270" h="248285">
                <a:moveTo>
                  <a:pt x="74928" y="152145"/>
                </a:moveTo>
                <a:lnTo>
                  <a:pt x="62229" y="152145"/>
                </a:lnTo>
                <a:lnTo>
                  <a:pt x="109474" y="187959"/>
                </a:lnTo>
                <a:lnTo>
                  <a:pt x="115188" y="182244"/>
                </a:lnTo>
                <a:lnTo>
                  <a:pt x="74928" y="152145"/>
                </a:lnTo>
                <a:close/>
              </a:path>
              <a:path w="255270" h="248285">
                <a:moveTo>
                  <a:pt x="122936" y="98424"/>
                </a:moveTo>
                <a:lnTo>
                  <a:pt x="118110" y="98678"/>
                </a:lnTo>
                <a:lnTo>
                  <a:pt x="113791" y="100075"/>
                </a:lnTo>
                <a:lnTo>
                  <a:pt x="109474" y="101345"/>
                </a:lnTo>
                <a:lnTo>
                  <a:pt x="105537" y="103885"/>
                </a:lnTo>
                <a:lnTo>
                  <a:pt x="101853" y="107441"/>
                </a:lnTo>
                <a:lnTo>
                  <a:pt x="95885" y="113410"/>
                </a:lnTo>
                <a:lnTo>
                  <a:pt x="92837" y="120903"/>
                </a:lnTo>
                <a:lnTo>
                  <a:pt x="92963" y="138302"/>
                </a:lnTo>
                <a:lnTo>
                  <a:pt x="124840" y="161670"/>
                </a:lnTo>
                <a:lnTo>
                  <a:pt x="133476" y="161670"/>
                </a:lnTo>
                <a:lnTo>
                  <a:pt x="140842" y="158749"/>
                </a:lnTo>
                <a:lnTo>
                  <a:pt x="145414" y="154177"/>
                </a:lnTo>
                <a:lnTo>
                  <a:pt x="123316" y="154177"/>
                </a:lnTo>
                <a:lnTo>
                  <a:pt x="114680" y="151637"/>
                </a:lnTo>
                <a:lnTo>
                  <a:pt x="111125" y="149605"/>
                </a:lnTo>
                <a:lnTo>
                  <a:pt x="105028" y="143509"/>
                </a:lnTo>
                <a:lnTo>
                  <a:pt x="102869" y="139826"/>
                </a:lnTo>
                <a:lnTo>
                  <a:pt x="101726" y="135635"/>
                </a:lnTo>
                <a:lnTo>
                  <a:pt x="100456" y="131317"/>
                </a:lnTo>
                <a:lnTo>
                  <a:pt x="107823" y="112267"/>
                </a:lnTo>
                <a:lnTo>
                  <a:pt x="112521" y="107441"/>
                </a:lnTo>
                <a:lnTo>
                  <a:pt x="118237" y="105028"/>
                </a:lnTo>
                <a:lnTo>
                  <a:pt x="144652" y="105028"/>
                </a:lnTo>
                <a:lnTo>
                  <a:pt x="138937" y="99313"/>
                </a:lnTo>
                <a:lnTo>
                  <a:pt x="128015" y="99313"/>
                </a:lnTo>
                <a:lnTo>
                  <a:pt x="122936" y="98424"/>
                </a:lnTo>
                <a:close/>
              </a:path>
              <a:path w="255270" h="248285">
                <a:moveTo>
                  <a:pt x="144652" y="105028"/>
                </a:moveTo>
                <a:lnTo>
                  <a:pt x="118237" y="105028"/>
                </a:lnTo>
                <a:lnTo>
                  <a:pt x="131444" y="105282"/>
                </a:lnTo>
                <a:lnTo>
                  <a:pt x="137287" y="107695"/>
                </a:lnTo>
                <a:lnTo>
                  <a:pt x="145541" y="115950"/>
                </a:lnTo>
                <a:lnTo>
                  <a:pt x="147700" y="119633"/>
                </a:lnTo>
                <a:lnTo>
                  <a:pt x="149808" y="127126"/>
                </a:lnTo>
                <a:lnTo>
                  <a:pt x="149912" y="132079"/>
                </a:lnTo>
                <a:lnTo>
                  <a:pt x="148716" y="136143"/>
                </a:lnTo>
                <a:lnTo>
                  <a:pt x="147574" y="140334"/>
                </a:lnTo>
                <a:lnTo>
                  <a:pt x="145541" y="144017"/>
                </a:lnTo>
                <a:lnTo>
                  <a:pt x="142493" y="146938"/>
                </a:lnTo>
                <a:lnTo>
                  <a:pt x="139445" y="149986"/>
                </a:lnTo>
                <a:lnTo>
                  <a:pt x="135889" y="152018"/>
                </a:lnTo>
                <a:lnTo>
                  <a:pt x="131699" y="153161"/>
                </a:lnTo>
                <a:lnTo>
                  <a:pt x="127635" y="154177"/>
                </a:lnTo>
                <a:lnTo>
                  <a:pt x="145414" y="154177"/>
                </a:lnTo>
                <a:lnTo>
                  <a:pt x="156155" y="132587"/>
                </a:lnTo>
                <a:lnTo>
                  <a:pt x="156135" y="131317"/>
                </a:lnTo>
                <a:lnTo>
                  <a:pt x="155701" y="126872"/>
                </a:lnTo>
                <a:lnTo>
                  <a:pt x="166496" y="126872"/>
                </a:lnTo>
                <a:lnTo>
                  <a:pt x="144652" y="105028"/>
                </a:lnTo>
                <a:close/>
              </a:path>
              <a:path w="255270" h="248285">
                <a:moveTo>
                  <a:pt x="166496" y="126872"/>
                </a:moveTo>
                <a:lnTo>
                  <a:pt x="155701" y="126872"/>
                </a:lnTo>
                <a:lnTo>
                  <a:pt x="163067" y="134365"/>
                </a:lnTo>
                <a:lnTo>
                  <a:pt x="168528" y="128904"/>
                </a:lnTo>
                <a:lnTo>
                  <a:pt x="166496" y="126872"/>
                </a:lnTo>
                <a:close/>
              </a:path>
              <a:path w="255270" h="248285">
                <a:moveTo>
                  <a:pt x="139064" y="72516"/>
                </a:moveTo>
                <a:lnTo>
                  <a:pt x="133223" y="78358"/>
                </a:lnTo>
                <a:lnTo>
                  <a:pt x="190500" y="100456"/>
                </a:lnTo>
                <a:lnTo>
                  <a:pt x="201167" y="127634"/>
                </a:lnTo>
                <a:lnTo>
                  <a:pt x="207010" y="121792"/>
                </a:lnTo>
                <a:lnTo>
                  <a:pt x="194857" y="90804"/>
                </a:lnTo>
                <a:lnTo>
                  <a:pt x="186816" y="90804"/>
                </a:lnTo>
                <a:lnTo>
                  <a:pt x="139064" y="72516"/>
                </a:lnTo>
                <a:close/>
              </a:path>
              <a:path w="255270" h="248285">
                <a:moveTo>
                  <a:pt x="125602" y="85978"/>
                </a:moveTo>
                <a:lnTo>
                  <a:pt x="120141" y="91312"/>
                </a:lnTo>
                <a:lnTo>
                  <a:pt x="128015" y="99313"/>
                </a:lnTo>
                <a:lnTo>
                  <a:pt x="138937" y="99313"/>
                </a:lnTo>
                <a:lnTo>
                  <a:pt x="125602" y="85978"/>
                </a:lnTo>
                <a:close/>
              </a:path>
              <a:path w="255270" h="248285">
                <a:moveTo>
                  <a:pt x="173989" y="37591"/>
                </a:moveTo>
                <a:lnTo>
                  <a:pt x="168148" y="43433"/>
                </a:lnTo>
                <a:lnTo>
                  <a:pt x="186816" y="90804"/>
                </a:lnTo>
                <a:lnTo>
                  <a:pt x="194857" y="90804"/>
                </a:lnTo>
                <a:lnTo>
                  <a:pt x="173989" y="37591"/>
                </a:lnTo>
                <a:close/>
              </a:path>
              <a:path w="255270" h="248285">
                <a:moveTo>
                  <a:pt x="223774" y="0"/>
                </a:moveTo>
                <a:lnTo>
                  <a:pt x="191186" y="26273"/>
                </a:lnTo>
                <a:lnTo>
                  <a:pt x="190956" y="34543"/>
                </a:lnTo>
                <a:lnTo>
                  <a:pt x="191262" y="41274"/>
                </a:lnTo>
                <a:lnTo>
                  <a:pt x="194437" y="48386"/>
                </a:lnTo>
                <a:lnTo>
                  <a:pt x="206375" y="60324"/>
                </a:lnTo>
                <a:lnTo>
                  <a:pt x="213740" y="63499"/>
                </a:lnTo>
                <a:lnTo>
                  <a:pt x="222376" y="63753"/>
                </a:lnTo>
                <a:lnTo>
                  <a:pt x="231012" y="64134"/>
                </a:lnTo>
                <a:lnTo>
                  <a:pt x="238632" y="60959"/>
                </a:lnTo>
                <a:lnTo>
                  <a:pt x="243077" y="56514"/>
                </a:lnTo>
                <a:lnTo>
                  <a:pt x="225425" y="56514"/>
                </a:lnTo>
                <a:lnTo>
                  <a:pt x="221233" y="56387"/>
                </a:lnTo>
                <a:lnTo>
                  <a:pt x="198627" y="24891"/>
                </a:lnTo>
                <a:lnTo>
                  <a:pt x="200913" y="19176"/>
                </a:lnTo>
                <a:lnTo>
                  <a:pt x="210057" y="10032"/>
                </a:lnTo>
                <a:lnTo>
                  <a:pt x="215773" y="7873"/>
                </a:lnTo>
                <a:lnTo>
                  <a:pt x="243585" y="7873"/>
                </a:lnTo>
                <a:lnTo>
                  <a:pt x="239267" y="3555"/>
                </a:lnTo>
                <a:lnTo>
                  <a:pt x="232028" y="380"/>
                </a:lnTo>
                <a:lnTo>
                  <a:pt x="223774" y="0"/>
                </a:lnTo>
                <a:close/>
              </a:path>
              <a:path w="255270" h="248285">
                <a:moveTo>
                  <a:pt x="243585" y="7873"/>
                </a:moveTo>
                <a:lnTo>
                  <a:pt x="222376" y="7873"/>
                </a:lnTo>
                <a:lnTo>
                  <a:pt x="229107" y="8000"/>
                </a:lnTo>
                <a:lnTo>
                  <a:pt x="234950" y="10413"/>
                </a:lnTo>
                <a:lnTo>
                  <a:pt x="247395" y="34543"/>
                </a:lnTo>
                <a:lnTo>
                  <a:pt x="246252" y="38480"/>
                </a:lnTo>
                <a:lnTo>
                  <a:pt x="245110" y="42544"/>
                </a:lnTo>
                <a:lnTo>
                  <a:pt x="243077" y="46100"/>
                </a:lnTo>
                <a:lnTo>
                  <a:pt x="236981" y="52196"/>
                </a:lnTo>
                <a:lnTo>
                  <a:pt x="233425" y="54228"/>
                </a:lnTo>
                <a:lnTo>
                  <a:pt x="225425" y="56514"/>
                </a:lnTo>
                <a:lnTo>
                  <a:pt x="243077" y="56514"/>
                </a:lnTo>
                <a:lnTo>
                  <a:pt x="251840" y="47751"/>
                </a:lnTo>
                <a:lnTo>
                  <a:pt x="255015" y="40131"/>
                </a:lnTo>
                <a:lnTo>
                  <a:pt x="254601" y="30352"/>
                </a:lnTo>
                <a:lnTo>
                  <a:pt x="254380" y="22859"/>
                </a:lnTo>
                <a:lnTo>
                  <a:pt x="251205" y="15493"/>
                </a:lnTo>
                <a:lnTo>
                  <a:pt x="243585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3828" y="5301869"/>
            <a:ext cx="222250" cy="22479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8382" y="5301107"/>
            <a:ext cx="189991" cy="192405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5567553" y="5301640"/>
            <a:ext cx="292735" cy="303530"/>
          </a:xfrm>
          <a:custGeom>
            <a:avLst/>
            <a:gdLst/>
            <a:ahLst/>
            <a:cxnLst/>
            <a:rect l="l" t="t" r="r" b="b"/>
            <a:pathLst>
              <a:path w="292735" h="303529">
                <a:moveTo>
                  <a:pt x="1397" y="217170"/>
                </a:moveTo>
                <a:lnTo>
                  <a:pt x="0" y="218440"/>
                </a:lnTo>
                <a:lnTo>
                  <a:pt x="30607" y="303530"/>
                </a:lnTo>
                <a:lnTo>
                  <a:pt x="37084" y="297180"/>
                </a:lnTo>
                <a:lnTo>
                  <a:pt x="27050" y="269240"/>
                </a:lnTo>
                <a:lnTo>
                  <a:pt x="34951" y="261620"/>
                </a:lnTo>
                <a:lnTo>
                  <a:pt x="24130" y="261620"/>
                </a:lnTo>
                <a:lnTo>
                  <a:pt x="13081" y="229870"/>
                </a:lnTo>
                <a:lnTo>
                  <a:pt x="36904" y="229870"/>
                </a:lnTo>
                <a:lnTo>
                  <a:pt x="1397" y="217170"/>
                </a:lnTo>
                <a:close/>
              </a:path>
              <a:path w="292735" h="303529">
                <a:moveTo>
                  <a:pt x="36904" y="229870"/>
                </a:moveTo>
                <a:lnTo>
                  <a:pt x="13081" y="229870"/>
                </a:lnTo>
                <a:lnTo>
                  <a:pt x="43942" y="241300"/>
                </a:lnTo>
                <a:lnTo>
                  <a:pt x="24130" y="261620"/>
                </a:lnTo>
                <a:lnTo>
                  <a:pt x="34951" y="261620"/>
                </a:lnTo>
                <a:lnTo>
                  <a:pt x="52070" y="245110"/>
                </a:lnTo>
                <a:lnTo>
                  <a:pt x="79512" y="245110"/>
                </a:lnTo>
                <a:lnTo>
                  <a:pt x="36904" y="229870"/>
                </a:lnTo>
                <a:close/>
              </a:path>
              <a:path w="292735" h="303529">
                <a:moveTo>
                  <a:pt x="79512" y="245110"/>
                </a:moveTo>
                <a:lnTo>
                  <a:pt x="52070" y="245110"/>
                </a:lnTo>
                <a:lnTo>
                  <a:pt x="80263" y="254000"/>
                </a:lnTo>
                <a:lnTo>
                  <a:pt x="86613" y="247650"/>
                </a:lnTo>
                <a:lnTo>
                  <a:pt x="79512" y="245110"/>
                </a:lnTo>
                <a:close/>
              </a:path>
              <a:path w="292735" h="303529">
                <a:moveTo>
                  <a:pt x="102870" y="238760"/>
                </a:moveTo>
                <a:lnTo>
                  <a:pt x="96900" y="245110"/>
                </a:lnTo>
                <a:lnTo>
                  <a:pt x="101854" y="246380"/>
                </a:lnTo>
                <a:lnTo>
                  <a:pt x="106045" y="247650"/>
                </a:lnTo>
                <a:lnTo>
                  <a:pt x="113284" y="247650"/>
                </a:lnTo>
                <a:lnTo>
                  <a:pt x="117094" y="246380"/>
                </a:lnTo>
                <a:lnTo>
                  <a:pt x="124968" y="242570"/>
                </a:lnTo>
                <a:lnTo>
                  <a:pt x="128905" y="240030"/>
                </a:lnTo>
                <a:lnTo>
                  <a:pt x="107314" y="240030"/>
                </a:lnTo>
                <a:lnTo>
                  <a:pt x="102870" y="238760"/>
                </a:lnTo>
                <a:close/>
              </a:path>
              <a:path w="292735" h="303529">
                <a:moveTo>
                  <a:pt x="135000" y="194310"/>
                </a:moveTo>
                <a:lnTo>
                  <a:pt x="124079" y="194310"/>
                </a:lnTo>
                <a:lnTo>
                  <a:pt x="126237" y="196850"/>
                </a:lnTo>
                <a:lnTo>
                  <a:pt x="130937" y="201930"/>
                </a:lnTo>
                <a:lnTo>
                  <a:pt x="133858" y="205740"/>
                </a:lnTo>
                <a:lnTo>
                  <a:pt x="134874" y="208280"/>
                </a:lnTo>
                <a:lnTo>
                  <a:pt x="135889" y="212090"/>
                </a:lnTo>
                <a:lnTo>
                  <a:pt x="135762" y="215900"/>
                </a:lnTo>
                <a:lnTo>
                  <a:pt x="111633" y="240030"/>
                </a:lnTo>
                <a:lnTo>
                  <a:pt x="128905" y="240030"/>
                </a:lnTo>
                <a:lnTo>
                  <a:pt x="137541" y="231140"/>
                </a:lnTo>
                <a:lnTo>
                  <a:pt x="140843" y="226060"/>
                </a:lnTo>
                <a:lnTo>
                  <a:pt x="143637" y="214630"/>
                </a:lnTo>
                <a:lnTo>
                  <a:pt x="143129" y="208280"/>
                </a:lnTo>
                <a:lnTo>
                  <a:pt x="138937" y="199390"/>
                </a:lnTo>
                <a:lnTo>
                  <a:pt x="135000" y="194310"/>
                </a:lnTo>
                <a:close/>
              </a:path>
              <a:path w="292735" h="303529">
                <a:moveTo>
                  <a:pt x="94869" y="153670"/>
                </a:moveTo>
                <a:lnTo>
                  <a:pt x="89281" y="160020"/>
                </a:lnTo>
                <a:lnTo>
                  <a:pt x="96774" y="167640"/>
                </a:lnTo>
                <a:lnTo>
                  <a:pt x="86233" y="167640"/>
                </a:lnTo>
                <a:lnTo>
                  <a:pt x="61595" y="195580"/>
                </a:lnTo>
                <a:lnTo>
                  <a:pt x="61595" y="200660"/>
                </a:lnTo>
                <a:lnTo>
                  <a:pt x="63119" y="205740"/>
                </a:lnTo>
                <a:lnTo>
                  <a:pt x="64516" y="210820"/>
                </a:lnTo>
                <a:lnTo>
                  <a:pt x="67183" y="215900"/>
                </a:lnTo>
                <a:lnTo>
                  <a:pt x="75184" y="223520"/>
                </a:lnTo>
                <a:lnTo>
                  <a:pt x="79756" y="226060"/>
                </a:lnTo>
                <a:lnTo>
                  <a:pt x="90170" y="229870"/>
                </a:lnTo>
                <a:lnTo>
                  <a:pt x="95504" y="229870"/>
                </a:lnTo>
                <a:lnTo>
                  <a:pt x="106425" y="226060"/>
                </a:lnTo>
                <a:lnTo>
                  <a:pt x="111125" y="223520"/>
                </a:lnTo>
                <a:lnTo>
                  <a:pt x="112437" y="222250"/>
                </a:lnTo>
                <a:lnTo>
                  <a:pt x="87249" y="222250"/>
                </a:lnTo>
                <a:lnTo>
                  <a:pt x="81787" y="219710"/>
                </a:lnTo>
                <a:lnTo>
                  <a:pt x="77088" y="214630"/>
                </a:lnTo>
                <a:lnTo>
                  <a:pt x="74041" y="212090"/>
                </a:lnTo>
                <a:lnTo>
                  <a:pt x="71882" y="208280"/>
                </a:lnTo>
                <a:lnTo>
                  <a:pt x="69596" y="199390"/>
                </a:lnTo>
                <a:lnTo>
                  <a:pt x="69596" y="195580"/>
                </a:lnTo>
                <a:lnTo>
                  <a:pt x="71882" y="186690"/>
                </a:lnTo>
                <a:lnTo>
                  <a:pt x="74041" y="182880"/>
                </a:lnTo>
                <a:lnTo>
                  <a:pt x="77216" y="180340"/>
                </a:lnTo>
                <a:lnTo>
                  <a:pt x="80263" y="176530"/>
                </a:lnTo>
                <a:lnTo>
                  <a:pt x="83693" y="175260"/>
                </a:lnTo>
                <a:lnTo>
                  <a:pt x="91948" y="172720"/>
                </a:lnTo>
                <a:lnTo>
                  <a:pt x="113848" y="172720"/>
                </a:lnTo>
                <a:lnTo>
                  <a:pt x="108787" y="167640"/>
                </a:lnTo>
                <a:lnTo>
                  <a:pt x="96774" y="167640"/>
                </a:lnTo>
                <a:lnTo>
                  <a:pt x="91059" y="166370"/>
                </a:lnTo>
                <a:lnTo>
                  <a:pt x="107521" y="166370"/>
                </a:lnTo>
                <a:lnTo>
                  <a:pt x="94869" y="153670"/>
                </a:lnTo>
                <a:close/>
              </a:path>
              <a:path w="292735" h="303529">
                <a:moveTo>
                  <a:pt x="113848" y="172720"/>
                </a:moveTo>
                <a:lnTo>
                  <a:pt x="95885" y="172720"/>
                </a:lnTo>
                <a:lnTo>
                  <a:pt x="99822" y="173990"/>
                </a:lnTo>
                <a:lnTo>
                  <a:pt x="103886" y="175260"/>
                </a:lnTo>
                <a:lnTo>
                  <a:pt x="107442" y="177800"/>
                </a:lnTo>
                <a:lnTo>
                  <a:pt x="110617" y="180340"/>
                </a:lnTo>
                <a:lnTo>
                  <a:pt x="115697" y="185420"/>
                </a:lnTo>
                <a:lnTo>
                  <a:pt x="118110" y="190500"/>
                </a:lnTo>
                <a:lnTo>
                  <a:pt x="117983" y="203200"/>
                </a:lnTo>
                <a:lnTo>
                  <a:pt x="115443" y="208280"/>
                </a:lnTo>
                <a:lnTo>
                  <a:pt x="110362" y="213360"/>
                </a:lnTo>
                <a:lnTo>
                  <a:pt x="105410" y="218440"/>
                </a:lnTo>
                <a:lnTo>
                  <a:pt x="99695" y="220980"/>
                </a:lnTo>
                <a:lnTo>
                  <a:pt x="93472" y="220980"/>
                </a:lnTo>
                <a:lnTo>
                  <a:pt x="87249" y="222250"/>
                </a:lnTo>
                <a:lnTo>
                  <a:pt x="112437" y="222250"/>
                </a:lnTo>
                <a:lnTo>
                  <a:pt x="115062" y="219710"/>
                </a:lnTo>
                <a:lnTo>
                  <a:pt x="124587" y="199390"/>
                </a:lnTo>
                <a:lnTo>
                  <a:pt x="124079" y="194310"/>
                </a:lnTo>
                <a:lnTo>
                  <a:pt x="135000" y="194310"/>
                </a:lnTo>
                <a:lnTo>
                  <a:pt x="129032" y="187960"/>
                </a:lnTo>
                <a:lnTo>
                  <a:pt x="113848" y="172720"/>
                </a:lnTo>
                <a:close/>
              </a:path>
              <a:path w="292735" h="303529">
                <a:moveTo>
                  <a:pt x="148971" y="111760"/>
                </a:moveTo>
                <a:lnTo>
                  <a:pt x="116437" y="138430"/>
                </a:lnTo>
                <a:lnTo>
                  <a:pt x="116132" y="146050"/>
                </a:lnTo>
                <a:lnTo>
                  <a:pt x="116459" y="153670"/>
                </a:lnTo>
                <a:lnTo>
                  <a:pt x="119634" y="160020"/>
                </a:lnTo>
                <a:lnTo>
                  <a:pt x="125602" y="166370"/>
                </a:lnTo>
                <a:lnTo>
                  <a:pt x="131699" y="172720"/>
                </a:lnTo>
                <a:lnTo>
                  <a:pt x="138937" y="175260"/>
                </a:lnTo>
                <a:lnTo>
                  <a:pt x="147574" y="175260"/>
                </a:lnTo>
                <a:lnTo>
                  <a:pt x="156337" y="176530"/>
                </a:lnTo>
                <a:lnTo>
                  <a:pt x="163957" y="172720"/>
                </a:lnTo>
                <a:lnTo>
                  <a:pt x="167919" y="168910"/>
                </a:lnTo>
                <a:lnTo>
                  <a:pt x="146431" y="168910"/>
                </a:lnTo>
                <a:lnTo>
                  <a:pt x="138175" y="166370"/>
                </a:lnTo>
                <a:lnTo>
                  <a:pt x="123951" y="137160"/>
                </a:lnTo>
                <a:lnTo>
                  <a:pt x="126111" y="130810"/>
                </a:lnTo>
                <a:lnTo>
                  <a:pt x="130810" y="127000"/>
                </a:lnTo>
                <a:lnTo>
                  <a:pt x="135382" y="121920"/>
                </a:lnTo>
                <a:lnTo>
                  <a:pt x="140970" y="119380"/>
                </a:lnTo>
                <a:lnTo>
                  <a:pt x="168444" y="119380"/>
                </a:lnTo>
                <a:lnTo>
                  <a:pt x="164464" y="115570"/>
                </a:lnTo>
                <a:lnTo>
                  <a:pt x="157352" y="113030"/>
                </a:lnTo>
                <a:lnTo>
                  <a:pt x="148971" y="111760"/>
                </a:lnTo>
                <a:close/>
              </a:path>
              <a:path w="292735" h="303529">
                <a:moveTo>
                  <a:pt x="168444" y="119380"/>
                </a:moveTo>
                <a:lnTo>
                  <a:pt x="147700" y="119380"/>
                </a:lnTo>
                <a:lnTo>
                  <a:pt x="154432" y="120650"/>
                </a:lnTo>
                <a:lnTo>
                  <a:pt x="160147" y="121920"/>
                </a:lnTo>
                <a:lnTo>
                  <a:pt x="164973" y="127000"/>
                </a:lnTo>
                <a:lnTo>
                  <a:pt x="168021" y="130810"/>
                </a:lnTo>
                <a:lnTo>
                  <a:pt x="170180" y="134620"/>
                </a:lnTo>
                <a:lnTo>
                  <a:pt x="171323" y="138430"/>
                </a:lnTo>
                <a:lnTo>
                  <a:pt x="172593" y="142240"/>
                </a:lnTo>
                <a:lnTo>
                  <a:pt x="172593" y="146050"/>
                </a:lnTo>
                <a:lnTo>
                  <a:pt x="171450" y="151130"/>
                </a:lnTo>
                <a:lnTo>
                  <a:pt x="154559" y="167640"/>
                </a:lnTo>
                <a:lnTo>
                  <a:pt x="150622" y="168910"/>
                </a:lnTo>
                <a:lnTo>
                  <a:pt x="167919" y="168910"/>
                </a:lnTo>
                <a:lnTo>
                  <a:pt x="170561" y="166370"/>
                </a:lnTo>
                <a:lnTo>
                  <a:pt x="177037" y="160020"/>
                </a:lnTo>
                <a:lnTo>
                  <a:pt x="180212" y="152400"/>
                </a:lnTo>
                <a:lnTo>
                  <a:pt x="179832" y="143510"/>
                </a:lnTo>
                <a:lnTo>
                  <a:pt x="179577" y="134620"/>
                </a:lnTo>
                <a:lnTo>
                  <a:pt x="176402" y="127000"/>
                </a:lnTo>
                <a:lnTo>
                  <a:pt x="168444" y="119380"/>
                </a:lnTo>
                <a:close/>
              </a:path>
              <a:path w="292735" h="303529">
                <a:moveTo>
                  <a:pt x="215519" y="102870"/>
                </a:moveTo>
                <a:lnTo>
                  <a:pt x="203454" y="102870"/>
                </a:lnTo>
                <a:lnTo>
                  <a:pt x="205359" y="104140"/>
                </a:lnTo>
                <a:lnTo>
                  <a:pt x="208914" y="106680"/>
                </a:lnTo>
                <a:lnTo>
                  <a:pt x="209804" y="109220"/>
                </a:lnTo>
                <a:lnTo>
                  <a:pt x="209550" y="115570"/>
                </a:lnTo>
                <a:lnTo>
                  <a:pt x="208407" y="118110"/>
                </a:lnTo>
                <a:lnTo>
                  <a:pt x="206121" y="120650"/>
                </a:lnTo>
                <a:lnTo>
                  <a:pt x="202946" y="123190"/>
                </a:lnTo>
                <a:lnTo>
                  <a:pt x="198374" y="124460"/>
                </a:lnTo>
                <a:lnTo>
                  <a:pt x="192405" y="124460"/>
                </a:lnTo>
                <a:lnTo>
                  <a:pt x="192912" y="132080"/>
                </a:lnTo>
                <a:lnTo>
                  <a:pt x="199517" y="132080"/>
                </a:lnTo>
                <a:lnTo>
                  <a:pt x="202946" y="130810"/>
                </a:lnTo>
                <a:lnTo>
                  <a:pt x="206248" y="129540"/>
                </a:lnTo>
                <a:lnTo>
                  <a:pt x="209169" y="128270"/>
                </a:lnTo>
                <a:lnTo>
                  <a:pt x="211582" y="125730"/>
                </a:lnTo>
                <a:lnTo>
                  <a:pt x="215392" y="121920"/>
                </a:lnTo>
                <a:lnTo>
                  <a:pt x="217170" y="116840"/>
                </a:lnTo>
                <a:lnTo>
                  <a:pt x="217297" y="107950"/>
                </a:lnTo>
                <a:lnTo>
                  <a:pt x="215519" y="102870"/>
                </a:lnTo>
                <a:close/>
              </a:path>
              <a:path w="292735" h="303529">
                <a:moveTo>
                  <a:pt x="185293" y="73660"/>
                </a:moveTo>
                <a:lnTo>
                  <a:pt x="177419" y="73660"/>
                </a:lnTo>
                <a:lnTo>
                  <a:pt x="171450" y="74930"/>
                </a:lnTo>
                <a:lnTo>
                  <a:pt x="164084" y="82550"/>
                </a:lnTo>
                <a:lnTo>
                  <a:pt x="162306" y="86360"/>
                </a:lnTo>
                <a:lnTo>
                  <a:pt x="162179" y="95250"/>
                </a:lnTo>
                <a:lnTo>
                  <a:pt x="163830" y="99060"/>
                </a:lnTo>
                <a:lnTo>
                  <a:pt x="167132" y="102870"/>
                </a:lnTo>
                <a:lnTo>
                  <a:pt x="169545" y="105410"/>
                </a:lnTo>
                <a:lnTo>
                  <a:pt x="172466" y="106680"/>
                </a:lnTo>
                <a:lnTo>
                  <a:pt x="175895" y="106680"/>
                </a:lnTo>
                <a:lnTo>
                  <a:pt x="179197" y="107950"/>
                </a:lnTo>
                <a:lnTo>
                  <a:pt x="183769" y="106680"/>
                </a:lnTo>
                <a:lnTo>
                  <a:pt x="189737" y="105410"/>
                </a:lnTo>
                <a:lnTo>
                  <a:pt x="195072" y="102870"/>
                </a:lnTo>
                <a:lnTo>
                  <a:pt x="215519" y="102870"/>
                </a:lnTo>
                <a:lnTo>
                  <a:pt x="211962" y="100330"/>
                </a:lnTo>
                <a:lnTo>
                  <a:pt x="179705" y="100330"/>
                </a:lnTo>
                <a:lnTo>
                  <a:pt x="175006" y="99060"/>
                </a:lnTo>
                <a:lnTo>
                  <a:pt x="173227" y="99060"/>
                </a:lnTo>
                <a:lnTo>
                  <a:pt x="170180" y="95250"/>
                </a:lnTo>
                <a:lnTo>
                  <a:pt x="169418" y="93980"/>
                </a:lnTo>
                <a:lnTo>
                  <a:pt x="169672" y="88900"/>
                </a:lnTo>
                <a:lnTo>
                  <a:pt x="170561" y="86360"/>
                </a:lnTo>
                <a:lnTo>
                  <a:pt x="172338" y="85090"/>
                </a:lnTo>
                <a:lnTo>
                  <a:pt x="175260" y="81280"/>
                </a:lnTo>
                <a:lnTo>
                  <a:pt x="179577" y="80010"/>
                </a:lnTo>
                <a:lnTo>
                  <a:pt x="185293" y="80010"/>
                </a:lnTo>
                <a:lnTo>
                  <a:pt x="185293" y="73660"/>
                </a:lnTo>
                <a:close/>
              </a:path>
              <a:path w="292735" h="303529">
                <a:moveTo>
                  <a:pt x="206501" y="95250"/>
                </a:moveTo>
                <a:lnTo>
                  <a:pt x="194818" y="95250"/>
                </a:lnTo>
                <a:lnTo>
                  <a:pt x="188468" y="97790"/>
                </a:lnTo>
                <a:lnTo>
                  <a:pt x="183387" y="99060"/>
                </a:lnTo>
                <a:lnTo>
                  <a:pt x="179705" y="100330"/>
                </a:lnTo>
                <a:lnTo>
                  <a:pt x="211962" y="100330"/>
                </a:lnTo>
                <a:lnTo>
                  <a:pt x="209550" y="97790"/>
                </a:lnTo>
                <a:lnTo>
                  <a:pt x="206501" y="95250"/>
                </a:lnTo>
                <a:close/>
              </a:path>
              <a:path w="292735" h="303529">
                <a:moveTo>
                  <a:pt x="210439" y="58420"/>
                </a:moveTo>
                <a:lnTo>
                  <a:pt x="199771" y="58420"/>
                </a:lnTo>
                <a:lnTo>
                  <a:pt x="237998" y="96520"/>
                </a:lnTo>
                <a:lnTo>
                  <a:pt x="243459" y="91440"/>
                </a:lnTo>
                <a:lnTo>
                  <a:pt x="210439" y="58420"/>
                </a:lnTo>
                <a:close/>
              </a:path>
              <a:path w="292735" h="303529">
                <a:moveTo>
                  <a:pt x="184658" y="33020"/>
                </a:moveTo>
                <a:lnTo>
                  <a:pt x="179070" y="38100"/>
                </a:lnTo>
                <a:lnTo>
                  <a:pt x="195072" y="53340"/>
                </a:lnTo>
                <a:lnTo>
                  <a:pt x="187451" y="60960"/>
                </a:lnTo>
                <a:lnTo>
                  <a:pt x="192277" y="66040"/>
                </a:lnTo>
                <a:lnTo>
                  <a:pt x="199771" y="58420"/>
                </a:lnTo>
                <a:lnTo>
                  <a:pt x="210439" y="58420"/>
                </a:lnTo>
                <a:lnTo>
                  <a:pt x="205359" y="53340"/>
                </a:lnTo>
                <a:lnTo>
                  <a:pt x="210366" y="48260"/>
                </a:lnTo>
                <a:lnTo>
                  <a:pt x="200533" y="48260"/>
                </a:lnTo>
                <a:lnTo>
                  <a:pt x="184658" y="33020"/>
                </a:lnTo>
                <a:close/>
              </a:path>
              <a:path w="292735" h="303529">
                <a:moveTo>
                  <a:pt x="269367" y="0"/>
                </a:moveTo>
                <a:lnTo>
                  <a:pt x="254492" y="0"/>
                </a:lnTo>
                <a:lnTo>
                  <a:pt x="248348" y="2540"/>
                </a:lnTo>
                <a:lnTo>
                  <a:pt x="228282" y="34290"/>
                </a:lnTo>
                <a:lnTo>
                  <a:pt x="228600" y="40640"/>
                </a:lnTo>
                <a:lnTo>
                  <a:pt x="231775" y="48260"/>
                </a:lnTo>
                <a:lnTo>
                  <a:pt x="243712" y="60960"/>
                </a:lnTo>
                <a:lnTo>
                  <a:pt x="251079" y="63500"/>
                </a:lnTo>
                <a:lnTo>
                  <a:pt x="268350" y="63500"/>
                </a:lnTo>
                <a:lnTo>
                  <a:pt x="275971" y="60960"/>
                </a:lnTo>
                <a:lnTo>
                  <a:pt x="281254" y="55880"/>
                </a:lnTo>
                <a:lnTo>
                  <a:pt x="254381" y="55880"/>
                </a:lnTo>
                <a:lnTo>
                  <a:pt x="250189" y="54610"/>
                </a:lnTo>
                <a:lnTo>
                  <a:pt x="246507" y="52070"/>
                </a:lnTo>
                <a:lnTo>
                  <a:pt x="243459" y="48260"/>
                </a:lnTo>
                <a:lnTo>
                  <a:pt x="238633" y="44450"/>
                </a:lnTo>
                <a:lnTo>
                  <a:pt x="236220" y="38100"/>
                </a:lnTo>
                <a:lnTo>
                  <a:pt x="235966" y="25400"/>
                </a:lnTo>
                <a:lnTo>
                  <a:pt x="238251" y="19050"/>
                </a:lnTo>
                <a:lnTo>
                  <a:pt x="242824" y="15240"/>
                </a:lnTo>
                <a:lnTo>
                  <a:pt x="247396" y="10160"/>
                </a:lnTo>
                <a:lnTo>
                  <a:pt x="252984" y="7620"/>
                </a:lnTo>
                <a:lnTo>
                  <a:pt x="280060" y="7620"/>
                </a:lnTo>
                <a:lnTo>
                  <a:pt x="276479" y="3810"/>
                </a:lnTo>
                <a:lnTo>
                  <a:pt x="269367" y="0"/>
                </a:lnTo>
                <a:close/>
              </a:path>
              <a:path w="292735" h="303529">
                <a:moveTo>
                  <a:pt x="280060" y="7620"/>
                </a:moveTo>
                <a:lnTo>
                  <a:pt x="266446" y="7620"/>
                </a:lnTo>
                <a:lnTo>
                  <a:pt x="272161" y="10160"/>
                </a:lnTo>
                <a:lnTo>
                  <a:pt x="276987" y="15240"/>
                </a:lnTo>
                <a:lnTo>
                  <a:pt x="280162" y="17780"/>
                </a:lnTo>
                <a:lnTo>
                  <a:pt x="282321" y="21590"/>
                </a:lnTo>
                <a:lnTo>
                  <a:pt x="284607" y="30480"/>
                </a:lnTo>
                <a:lnTo>
                  <a:pt x="284607" y="34290"/>
                </a:lnTo>
                <a:lnTo>
                  <a:pt x="266700" y="55880"/>
                </a:lnTo>
                <a:lnTo>
                  <a:pt x="281254" y="55880"/>
                </a:lnTo>
                <a:lnTo>
                  <a:pt x="289179" y="48260"/>
                </a:lnTo>
                <a:lnTo>
                  <a:pt x="292226" y="40640"/>
                </a:lnTo>
                <a:lnTo>
                  <a:pt x="291719" y="22860"/>
                </a:lnTo>
                <a:lnTo>
                  <a:pt x="288544" y="15240"/>
                </a:lnTo>
                <a:lnTo>
                  <a:pt x="282448" y="10160"/>
                </a:lnTo>
                <a:lnTo>
                  <a:pt x="280060" y="7620"/>
                </a:lnTo>
                <a:close/>
              </a:path>
              <a:path w="292735" h="303529">
                <a:moveTo>
                  <a:pt x="209296" y="39370"/>
                </a:moveTo>
                <a:lnTo>
                  <a:pt x="200533" y="48260"/>
                </a:lnTo>
                <a:lnTo>
                  <a:pt x="210366" y="48260"/>
                </a:lnTo>
                <a:lnTo>
                  <a:pt x="214122" y="44450"/>
                </a:lnTo>
                <a:lnTo>
                  <a:pt x="209296" y="393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012815" y="5302745"/>
            <a:ext cx="428625" cy="412750"/>
          </a:xfrm>
          <a:custGeom>
            <a:avLst/>
            <a:gdLst/>
            <a:ahLst/>
            <a:cxnLst/>
            <a:rect l="l" t="t" r="r" b="b"/>
            <a:pathLst>
              <a:path w="428625" h="412750">
                <a:moveTo>
                  <a:pt x="39370" y="402590"/>
                </a:moveTo>
                <a:lnTo>
                  <a:pt x="37337" y="411480"/>
                </a:lnTo>
                <a:lnTo>
                  <a:pt x="44196" y="412750"/>
                </a:lnTo>
                <a:lnTo>
                  <a:pt x="54737" y="412750"/>
                </a:lnTo>
                <a:lnTo>
                  <a:pt x="59436" y="411480"/>
                </a:lnTo>
                <a:lnTo>
                  <a:pt x="63626" y="408940"/>
                </a:lnTo>
                <a:lnTo>
                  <a:pt x="65997" y="406400"/>
                </a:lnTo>
                <a:lnTo>
                  <a:pt x="49149" y="406400"/>
                </a:lnTo>
                <a:lnTo>
                  <a:pt x="39370" y="402590"/>
                </a:lnTo>
                <a:close/>
              </a:path>
              <a:path w="428625" h="412750">
                <a:moveTo>
                  <a:pt x="70713" y="375920"/>
                </a:moveTo>
                <a:lnTo>
                  <a:pt x="49657" y="375920"/>
                </a:lnTo>
                <a:lnTo>
                  <a:pt x="57276" y="377190"/>
                </a:lnTo>
                <a:lnTo>
                  <a:pt x="59817" y="378460"/>
                </a:lnTo>
                <a:lnTo>
                  <a:pt x="61849" y="379730"/>
                </a:lnTo>
                <a:lnTo>
                  <a:pt x="63500" y="382270"/>
                </a:lnTo>
                <a:lnTo>
                  <a:pt x="64643" y="383540"/>
                </a:lnTo>
                <a:lnTo>
                  <a:pt x="65912" y="388620"/>
                </a:lnTo>
                <a:lnTo>
                  <a:pt x="65912" y="391160"/>
                </a:lnTo>
                <a:lnTo>
                  <a:pt x="65024" y="393700"/>
                </a:lnTo>
                <a:lnTo>
                  <a:pt x="64262" y="396240"/>
                </a:lnTo>
                <a:lnTo>
                  <a:pt x="62864" y="398780"/>
                </a:lnTo>
                <a:lnTo>
                  <a:pt x="60960" y="400050"/>
                </a:lnTo>
                <a:lnTo>
                  <a:pt x="56387" y="405130"/>
                </a:lnTo>
                <a:lnTo>
                  <a:pt x="49149" y="406400"/>
                </a:lnTo>
                <a:lnTo>
                  <a:pt x="65997" y="406400"/>
                </a:lnTo>
                <a:lnTo>
                  <a:pt x="67183" y="405130"/>
                </a:lnTo>
                <a:lnTo>
                  <a:pt x="71755" y="401320"/>
                </a:lnTo>
                <a:lnTo>
                  <a:pt x="74040" y="396240"/>
                </a:lnTo>
                <a:lnTo>
                  <a:pt x="74142" y="391160"/>
                </a:lnTo>
                <a:lnTo>
                  <a:pt x="74168" y="383540"/>
                </a:lnTo>
                <a:lnTo>
                  <a:pt x="72136" y="377190"/>
                </a:lnTo>
                <a:lnTo>
                  <a:pt x="70713" y="375920"/>
                </a:lnTo>
                <a:close/>
              </a:path>
              <a:path w="428625" h="412750">
                <a:moveTo>
                  <a:pt x="24892" y="337820"/>
                </a:moveTo>
                <a:lnTo>
                  <a:pt x="19812" y="337820"/>
                </a:lnTo>
                <a:lnTo>
                  <a:pt x="16129" y="339090"/>
                </a:lnTo>
                <a:lnTo>
                  <a:pt x="12319" y="340360"/>
                </a:lnTo>
                <a:lnTo>
                  <a:pt x="0" y="356870"/>
                </a:lnTo>
                <a:lnTo>
                  <a:pt x="0" y="360680"/>
                </a:lnTo>
                <a:lnTo>
                  <a:pt x="888" y="363220"/>
                </a:lnTo>
                <a:lnTo>
                  <a:pt x="1650" y="367030"/>
                </a:lnTo>
                <a:lnTo>
                  <a:pt x="3429" y="369570"/>
                </a:lnTo>
                <a:lnTo>
                  <a:pt x="9144" y="375920"/>
                </a:lnTo>
                <a:lnTo>
                  <a:pt x="13081" y="377190"/>
                </a:lnTo>
                <a:lnTo>
                  <a:pt x="17907" y="378460"/>
                </a:lnTo>
                <a:lnTo>
                  <a:pt x="26415" y="378460"/>
                </a:lnTo>
                <a:lnTo>
                  <a:pt x="43307" y="375920"/>
                </a:lnTo>
                <a:lnTo>
                  <a:pt x="70713" y="375920"/>
                </a:lnTo>
                <a:lnTo>
                  <a:pt x="65024" y="370840"/>
                </a:lnTo>
                <a:lnTo>
                  <a:pt x="63118" y="369570"/>
                </a:lnTo>
                <a:lnTo>
                  <a:pt x="17907" y="369570"/>
                </a:lnTo>
                <a:lnTo>
                  <a:pt x="16129" y="368300"/>
                </a:lnTo>
                <a:lnTo>
                  <a:pt x="14477" y="368300"/>
                </a:lnTo>
                <a:lnTo>
                  <a:pt x="12954" y="367030"/>
                </a:lnTo>
                <a:lnTo>
                  <a:pt x="11684" y="365760"/>
                </a:lnTo>
                <a:lnTo>
                  <a:pt x="8636" y="361950"/>
                </a:lnTo>
                <a:lnTo>
                  <a:pt x="8762" y="355600"/>
                </a:lnTo>
                <a:lnTo>
                  <a:pt x="18669" y="346710"/>
                </a:lnTo>
                <a:lnTo>
                  <a:pt x="29972" y="346710"/>
                </a:lnTo>
                <a:lnTo>
                  <a:pt x="31114" y="339090"/>
                </a:lnTo>
                <a:lnTo>
                  <a:pt x="24892" y="337820"/>
                </a:lnTo>
                <a:close/>
              </a:path>
              <a:path w="428625" h="412750">
                <a:moveTo>
                  <a:pt x="51688" y="367030"/>
                </a:moveTo>
                <a:lnTo>
                  <a:pt x="44958" y="367030"/>
                </a:lnTo>
                <a:lnTo>
                  <a:pt x="28829" y="369570"/>
                </a:lnTo>
                <a:lnTo>
                  <a:pt x="63118" y="369570"/>
                </a:lnTo>
                <a:lnTo>
                  <a:pt x="61213" y="368300"/>
                </a:lnTo>
                <a:lnTo>
                  <a:pt x="51688" y="367030"/>
                </a:lnTo>
                <a:close/>
              </a:path>
              <a:path w="428625" h="412750">
                <a:moveTo>
                  <a:pt x="94869" y="303530"/>
                </a:moveTo>
                <a:lnTo>
                  <a:pt x="87677" y="303530"/>
                </a:lnTo>
                <a:lnTo>
                  <a:pt x="80962" y="304800"/>
                </a:lnTo>
                <a:lnTo>
                  <a:pt x="59977" y="331470"/>
                </a:lnTo>
                <a:lnTo>
                  <a:pt x="60071" y="337820"/>
                </a:lnTo>
                <a:lnTo>
                  <a:pt x="61087" y="345440"/>
                </a:lnTo>
                <a:lnTo>
                  <a:pt x="64262" y="351790"/>
                </a:lnTo>
                <a:lnTo>
                  <a:pt x="69723" y="356870"/>
                </a:lnTo>
                <a:lnTo>
                  <a:pt x="75437" y="363220"/>
                </a:lnTo>
                <a:lnTo>
                  <a:pt x="82676" y="367030"/>
                </a:lnTo>
                <a:lnTo>
                  <a:pt x="97424" y="367030"/>
                </a:lnTo>
                <a:lnTo>
                  <a:pt x="103377" y="365760"/>
                </a:lnTo>
                <a:lnTo>
                  <a:pt x="109045" y="361950"/>
                </a:lnTo>
                <a:lnTo>
                  <a:pt x="112633" y="359410"/>
                </a:lnTo>
                <a:lnTo>
                  <a:pt x="86487" y="359410"/>
                </a:lnTo>
                <a:lnTo>
                  <a:pt x="80772" y="356870"/>
                </a:lnTo>
                <a:lnTo>
                  <a:pt x="75692" y="351790"/>
                </a:lnTo>
                <a:lnTo>
                  <a:pt x="80839" y="346710"/>
                </a:lnTo>
                <a:lnTo>
                  <a:pt x="71500" y="346710"/>
                </a:lnTo>
                <a:lnTo>
                  <a:pt x="68580" y="341630"/>
                </a:lnTo>
                <a:lnTo>
                  <a:pt x="67310" y="336550"/>
                </a:lnTo>
                <a:lnTo>
                  <a:pt x="67945" y="327660"/>
                </a:lnTo>
                <a:lnTo>
                  <a:pt x="70231" y="322580"/>
                </a:lnTo>
                <a:lnTo>
                  <a:pt x="76962" y="314960"/>
                </a:lnTo>
                <a:lnTo>
                  <a:pt x="79883" y="313690"/>
                </a:lnTo>
                <a:lnTo>
                  <a:pt x="86740" y="311150"/>
                </a:lnTo>
                <a:lnTo>
                  <a:pt x="111912" y="311150"/>
                </a:lnTo>
                <a:lnTo>
                  <a:pt x="108331" y="307340"/>
                </a:lnTo>
                <a:lnTo>
                  <a:pt x="101854" y="304800"/>
                </a:lnTo>
                <a:lnTo>
                  <a:pt x="94869" y="303530"/>
                </a:lnTo>
                <a:close/>
              </a:path>
              <a:path w="428625" h="412750">
                <a:moveTo>
                  <a:pt x="122174" y="323850"/>
                </a:moveTo>
                <a:lnTo>
                  <a:pt x="115062" y="326390"/>
                </a:lnTo>
                <a:lnTo>
                  <a:pt x="116077" y="330200"/>
                </a:lnTo>
                <a:lnTo>
                  <a:pt x="116416" y="332740"/>
                </a:lnTo>
                <a:lnTo>
                  <a:pt x="98933" y="359410"/>
                </a:lnTo>
                <a:lnTo>
                  <a:pt x="112633" y="359410"/>
                </a:lnTo>
                <a:lnTo>
                  <a:pt x="124206" y="332740"/>
                </a:lnTo>
                <a:lnTo>
                  <a:pt x="123571" y="328930"/>
                </a:lnTo>
                <a:lnTo>
                  <a:pt x="122174" y="323850"/>
                </a:lnTo>
                <a:close/>
              </a:path>
              <a:path w="428625" h="412750">
                <a:moveTo>
                  <a:pt x="111912" y="311150"/>
                </a:moveTo>
                <a:lnTo>
                  <a:pt x="96393" y="311150"/>
                </a:lnTo>
                <a:lnTo>
                  <a:pt x="99822" y="312420"/>
                </a:lnTo>
                <a:lnTo>
                  <a:pt x="103505" y="314960"/>
                </a:lnTo>
                <a:lnTo>
                  <a:pt x="71500" y="346710"/>
                </a:lnTo>
                <a:lnTo>
                  <a:pt x="80839" y="346710"/>
                </a:lnTo>
                <a:lnTo>
                  <a:pt x="114300" y="313690"/>
                </a:lnTo>
                <a:lnTo>
                  <a:pt x="111912" y="311150"/>
                </a:lnTo>
                <a:close/>
              </a:path>
              <a:path w="428625" h="412750">
                <a:moveTo>
                  <a:pt x="123189" y="280670"/>
                </a:moveTo>
                <a:lnTo>
                  <a:pt x="112522" y="280670"/>
                </a:lnTo>
                <a:lnTo>
                  <a:pt x="150749" y="318770"/>
                </a:lnTo>
                <a:lnTo>
                  <a:pt x="156210" y="313690"/>
                </a:lnTo>
                <a:lnTo>
                  <a:pt x="123189" y="280670"/>
                </a:lnTo>
                <a:close/>
              </a:path>
              <a:path w="428625" h="412750">
                <a:moveTo>
                  <a:pt x="135636" y="248920"/>
                </a:moveTo>
                <a:lnTo>
                  <a:pt x="130175" y="254000"/>
                </a:lnTo>
                <a:lnTo>
                  <a:pt x="173100" y="297180"/>
                </a:lnTo>
                <a:lnTo>
                  <a:pt x="178688" y="290830"/>
                </a:lnTo>
                <a:lnTo>
                  <a:pt x="135636" y="248920"/>
                </a:lnTo>
                <a:close/>
              </a:path>
              <a:path w="428625" h="412750">
                <a:moveTo>
                  <a:pt x="97409" y="255270"/>
                </a:moveTo>
                <a:lnTo>
                  <a:pt x="91821" y="260350"/>
                </a:lnTo>
                <a:lnTo>
                  <a:pt x="107823" y="276860"/>
                </a:lnTo>
                <a:lnTo>
                  <a:pt x="100202" y="283210"/>
                </a:lnTo>
                <a:lnTo>
                  <a:pt x="105029" y="288290"/>
                </a:lnTo>
                <a:lnTo>
                  <a:pt x="112522" y="280670"/>
                </a:lnTo>
                <a:lnTo>
                  <a:pt x="123189" y="280670"/>
                </a:lnTo>
                <a:lnTo>
                  <a:pt x="118110" y="275590"/>
                </a:lnTo>
                <a:lnTo>
                  <a:pt x="123117" y="270510"/>
                </a:lnTo>
                <a:lnTo>
                  <a:pt x="113284" y="270510"/>
                </a:lnTo>
                <a:lnTo>
                  <a:pt x="97409" y="255270"/>
                </a:lnTo>
                <a:close/>
              </a:path>
              <a:path w="428625" h="412750">
                <a:moveTo>
                  <a:pt x="122047" y="261620"/>
                </a:moveTo>
                <a:lnTo>
                  <a:pt x="113284" y="270510"/>
                </a:lnTo>
                <a:lnTo>
                  <a:pt x="123117" y="270510"/>
                </a:lnTo>
                <a:lnTo>
                  <a:pt x="126873" y="266700"/>
                </a:lnTo>
                <a:lnTo>
                  <a:pt x="122047" y="261620"/>
                </a:lnTo>
                <a:close/>
              </a:path>
              <a:path w="428625" h="412750">
                <a:moveTo>
                  <a:pt x="198882" y="207010"/>
                </a:moveTo>
                <a:lnTo>
                  <a:pt x="184705" y="207010"/>
                </a:lnTo>
                <a:lnTo>
                  <a:pt x="177990" y="208280"/>
                </a:lnTo>
                <a:lnTo>
                  <a:pt x="157005" y="233680"/>
                </a:lnTo>
                <a:lnTo>
                  <a:pt x="157099" y="241300"/>
                </a:lnTo>
                <a:lnTo>
                  <a:pt x="188213" y="270510"/>
                </a:lnTo>
                <a:lnTo>
                  <a:pt x="194452" y="270510"/>
                </a:lnTo>
                <a:lnTo>
                  <a:pt x="200406" y="267970"/>
                </a:lnTo>
                <a:lnTo>
                  <a:pt x="206073" y="265430"/>
                </a:lnTo>
                <a:lnTo>
                  <a:pt x="208764" y="262890"/>
                </a:lnTo>
                <a:lnTo>
                  <a:pt x="183387" y="262890"/>
                </a:lnTo>
                <a:lnTo>
                  <a:pt x="177800" y="260350"/>
                </a:lnTo>
                <a:lnTo>
                  <a:pt x="172720" y="255270"/>
                </a:lnTo>
                <a:lnTo>
                  <a:pt x="177867" y="250190"/>
                </a:lnTo>
                <a:lnTo>
                  <a:pt x="168401" y="250190"/>
                </a:lnTo>
                <a:lnTo>
                  <a:pt x="165608" y="245110"/>
                </a:lnTo>
                <a:lnTo>
                  <a:pt x="164337" y="240030"/>
                </a:lnTo>
                <a:lnTo>
                  <a:pt x="164592" y="236220"/>
                </a:lnTo>
                <a:lnTo>
                  <a:pt x="164846" y="229870"/>
                </a:lnTo>
                <a:lnTo>
                  <a:pt x="167132" y="224790"/>
                </a:lnTo>
                <a:lnTo>
                  <a:pt x="171323" y="220980"/>
                </a:lnTo>
                <a:lnTo>
                  <a:pt x="173989" y="218440"/>
                </a:lnTo>
                <a:lnTo>
                  <a:pt x="176911" y="217170"/>
                </a:lnTo>
                <a:lnTo>
                  <a:pt x="180339" y="215900"/>
                </a:lnTo>
                <a:lnTo>
                  <a:pt x="186944" y="213360"/>
                </a:lnTo>
                <a:lnTo>
                  <a:pt x="207746" y="213360"/>
                </a:lnTo>
                <a:lnTo>
                  <a:pt x="205359" y="210820"/>
                </a:lnTo>
                <a:lnTo>
                  <a:pt x="198882" y="207010"/>
                </a:lnTo>
                <a:close/>
              </a:path>
              <a:path w="428625" h="412750">
                <a:moveTo>
                  <a:pt x="219075" y="227330"/>
                </a:moveTo>
                <a:lnTo>
                  <a:pt x="211962" y="229870"/>
                </a:lnTo>
                <a:lnTo>
                  <a:pt x="213106" y="233680"/>
                </a:lnTo>
                <a:lnTo>
                  <a:pt x="213613" y="237490"/>
                </a:lnTo>
                <a:lnTo>
                  <a:pt x="213360" y="240030"/>
                </a:lnTo>
                <a:lnTo>
                  <a:pt x="213233" y="242570"/>
                </a:lnTo>
                <a:lnTo>
                  <a:pt x="212471" y="245110"/>
                </a:lnTo>
                <a:lnTo>
                  <a:pt x="195961" y="262890"/>
                </a:lnTo>
                <a:lnTo>
                  <a:pt x="208764" y="262890"/>
                </a:lnTo>
                <a:lnTo>
                  <a:pt x="211455" y="260350"/>
                </a:lnTo>
                <a:lnTo>
                  <a:pt x="214630" y="257810"/>
                </a:lnTo>
                <a:lnTo>
                  <a:pt x="217043" y="254000"/>
                </a:lnTo>
                <a:lnTo>
                  <a:pt x="218567" y="250190"/>
                </a:lnTo>
                <a:lnTo>
                  <a:pt x="220090" y="247650"/>
                </a:lnTo>
                <a:lnTo>
                  <a:pt x="220980" y="243840"/>
                </a:lnTo>
                <a:lnTo>
                  <a:pt x="221234" y="236220"/>
                </a:lnTo>
                <a:lnTo>
                  <a:pt x="220599" y="231140"/>
                </a:lnTo>
                <a:lnTo>
                  <a:pt x="219075" y="227330"/>
                </a:lnTo>
                <a:close/>
              </a:path>
              <a:path w="428625" h="412750">
                <a:moveTo>
                  <a:pt x="207746" y="213360"/>
                </a:moveTo>
                <a:lnTo>
                  <a:pt x="186944" y="213360"/>
                </a:lnTo>
                <a:lnTo>
                  <a:pt x="190119" y="214630"/>
                </a:lnTo>
                <a:lnTo>
                  <a:pt x="193294" y="214630"/>
                </a:lnTo>
                <a:lnTo>
                  <a:pt x="196723" y="215900"/>
                </a:lnTo>
                <a:lnTo>
                  <a:pt x="200406" y="218440"/>
                </a:lnTo>
                <a:lnTo>
                  <a:pt x="168401" y="250190"/>
                </a:lnTo>
                <a:lnTo>
                  <a:pt x="177867" y="250190"/>
                </a:lnTo>
                <a:lnTo>
                  <a:pt x="211327" y="217170"/>
                </a:lnTo>
                <a:lnTo>
                  <a:pt x="207746" y="213360"/>
                </a:lnTo>
                <a:close/>
              </a:path>
              <a:path w="428625" h="412750">
                <a:moveTo>
                  <a:pt x="121538" y="231140"/>
                </a:moveTo>
                <a:lnTo>
                  <a:pt x="117983" y="231140"/>
                </a:lnTo>
                <a:lnTo>
                  <a:pt x="116459" y="232410"/>
                </a:lnTo>
                <a:lnTo>
                  <a:pt x="115188" y="233680"/>
                </a:lnTo>
                <a:lnTo>
                  <a:pt x="114046" y="234950"/>
                </a:lnTo>
                <a:lnTo>
                  <a:pt x="113411" y="236220"/>
                </a:lnTo>
                <a:lnTo>
                  <a:pt x="113411" y="240030"/>
                </a:lnTo>
                <a:lnTo>
                  <a:pt x="114046" y="241300"/>
                </a:lnTo>
                <a:lnTo>
                  <a:pt x="116586" y="243840"/>
                </a:lnTo>
                <a:lnTo>
                  <a:pt x="123062" y="243840"/>
                </a:lnTo>
                <a:lnTo>
                  <a:pt x="125602" y="241300"/>
                </a:lnTo>
                <a:lnTo>
                  <a:pt x="126237" y="240030"/>
                </a:lnTo>
                <a:lnTo>
                  <a:pt x="126237" y="236220"/>
                </a:lnTo>
                <a:lnTo>
                  <a:pt x="125602" y="234950"/>
                </a:lnTo>
                <a:lnTo>
                  <a:pt x="123062" y="232410"/>
                </a:lnTo>
                <a:lnTo>
                  <a:pt x="121538" y="231140"/>
                </a:lnTo>
                <a:close/>
              </a:path>
              <a:path w="428625" h="412750">
                <a:moveTo>
                  <a:pt x="204343" y="179070"/>
                </a:moveTo>
                <a:lnTo>
                  <a:pt x="198882" y="185420"/>
                </a:lnTo>
                <a:lnTo>
                  <a:pt x="241808" y="228600"/>
                </a:lnTo>
                <a:lnTo>
                  <a:pt x="247269" y="222250"/>
                </a:lnTo>
                <a:lnTo>
                  <a:pt x="223774" y="199390"/>
                </a:lnTo>
                <a:lnTo>
                  <a:pt x="220345" y="194310"/>
                </a:lnTo>
                <a:lnTo>
                  <a:pt x="218821" y="190500"/>
                </a:lnTo>
                <a:lnTo>
                  <a:pt x="217170" y="186690"/>
                </a:lnTo>
                <a:lnTo>
                  <a:pt x="211836" y="186690"/>
                </a:lnTo>
                <a:lnTo>
                  <a:pt x="204343" y="179070"/>
                </a:lnTo>
                <a:close/>
              </a:path>
              <a:path w="428625" h="412750">
                <a:moveTo>
                  <a:pt x="249682" y="165100"/>
                </a:moveTo>
                <a:lnTo>
                  <a:pt x="232410" y="165100"/>
                </a:lnTo>
                <a:lnTo>
                  <a:pt x="235076" y="166370"/>
                </a:lnTo>
                <a:lnTo>
                  <a:pt x="237617" y="167640"/>
                </a:lnTo>
                <a:lnTo>
                  <a:pt x="240030" y="168910"/>
                </a:lnTo>
                <a:lnTo>
                  <a:pt x="243967" y="171450"/>
                </a:lnTo>
                <a:lnTo>
                  <a:pt x="249047" y="176530"/>
                </a:lnTo>
                <a:lnTo>
                  <a:pt x="271018" y="199390"/>
                </a:lnTo>
                <a:lnTo>
                  <a:pt x="276606" y="193040"/>
                </a:lnTo>
                <a:lnTo>
                  <a:pt x="259842" y="176530"/>
                </a:lnTo>
                <a:lnTo>
                  <a:pt x="253619" y="170180"/>
                </a:lnTo>
                <a:lnTo>
                  <a:pt x="249682" y="165100"/>
                </a:lnTo>
                <a:close/>
              </a:path>
              <a:path w="428625" h="412750">
                <a:moveTo>
                  <a:pt x="235585" y="157480"/>
                </a:moveTo>
                <a:lnTo>
                  <a:pt x="227837" y="157480"/>
                </a:lnTo>
                <a:lnTo>
                  <a:pt x="222504" y="160020"/>
                </a:lnTo>
                <a:lnTo>
                  <a:pt x="210947" y="179070"/>
                </a:lnTo>
                <a:lnTo>
                  <a:pt x="210947" y="182880"/>
                </a:lnTo>
                <a:lnTo>
                  <a:pt x="211836" y="186690"/>
                </a:lnTo>
                <a:lnTo>
                  <a:pt x="217170" y="186690"/>
                </a:lnTo>
                <a:lnTo>
                  <a:pt x="216788" y="182880"/>
                </a:lnTo>
                <a:lnTo>
                  <a:pt x="217424" y="179070"/>
                </a:lnTo>
                <a:lnTo>
                  <a:pt x="218186" y="176530"/>
                </a:lnTo>
                <a:lnTo>
                  <a:pt x="219837" y="172720"/>
                </a:lnTo>
                <a:lnTo>
                  <a:pt x="222376" y="170180"/>
                </a:lnTo>
                <a:lnTo>
                  <a:pt x="224536" y="167640"/>
                </a:lnTo>
                <a:lnTo>
                  <a:pt x="226949" y="166370"/>
                </a:lnTo>
                <a:lnTo>
                  <a:pt x="232410" y="165100"/>
                </a:lnTo>
                <a:lnTo>
                  <a:pt x="249682" y="165100"/>
                </a:lnTo>
                <a:lnTo>
                  <a:pt x="248158" y="161290"/>
                </a:lnTo>
                <a:lnTo>
                  <a:pt x="247332" y="160020"/>
                </a:lnTo>
                <a:lnTo>
                  <a:pt x="241935" y="160020"/>
                </a:lnTo>
                <a:lnTo>
                  <a:pt x="238506" y="158750"/>
                </a:lnTo>
                <a:lnTo>
                  <a:pt x="235585" y="157480"/>
                </a:lnTo>
                <a:close/>
              </a:path>
              <a:path w="428625" h="412750">
                <a:moveTo>
                  <a:pt x="278307" y="135890"/>
                </a:moveTo>
                <a:lnTo>
                  <a:pt x="261493" y="135890"/>
                </a:lnTo>
                <a:lnTo>
                  <a:pt x="264033" y="137160"/>
                </a:lnTo>
                <a:lnTo>
                  <a:pt x="268859" y="138430"/>
                </a:lnTo>
                <a:lnTo>
                  <a:pt x="272288" y="140970"/>
                </a:lnTo>
                <a:lnTo>
                  <a:pt x="300355" y="170180"/>
                </a:lnTo>
                <a:lnTo>
                  <a:pt x="305943" y="163830"/>
                </a:lnTo>
                <a:lnTo>
                  <a:pt x="282575" y="140970"/>
                </a:lnTo>
                <a:lnTo>
                  <a:pt x="278307" y="135890"/>
                </a:lnTo>
                <a:close/>
              </a:path>
              <a:path w="428625" h="412750">
                <a:moveTo>
                  <a:pt x="265049" y="128270"/>
                </a:moveTo>
                <a:lnTo>
                  <a:pt x="261238" y="128270"/>
                </a:lnTo>
                <a:lnTo>
                  <a:pt x="253746" y="129540"/>
                </a:lnTo>
                <a:lnTo>
                  <a:pt x="250317" y="132080"/>
                </a:lnTo>
                <a:lnTo>
                  <a:pt x="244221" y="137160"/>
                </a:lnTo>
                <a:lnTo>
                  <a:pt x="242062" y="140970"/>
                </a:lnTo>
                <a:lnTo>
                  <a:pt x="241173" y="146050"/>
                </a:lnTo>
                <a:lnTo>
                  <a:pt x="240157" y="149860"/>
                </a:lnTo>
                <a:lnTo>
                  <a:pt x="240411" y="154940"/>
                </a:lnTo>
                <a:lnTo>
                  <a:pt x="241935" y="160020"/>
                </a:lnTo>
                <a:lnTo>
                  <a:pt x="247332" y="160020"/>
                </a:lnTo>
                <a:lnTo>
                  <a:pt x="246507" y="158750"/>
                </a:lnTo>
                <a:lnTo>
                  <a:pt x="245999" y="154940"/>
                </a:lnTo>
                <a:lnTo>
                  <a:pt x="247269" y="147320"/>
                </a:lnTo>
                <a:lnTo>
                  <a:pt x="248920" y="143510"/>
                </a:lnTo>
                <a:lnTo>
                  <a:pt x="251587" y="140970"/>
                </a:lnTo>
                <a:lnTo>
                  <a:pt x="253873" y="138430"/>
                </a:lnTo>
                <a:lnTo>
                  <a:pt x="256286" y="137160"/>
                </a:lnTo>
                <a:lnTo>
                  <a:pt x="258952" y="137160"/>
                </a:lnTo>
                <a:lnTo>
                  <a:pt x="261493" y="135890"/>
                </a:lnTo>
                <a:lnTo>
                  <a:pt x="278307" y="135890"/>
                </a:lnTo>
                <a:lnTo>
                  <a:pt x="277240" y="134620"/>
                </a:lnTo>
                <a:lnTo>
                  <a:pt x="272669" y="132080"/>
                </a:lnTo>
                <a:lnTo>
                  <a:pt x="268859" y="129540"/>
                </a:lnTo>
                <a:lnTo>
                  <a:pt x="265049" y="128270"/>
                </a:lnTo>
                <a:close/>
              </a:path>
              <a:path w="428625" h="412750">
                <a:moveTo>
                  <a:pt x="264668" y="86360"/>
                </a:moveTo>
                <a:lnTo>
                  <a:pt x="259207" y="91440"/>
                </a:lnTo>
                <a:lnTo>
                  <a:pt x="318643" y="151130"/>
                </a:lnTo>
                <a:lnTo>
                  <a:pt x="324231" y="146050"/>
                </a:lnTo>
                <a:lnTo>
                  <a:pt x="316357" y="137160"/>
                </a:lnTo>
                <a:lnTo>
                  <a:pt x="330581" y="137160"/>
                </a:lnTo>
                <a:lnTo>
                  <a:pt x="334899" y="135890"/>
                </a:lnTo>
                <a:lnTo>
                  <a:pt x="338836" y="133350"/>
                </a:lnTo>
                <a:lnTo>
                  <a:pt x="340042" y="132080"/>
                </a:lnTo>
                <a:lnTo>
                  <a:pt x="312927" y="132080"/>
                </a:lnTo>
                <a:lnTo>
                  <a:pt x="307086" y="129540"/>
                </a:lnTo>
                <a:lnTo>
                  <a:pt x="298831" y="120650"/>
                </a:lnTo>
                <a:lnTo>
                  <a:pt x="296672" y="116840"/>
                </a:lnTo>
                <a:lnTo>
                  <a:pt x="294766" y="110490"/>
                </a:lnTo>
                <a:lnTo>
                  <a:pt x="288671" y="110490"/>
                </a:lnTo>
                <a:lnTo>
                  <a:pt x="264668" y="86360"/>
                </a:lnTo>
                <a:close/>
              </a:path>
              <a:path w="428625" h="412750">
                <a:moveTo>
                  <a:pt x="330581" y="137160"/>
                </a:moveTo>
                <a:lnTo>
                  <a:pt x="316357" y="137160"/>
                </a:lnTo>
                <a:lnTo>
                  <a:pt x="321563" y="138430"/>
                </a:lnTo>
                <a:lnTo>
                  <a:pt x="326263" y="138430"/>
                </a:lnTo>
                <a:lnTo>
                  <a:pt x="330581" y="137160"/>
                </a:lnTo>
                <a:close/>
              </a:path>
              <a:path w="428625" h="412750">
                <a:moveTo>
                  <a:pt x="339521" y="82550"/>
                </a:moveTo>
                <a:lnTo>
                  <a:pt x="320929" y="82550"/>
                </a:lnTo>
                <a:lnTo>
                  <a:pt x="329564" y="85090"/>
                </a:lnTo>
                <a:lnTo>
                  <a:pt x="333248" y="87630"/>
                </a:lnTo>
                <a:lnTo>
                  <a:pt x="343915" y="110490"/>
                </a:lnTo>
                <a:lnTo>
                  <a:pt x="342773" y="114300"/>
                </a:lnTo>
                <a:lnTo>
                  <a:pt x="341757" y="118110"/>
                </a:lnTo>
                <a:lnTo>
                  <a:pt x="339598" y="121920"/>
                </a:lnTo>
                <a:lnTo>
                  <a:pt x="336550" y="124460"/>
                </a:lnTo>
                <a:lnTo>
                  <a:pt x="331850" y="129540"/>
                </a:lnTo>
                <a:lnTo>
                  <a:pt x="326136" y="132080"/>
                </a:lnTo>
                <a:lnTo>
                  <a:pt x="340042" y="132080"/>
                </a:lnTo>
                <a:lnTo>
                  <a:pt x="348488" y="123190"/>
                </a:lnTo>
                <a:lnTo>
                  <a:pt x="351536" y="116840"/>
                </a:lnTo>
                <a:lnTo>
                  <a:pt x="351409" y="99060"/>
                </a:lnTo>
                <a:lnTo>
                  <a:pt x="348234" y="91440"/>
                </a:lnTo>
                <a:lnTo>
                  <a:pt x="339521" y="82550"/>
                </a:lnTo>
                <a:close/>
              </a:path>
              <a:path w="428625" h="412750">
                <a:moveTo>
                  <a:pt x="310769" y="74930"/>
                </a:moveTo>
                <a:lnTo>
                  <a:pt x="290068" y="96520"/>
                </a:lnTo>
                <a:lnTo>
                  <a:pt x="288544" y="100330"/>
                </a:lnTo>
                <a:lnTo>
                  <a:pt x="288163" y="105410"/>
                </a:lnTo>
                <a:lnTo>
                  <a:pt x="288671" y="110490"/>
                </a:lnTo>
                <a:lnTo>
                  <a:pt x="294766" y="110490"/>
                </a:lnTo>
                <a:lnTo>
                  <a:pt x="294386" y="109220"/>
                </a:lnTo>
                <a:lnTo>
                  <a:pt x="294386" y="105410"/>
                </a:lnTo>
                <a:lnTo>
                  <a:pt x="316611" y="82550"/>
                </a:lnTo>
                <a:lnTo>
                  <a:pt x="339521" y="82550"/>
                </a:lnTo>
                <a:lnTo>
                  <a:pt x="335788" y="78740"/>
                </a:lnTo>
                <a:lnTo>
                  <a:pt x="328295" y="76200"/>
                </a:lnTo>
                <a:lnTo>
                  <a:pt x="310769" y="74930"/>
                </a:lnTo>
                <a:close/>
              </a:path>
              <a:path w="428625" h="412750">
                <a:moveTo>
                  <a:pt x="333883" y="49530"/>
                </a:moveTo>
                <a:lnTo>
                  <a:pt x="328295" y="55880"/>
                </a:lnTo>
                <a:lnTo>
                  <a:pt x="371221" y="99060"/>
                </a:lnTo>
                <a:lnTo>
                  <a:pt x="376809" y="92710"/>
                </a:lnTo>
                <a:lnTo>
                  <a:pt x="354838" y="71120"/>
                </a:lnTo>
                <a:lnTo>
                  <a:pt x="350265" y="66040"/>
                </a:lnTo>
                <a:lnTo>
                  <a:pt x="346201" y="58420"/>
                </a:lnTo>
                <a:lnTo>
                  <a:pt x="345524" y="55880"/>
                </a:lnTo>
                <a:lnTo>
                  <a:pt x="340233" y="55880"/>
                </a:lnTo>
                <a:lnTo>
                  <a:pt x="333883" y="49530"/>
                </a:lnTo>
                <a:close/>
              </a:path>
              <a:path w="428625" h="412750">
                <a:moveTo>
                  <a:pt x="405764" y="0"/>
                </a:moveTo>
                <a:lnTo>
                  <a:pt x="391588" y="0"/>
                </a:lnTo>
                <a:lnTo>
                  <a:pt x="384873" y="1270"/>
                </a:lnTo>
                <a:lnTo>
                  <a:pt x="363888" y="26670"/>
                </a:lnTo>
                <a:lnTo>
                  <a:pt x="363982" y="34290"/>
                </a:lnTo>
                <a:lnTo>
                  <a:pt x="364998" y="41910"/>
                </a:lnTo>
                <a:lnTo>
                  <a:pt x="368173" y="48260"/>
                </a:lnTo>
                <a:lnTo>
                  <a:pt x="373507" y="53340"/>
                </a:lnTo>
                <a:lnTo>
                  <a:pt x="379349" y="59690"/>
                </a:lnTo>
                <a:lnTo>
                  <a:pt x="386461" y="62230"/>
                </a:lnTo>
                <a:lnTo>
                  <a:pt x="395097" y="63500"/>
                </a:lnTo>
                <a:lnTo>
                  <a:pt x="401335" y="63500"/>
                </a:lnTo>
                <a:lnTo>
                  <a:pt x="407289" y="60960"/>
                </a:lnTo>
                <a:lnTo>
                  <a:pt x="412956" y="58420"/>
                </a:lnTo>
                <a:lnTo>
                  <a:pt x="415647" y="55880"/>
                </a:lnTo>
                <a:lnTo>
                  <a:pt x="390398" y="55880"/>
                </a:lnTo>
                <a:lnTo>
                  <a:pt x="384683" y="53340"/>
                </a:lnTo>
                <a:lnTo>
                  <a:pt x="379602" y="48260"/>
                </a:lnTo>
                <a:lnTo>
                  <a:pt x="384750" y="43180"/>
                </a:lnTo>
                <a:lnTo>
                  <a:pt x="375285" y="43180"/>
                </a:lnTo>
                <a:lnTo>
                  <a:pt x="372490" y="38100"/>
                </a:lnTo>
                <a:lnTo>
                  <a:pt x="371221" y="33020"/>
                </a:lnTo>
                <a:lnTo>
                  <a:pt x="371856" y="22860"/>
                </a:lnTo>
                <a:lnTo>
                  <a:pt x="374014" y="17780"/>
                </a:lnTo>
                <a:lnTo>
                  <a:pt x="378333" y="13970"/>
                </a:lnTo>
                <a:lnTo>
                  <a:pt x="380873" y="11430"/>
                </a:lnTo>
                <a:lnTo>
                  <a:pt x="383794" y="10160"/>
                </a:lnTo>
                <a:lnTo>
                  <a:pt x="390651" y="7620"/>
                </a:lnTo>
                <a:lnTo>
                  <a:pt x="393826" y="6350"/>
                </a:lnTo>
                <a:lnTo>
                  <a:pt x="414629" y="6350"/>
                </a:lnTo>
                <a:lnTo>
                  <a:pt x="412242" y="3810"/>
                </a:lnTo>
                <a:lnTo>
                  <a:pt x="405764" y="0"/>
                </a:lnTo>
                <a:close/>
              </a:path>
              <a:path w="428625" h="412750">
                <a:moveTo>
                  <a:pt x="350393" y="34290"/>
                </a:moveTo>
                <a:lnTo>
                  <a:pt x="347599" y="35560"/>
                </a:lnTo>
                <a:lnTo>
                  <a:pt x="345439" y="36830"/>
                </a:lnTo>
                <a:lnTo>
                  <a:pt x="343915" y="38100"/>
                </a:lnTo>
                <a:lnTo>
                  <a:pt x="342011" y="39370"/>
                </a:lnTo>
                <a:lnTo>
                  <a:pt x="340613" y="41910"/>
                </a:lnTo>
                <a:lnTo>
                  <a:pt x="339344" y="48260"/>
                </a:lnTo>
                <a:lnTo>
                  <a:pt x="339344" y="52070"/>
                </a:lnTo>
                <a:lnTo>
                  <a:pt x="340233" y="55880"/>
                </a:lnTo>
                <a:lnTo>
                  <a:pt x="345524" y="55880"/>
                </a:lnTo>
                <a:lnTo>
                  <a:pt x="345186" y="54610"/>
                </a:lnTo>
                <a:lnTo>
                  <a:pt x="345439" y="52070"/>
                </a:lnTo>
                <a:lnTo>
                  <a:pt x="345567" y="48260"/>
                </a:lnTo>
                <a:lnTo>
                  <a:pt x="346583" y="45720"/>
                </a:lnTo>
                <a:lnTo>
                  <a:pt x="348488" y="44450"/>
                </a:lnTo>
                <a:lnTo>
                  <a:pt x="349250" y="43180"/>
                </a:lnTo>
                <a:lnTo>
                  <a:pt x="350393" y="43180"/>
                </a:lnTo>
                <a:lnTo>
                  <a:pt x="352044" y="41910"/>
                </a:lnTo>
                <a:lnTo>
                  <a:pt x="350393" y="34290"/>
                </a:lnTo>
                <a:close/>
              </a:path>
              <a:path w="428625" h="412750">
                <a:moveTo>
                  <a:pt x="425958" y="20320"/>
                </a:moveTo>
                <a:lnTo>
                  <a:pt x="418846" y="22860"/>
                </a:lnTo>
                <a:lnTo>
                  <a:pt x="419988" y="26670"/>
                </a:lnTo>
                <a:lnTo>
                  <a:pt x="420497" y="30480"/>
                </a:lnTo>
                <a:lnTo>
                  <a:pt x="420243" y="33020"/>
                </a:lnTo>
                <a:lnTo>
                  <a:pt x="420115" y="35560"/>
                </a:lnTo>
                <a:lnTo>
                  <a:pt x="419354" y="39370"/>
                </a:lnTo>
                <a:lnTo>
                  <a:pt x="402844" y="55880"/>
                </a:lnTo>
                <a:lnTo>
                  <a:pt x="415647" y="55880"/>
                </a:lnTo>
                <a:lnTo>
                  <a:pt x="418338" y="53340"/>
                </a:lnTo>
                <a:lnTo>
                  <a:pt x="421513" y="50800"/>
                </a:lnTo>
                <a:lnTo>
                  <a:pt x="423925" y="46990"/>
                </a:lnTo>
                <a:lnTo>
                  <a:pt x="425450" y="43180"/>
                </a:lnTo>
                <a:lnTo>
                  <a:pt x="426974" y="40640"/>
                </a:lnTo>
                <a:lnTo>
                  <a:pt x="427863" y="36830"/>
                </a:lnTo>
                <a:lnTo>
                  <a:pt x="428117" y="29210"/>
                </a:lnTo>
                <a:lnTo>
                  <a:pt x="427482" y="25400"/>
                </a:lnTo>
                <a:lnTo>
                  <a:pt x="425958" y="20320"/>
                </a:lnTo>
                <a:close/>
              </a:path>
              <a:path w="428625" h="412750">
                <a:moveTo>
                  <a:pt x="414629" y="6350"/>
                </a:moveTo>
                <a:lnTo>
                  <a:pt x="393826" y="6350"/>
                </a:lnTo>
                <a:lnTo>
                  <a:pt x="397001" y="7620"/>
                </a:lnTo>
                <a:lnTo>
                  <a:pt x="400176" y="7620"/>
                </a:lnTo>
                <a:lnTo>
                  <a:pt x="403606" y="8890"/>
                </a:lnTo>
                <a:lnTo>
                  <a:pt x="407288" y="11430"/>
                </a:lnTo>
                <a:lnTo>
                  <a:pt x="375285" y="43180"/>
                </a:lnTo>
                <a:lnTo>
                  <a:pt x="384750" y="43180"/>
                </a:lnTo>
                <a:lnTo>
                  <a:pt x="418211" y="10160"/>
                </a:lnTo>
                <a:lnTo>
                  <a:pt x="414629" y="635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669023" y="5301957"/>
            <a:ext cx="353695" cy="336550"/>
          </a:xfrm>
          <a:custGeom>
            <a:avLst/>
            <a:gdLst/>
            <a:ahLst/>
            <a:cxnLst/>
            <a:rect l="l" t="t" r="r" b="b"/>
            <a:pathLst>
              <a:path w="353695" h="336550">
                <a:moveTo>
                  <a:pt x="43942" y="250190"/>
                </a:moveTo>
                <a:lnTo>
                  <a:pt x="7620" y="269240"/>
                </a:lnTo>
                <a:lnTo>
                  <a:pt x="2031" y="283210"/>
                </a:lnTo>
                <a:lnTo>
                  <a:pt x="0" y="290830"/>
                </a:lnTo>
                <a:lnTo>
                  <a:pt x="20206" y="330200"/>
                </a:lnTo>
                <a:lnTo>
                  <a:pt x="35395" y="336550"/>
                </a:lnTo>
                <a:lnTo>
                  <a:pt x="52492" y="336550"/>
                </a:lnTo>
                <a:lnTo>
                  <a:pt x="60436" y="334010"/>
                </a:lnTo>
                <a:lnTo>
                  <a:pt x="67784" y="330200"/>
                </a:lnTo>
                <a:lnTo>
                  <a:pt x="69137" y="328930"/>
                </a:lnTo>
                <a:lnTo>
                  <a:pt x="37310" y="328930"/>
                </a:lnTo>
                <a:lnTo>
                  <a:pt x="30924" y="326390"/>
                </a:lnTo>
                <a:lnTo>
                  <a:pt x="8508" y="297180"/>
                </a:lnTo>
                <a:lnTo>
                  <a:pt x="8508" y="290830"/>
                </a:lnTo>
                <a:lnTo>
                  <a:pt x="11810" y="278130"/>
                </a:lnTo>
                <a:lnTo>
                  <a:pt x="14731" y="273050"/>
                </a:lnTo>
                <a:lnTo>
                  <a:pt x="19050" y="269240"/>
                </a:lnTo>
                <a:lnTo>
                  <a:pt x="23368" y="264160"/>
                </a:lnTo>
                <a:lnTo>
                  <a:pt x="28575" y="261620"/>
                </a:lnTo>
                <a:lnTo>
                  <a:pt x="34798" y="260350"/>
                </a:lnTo>
                <a:lnTo>
                  <a:pt x="40894" y="257810"/>
                </a:lnTo>
                <a:lnTo>
                  <a:pt x="67784" y="257810"/>
                </a:lnTo>
                <a:lnTo>
                  <a:pt x="60436" y="254000"/>
                </a:lnTo>
                <a:lnTo>
                  <a:pt x="52492" y="251460"/>
                </a:lnTo>
                <a:lnTo>
                  <a:pt x="43942" y="250190"/>
                </a:lnTo>
                <a:close/>
              </a:path>
              <a:path w="353695" h="336550">
                <a:moveTo>
                  <a:pt x="67784" y="257810"/>
                </a:moveTo>
                <a:lnTo>
                  <a:pt x="46862" y="257810"/>
                </a:lnTo>
                <a:lnTo>
                  <a:pt x="52831" y="260350"/>
                </a:lnTo>
                <a:lnTo>
                  <a:pt x="58674" y="261620"/>
                </a:lnTo>
                <a:lnTo>
                  <a:pt x="63880" y="264160"/>
                </a:lnTo>
                <a:lnTo>
                  <a:pt x="68452" y="269240"/>
                </a:lnTo>
                <a:lnTo>
                  <a:pt x="73151" y="274320"/>
                </a:lnTo>
                <a:lnTo>
                  <a:pt x="76326" y="279400"/>
                </a:lnTo>
                <a:lnTo>
                  <a:pt x="77977" y="284480"/>
                </a:lnTo>
                <a:lnTo>
                  <a:pt x="79628" y="290830"/>
                </a:lnTo>
                <a:lnTo>
                  <a:pt x="79501" y="297180"/>
                </a:lnTo>
                <a:lnTo>
                  <a:pt x="51151" y="328930"/>
                </a:lnTo>
                <a:lnTo>
                  <a:pt x="69137" y="328930"/>
                </a:lnTo>
                <a:lnTo>
                  <a:pt x="87249" y="293370"/>
                </a:lnTo>
                <a:lnTo>
                  <a:pt x="86461" y="285750"/>
                </a:lnTo>
                <a:lnTo>
                  <a:pt x="84089" y="276860"/>
                </a:lnTo>
                <a:lnTo>
                  <a:pt x="80123" y="269240"/>
                </a:lnTo>
                <a:lnTo>
                  <a:pt x="74549" y="262890"/>
                </a:lnTo>
                <a:lnTo>
                  <a:pt x="67784" y="257810"/>
                </a:lnTo>
                <a:close/>
              </a:path>
              <a:path w="353695" h="336550">
                <a:moveTo>
                  <a:pt x="121793" y="205740"/>
                </a:moveTo>
                <a:lnTo>
                  <a:pt x="108457" y="205740"/>
                </a:lnTo>
                <a:lnTo>
                  <a:pt x="105155" y="207010"/>
                </a:lnTo>
                <a:lnTo>
                  <a:pt x="82803" y="231140"/>
                </a:lnTo>
                <a:lnTo>
                  <a:pt x="81152" y="236220"/>
                </a:lnTo>
                <a:lnTo>
                  <a:pt x="81025" y="242570"/>
                </a:lnTo>
                <a:lnTo>
                  <a:pt x="82550" y="247650"/>
                </a:lnTo>
                <a:lnTo>
                  <a:pt x="83947" y="254000"/>
                </a:lnTo>
                <a:lnTo>
                  <a:pt x="86868" y="259080"/>
                </a:lnTo>
                <a:lnTo>
                  <a:pt x="90931" y="262890"/>
                </a:lnTo>
                <a:lnTo>
                  <a:pt x="97154" y="269240"/>
                </a:lnTo>
                <a:lnTo>
                  <a:pt x="104648" y="271780"/>
                </a:lnTo>
                <a:lnTo>
                  <a:pt x="113410" y="271780"/>
                </a:lnTo>
                <a:lnTo>
                  <a:pt x="119812" y="270510"/>
                </a:lnTo>
                <a:lnTo>
                  <a:pt x="125856" y="269240"/>
                </a:lnTo>
                <a:lnTo>
                  <a:pt x="131520" y="265430"/>
                </a:lnTo>
                <a:lnTo>
                  <a:pt x="133273" y="264160"/>
                </a:lnTo>
                <a:lnTo>
                  <a:pt x="111759" y="264160"/>
                </a:lnTo>
                <a:lnTo>
                  <a:pt x="102997" y="261620"/>
                </a:lnTo>
                <a:lnTo>
                  <a:pt x="99314" y="260350"/>
                </a:lnTo>
                <a:lnTo>
                  <a:pt x="96139" y="256540"/>
                </a:lnTo>
                <a:lnTo>
                  <a:pt x="91312" y="251460"/>
                </a:lnTo>
                <a:lnTo>
                  <a:pt x="89026" y="246380"/>
                </a:lnTo>
                <a:lnTo>
                  <a:pt x="89153" y="232410"/>
                </a:lnTo>
                <a:lnTo>
                  <a:pt x="91821" y="226060"/>
                </a:lnTo>
                <a:lnTo>
                  <a:pt x="97027" y="220980"/>
                </a:lnTo>
                <a:lnTo>
                  <a:pt x="102175" y="217170"/>
                </a:lnTo>
                <a:lnTo>
                  <a:pt x="107727" y="214630"/>
                </a:lnTo>
                <a:lnTo>
                  <a:pt x="113708" y="213360"/>
                </a:lnTo>
                <a:lnTo>
                  <a:pt x="120142" y="213360"/>
                </a:lnTo>
                <a:lnTo>
                  <a:pt x="121793" y="205740"/>
                </a:lnTo>
                <a:close/>
              </a:path>
              <a:path w="353695" h="336550">
                <a:moveTo>
                  <a:pt x="147193" y="231140"/>
                </a:moveTo>
                <a:lnTo>
                  <a:pt x="139826" y="232410"/>
                </a:lnTo>
                <a:lnTo>
                  <a:pt x="140843" y="242570"/>
                </a:lnTo>
                <a:lnTo>
                  <a:pt x="138302" y="250190"/>
                </a:lnTo>
                <a:lnTo>
                  <a:pt x="128524" y="259080"/>
                </a:lnTo>
                <a:lnTo>
                  <a:pt x="124586" y="261620"/>
                </a:lnTo>
                <a:lnTo>
                  <a:pt x="116077" y="264160"/>
                </a:lnTo>
                <a:lnTo>
                  <a:pt x="133273" y="264160"/>
                </a:lnTo>
                <a:lnTo>
                  <a:pt x="148208" y="236220"/>
                </a:lnTo>
                <a:lnTo>
                  <a:pt x="147193" y="231140"/>
                </a:lnTo>
                <a:close/>
              </a:path>
              <a:path w="353695" h="336550">
                <a:moveTo>
                  <a:pt x="144161" y="185420"/>
                </a:moveTo>
                <a:lnTo>
                  <a:pt x="133603" y="185420"/>
                </a:lnTo>
                <a:lnTo>
                  <a:pt x="171703" y="224790"/>
                </a:lnTo>
                <a:lnTo>
                  <a:pt x="177292" y="218440"/>
                </a:lnTo>
                <a:lnTo>
                  <a:pt x="144161" y="185420"/>
                </a:lnTo>
                <a:close/>
              </a:path>
              <a:path w="353695" h="336550">
                <a:moveTo>
                  <a:pt x="114934" y="204470"/>
                </a:moveTo>
                <a:lnTo>
                  <a:pt x="111759" y="205740"/>
                </a:lnTo>
                <a:lnTo>
                  <a:pt x="118364" y="205740"/>
                </a:lnTo>
                <a:lnTo>
                  <a:pt x="114934" y="204470"/>
                </a:lnTo>
                <a:close/>
              </a:path>
              <a:path w="353695" h="336550">
                <a:moveTo>
                  <a:pt x="155701" y="153670"/>
                </a:moveTo>
                <a:lnTo>
                  <a:pt x="150241" y="160020"/>
                </a:lnTo>
                <a:lnTo>
                  <a:pt x="177037" y="186690"/>
                </a:lnTo>
                <a:lnTo>
                  <a:pt x="182245" y="190500"/>
                </a:lnTo>
                <a:lnTo>
                  <a:pt x="191134" y="194310"/>
                </a:lnTo>
                <a:lnTo>
                  <a:pt x="195579" y="194310"/>
                </a:lnTo>
                <a:lnTo>
                  <a:pt x="204597" y="191770"/>
                </a:lnTo>
                <a:lnTo>
                  <a:pt x="208915" y="189230"/>
                </a:lnTo>
                <a:lnTo>
                  <a:pt x="212507" y="185420"/>
                </a:lnTo>
                <a:lnTo>
                  <a:pt x="190119" y="185420"/>
                </a:lnTo>
                <a:lnTo>
                  <a:pt x="186690" y="184150"/>
                </a:lnTo>
                <a:lnTo>
                  <a:pt x="184276" y="182880"/>
                </a:lnTo>
                <a:lnTo>
                  <a:pt x="180721" y="179070"/>
                </a:lnTo>
                <a:lnTo>
                  <a:pt x="155701" y="153670"/>
                </a:lnTo>
                <a:close/>
              </a:path>
              <a:path w="353695" h="336550">
                <a:moveTo>
                  <a:pt x="118364" y="160020"/>
                </a:moveTo>
                <a:lnTo>
                  <a:pt x="112902" y="165100"/>
                </a:lnTo>
                <a:lnTo>
                  <a:pt x="128777" y="181610"/>
                </a:lnTo>
                <a:lnTo>
                  <a:pt x="121284" y="189230"/>
                </a:lnTo>
                <a:lnTo>
                  <a:pt x="125983" y="193040"/>
                </a:lnTo>
                <a:lnTo>
                  <a:pt x="133603" y="185420"/>
                </a:lnTo>
                <a:lnTo>
                  <a:pt x="144161" y="185420"/>
                </a:lnTo>
                <a:lnTo>
                  <a:pt x="139065" y="180340"/>
                </a:lnTo>
                <a:lnTo>
                  <a:pt x="144072" y="175260"/>
                </a:lnTo>
                <a:lnTo>
                  <a:pt x="134366" y="175260"/>
                </a:lnTo>
                <a:lnTo>
                  <a:pt x="118364" y="160020"/>
                </a:lnTo>
                <a:close/>
              </a:path>
              <a:path w="353695" h="336550">
                <a:moveTo>
                  <a:pt x="187832" y="121920"/>
                </a:moveTo>
                <a:lnTo>
                  <a:pt x="182118" y="128270"/>
                </a:lnTo>
                <a:lnTo>
                  <a:pt x="202183" y="147320"/>
                </a:lnTo>
                <a:lnTo>
                  <a:pt x="207518" y="153670"/>
                </a:lnTo>
                <a:lnTo>
                  <a:pt x="210820" y="157480"/>
                </a:lnTo>
                <a:lnTo>
                  <a:pt x="211835" y="158750"/>
                </a:lnTo>
                <a:lnTo>
                  <a:pt x="213486" y="162560"/>
                </a:lnTo>
                <a:lnTo>
                  <a:pt x="213995" y="166370"/>
                </a:lnTo>
                <a:lnTo>
                  <a:pt x="213232" y="170180"/>
                </a:lnTo>
                <a:lnTo>
                  <a:pt x="212598" y="172720"/>
                </a:lnTo>
                <a:lnTo>
                  <a:pt x="210820" y="176530"/>
                </a:lnTo>
                <a:lnTo>
                  <a:pt x="207645" y="179070"/>
                </a:lnTo>
                <a:lnTo>
                  <a:pt x="204597" y="182880"/>
                </a:lnTo>
                <a:lnTo>
                  <a:pt x="201168" y="184150"/>
                </a:lnTo>
                <a:lnTo>
                  <a:pt x="197484" y="185420"/>
                </a:lnTo>
                <a:lnTo>
                  <a:pt x="212507" y="185420"/>
                </a:lnTo>
                <a:lnTo>
                  <a:pt x="217297" y="180340"/>
                </a:lnTo>
                <a:lnTo>
                  <a:pt x="219836" y="176530"/>
                </a:lnTo>
                <a:lnTo>
                  <a:pt x="220979" y="171450"/>
                </a:lnTo>
                <a:lnTo>
                  <a:pt x="221996" y="167640"/>
                </a:lnTo>
                <a:lnTo>
                  <a:pt x="221742" y="162560"/>
                </a:lnTo>
                <a:lnTo>
                  <a:pt x="220091" y="158750"/>
                </a:lnTo>
                <a:lnTo>
                  <a:pt x="218567" y="154940"/>
                </a:lnTo>
                <a:lnTo>
                  <a:pt x="214756" y="149860"/>
                </a:lnTo>
                <a:lnTo>
                  <a:pt x="208787" y="143510"/>
                </a:lnTo>
                <a:lnTo>
                  <a:pt x="187832" y="121920"/>
                </a:lnTo>
                <a:close/>
              </a:path>
              <a:path w="353695" h="336550">
                <a:moveTo>
                  <a:pt x="143128" y="166370"/>
                </a:moveTo>
                <a:lnTo>
                  <a:pt x="134366" y="175260"/>
                </a:lnTo>
                <a:lnTo>
                  <a:pt x="144072" y="175260"/>
                </a:lnTo>
                <a:lnTo>
                  <a:pt x="147827" y="171450"/>
                </a:lnTo>
                <a:lnTo>
                  <a:pt x="143128" y="166370"/>
                </a:lnTo>
                <a:close/>
              </a:path>
              <a:path w="353695" h="336550">
                <a:moveTo>
                  <a:pt x="189737" y="87630"/>
                </a:moveTo>
                <a:lnTo>
                  <a:pt x="184276" y="92710"/>
                </a:lnTo>
                <a:lnTo>
                  <a:pt x="243712" y="152400"/>
                </a:lnTo>
                <a:lnTo>
                  <a:pt x="249300" y="146050"/>
                </a:lnTo>
                <a:lnTo>
                  <a:pt x="241426" y="138430"/>
                </a:lnTo>
                <a:lnTo>
                  <a:pt x="255650" y="138430"/>
                </a:lnTo>
                <a:lnTo>
                  <a:pt x="259969" y="137160"/>
                </a:lnTo>
                <a:lnTo>
                  <a:pt x="263905" y="134620"/>
                </a:lnTo>
                <a:lnTo>
                  <a:pt x="265112" y="133350"/>
                </a:lnTo>
                <a:lnTo>
                  <a:pt x="237998" y="133350"/>
                </a:lnTo>
                <a:lnTo>
                  <a:pt x="232155" y="130810"/>
                </a:lnTo>
                <a:lnTo>
                  <a:pt x="223900" y="121920"/>
                </a:lnTo>
                <a:lnTo>
                  <a:pt x="221742" y="118110"/>
                </a:lnTo>
                <a:lnTo>
                  <a:pt x="219455" y="110490"/>
                </a:lnTo>
                <a:lnTo>
                  <a:pt x="213741" y="110490"/>
                </a:lnTo>
                <a:lnTo>
                  <a:pt x="189737" y="87630"/>
                </a:lnTo>
                <a:close/>
              </a:path>
              <a:path w="353695" h="336550">
                <a:moveTo>
                  <a:pt x="255650" y="138430"/>
                </a:moveTo>
                <a:lnTo>
                  <a:pt x="241426" y="138430"/>
                </a:lnTo>
                <a:lnTo>
                  <a:pt x="246633" y="139700"/>
                </a:lnTo>
                <a:lnTo>
                  <a:pt x="251332" y="139700"/>
                </a:lnTo>
                <a:lnTo>
                  <a:pt x="255650" y="138430"/>
                </a:lnTo>
                <a:close/>
              </a:path>
              <a:path w="353695" h="336550">
                <a:moveTo>
                  <a:pt x="264591" y="83820"/>
                </a:moveTo>
                <a:lnTo>
                  <a:pt x="245999" y="83820"/>
                </a:lnTo>
                <a:lnTo>
                  <a:pt x="254634" y="86360"/>
                </a:lnTo>
                <a:lnTo>
                  <a:pt x="258318" y="88900"/>
                </a:lnTo>
                <a:lnTo>
                  <a:pt x="264414" y="93980"/>
                </a:lnTo>
                <a:lnTo>
                  <a:pt x="266573" y="97790"/>
                </a:lnTo>
                <a:lnTo>
                  <a:pt x="268858" y="106680"/>
                </a:lnTo>
                <a:lnTo>
                  <a:pt x="268985" y="110490"/>
                </a:lnTo>
                <a:lnTo>
                  <a:pt x="267843" y="115570"/>
                </a:lnTo>
                <a:lnTo>
                  <a:pt x="266826" y="119380"/>
                </a:lnTo>
                <a:lnTo>
                  <a:pt x="264668" y="123190"/>
                </a:lnTo>
                <a:lnTo>
                  <a:pt x="261620" y="125730"/>
                </a:lnTo>
                <a:lnTo>
                  <a:pt x="256921" y="130810"/>
                </a:lnTo>
                <a:lnTo>
                  <a:pt x="251205" y="133350"/>
                </a:lnTo>
                <a:lnTo>
                  <a:pt x="265112" y="133350"/>
                </a:lnTo>
                <a:lnTo>
                  <a:pt x="273557" y="124460"/>
                </a:lnTo>
                <a:lnTo>
                  <a:pt x="276605" y="116840"/>
                </a:lnTo>
                <a:lnTo>
                  <a:pt x="276478" y="99060"/>
                </a:lnTo>
                <a:lnTo>
                  <a:pt x="273303" y="92710"/>
                </a:lnTo>
                <a:lnTo>
                  <a:pt x="264591" y="83820"/>
                </a:lnTo>
                <a:close/>
              </a:path>
              <a:path w="353695" h="336550">
                <a:moveTo>
                  <a:pt x="253365" y="76200"/>
                </a:moveTo>
                <a:lnTo>
                  <a:pt x="235966" y="76200"/>
                </a:lnTo>
                <a:lnTo>
                  <a:pt x="228473" y="78740"/>
                </a:lnTo>
                <a:lnTo>
                  <a:pt x="213232" y="105410"/>
                </a:lnTo>
                <a:lnTo>
                  <a:pt x="213741" y="110490"/>
                </a:lnTo>
                <a:lnTo>
                  <a:pt x="219455" y="110490"/>
                </a:lnTo>
                <a:lnTo>
                  <a:pt x="219455" y="106680"/>
                </a:lnTo>
                <a:lnTo>
                  <a:pt x="220599" y="101600"/>
                </a:lnTo>
                <a:lnTo>
                  <a:pt x="241807" y="83820"/>
                </a:lnTo>
                <a:lnTo>
                  <a:pt x="264591" y="83820"/>
                </a:lnTo>
                <a:lnTo>
                  <a:pt x="260857" y="80010"/>
                </a:lnTo>
                <a:lnTo>
                  <a:pt x="253365" y="76200"/>
                </a:lnTo>
                <a:close/>
              </a:path>
              <a:path w="353695" h="336550">
                <a:moveTo>
                  <a:pt x="258952" y="50800"/>
                </a:moveTo>
                <a:lnTo>
                  <a:pt x="253365" y="57150"/>
                </a:lnTo>
                <a:lnTo>
                  <a:pt x="296291" y="99060"/>
                </a:lnTo>
                <a:lnTo>
                  <a:pt x="301878" y="93980"/>
                </a:lnTo>
                <a:lnTo>
                  <a:pt x="279907" y="72390"/>
                </a:lnTo>
                <a:lnTo>
                  <a:pt x="275335" y="67310"/>
                </a:lnTo>
                <a:lnTo>
                  <a:pt x="271272" y="59690"/>
                </a:lnTo>
                <a:lnTo>
                  <a:pt x="270594" y="57150"/>
                </a:lnTo>
                <a:lnTo>
                  <a:pt x="265302" y="57150"/>
                </a:lnTo>
                <a:lnTo>
                  <a:pt x="258952" y="50800"/>
                </a:lnTo>
                <a:close/>
              </a:path>
              <a:path w="353695" h="336550">
                <a:moveTo>
                  <a:pt x="323850" y="0"/>
                </a:moveTo>
                <a:lnTo>
                  <a:pt x="316658" y="0"/>
                </a:lnTo>
                <a:lnTo>
                  <a:pt x="309943" y="2540"/>
                </a:lnTo>
                <a:lnTo>
                  <a:pt x="288958" y="27940"/>
                </a:lnTo>
                <a:lnTo>
                  <a:pt x="289051" y="35560"/>
                </a:lnTo>
                <a:lnTo>
                  <a:pt x="320167" y="64770"/>
                </a:lnTo>
                <a:lnTo>
                  <a:pt x="332359" y="62230"/>
                </a:lnTo>
                <a:lnTo>
                  <a:pt x="338026" y="59690"/>
                </a:lnTo>
                <a:lnTo>
                  <a:pt x="340717" y="57150"/>
                </a:lnTo>
                <a:lnTo>
                  <a:pt x="315468" y="57150"/>
                </a:lnTo>
                <a:lnTo>
                  <a:pt x="309752" y="54610"/>
                </a:lnTo>
                <a:lnTo>
                  <a:pt x="304673" y="49530"/>
                </a:lnTo>
                <a:lnTo>
                  <a:pt x="309654" y="44450"/>
                </a:lnTo>
                <a:lnTo>
                  <a:pt x="300481" y="44450"/>
                </a:lnTo>
                <a:lnTo>
                  <a:pt x="297560" y="39370"/>
                </a:lnTo>
                <a:lnTo>
                  <a:pt x="296291" y="34290"/>
                </a:lnTo>
                <a:lnTo>
                  <a:pt x="296545" y="30480"/>
                </a:lnTo>
                <a:lnTo>
                  <a:pt x="296925" y="24130"/>
                </a:lnTo>
                <a:lnTo>
                  <a:pt x="299084" y="19050"/>
                </a:lnTo>
                <a:lnTo>
                  <a:pt x="303402" y="15240"/>
                </a:lnTo>
                <a:lnTo>
                  <a:pt x="305943" y="12700"/>
                </a:lnTo>
                <a:lnTo>
                  <a:pt x="308864" y="10160"/>
                </a:lnTo>
                <a:lnTo>
                  <a:pt x="315722" y="7620"/>
                </a:lnTo>
                <a:lnTo>
                  <a:pt x="340296" y="7620"/>
                </a:lnTo>
                <a:lnTo>
                  <a:pt x="337311" y="5080"/>
                </a:lnTo>
                <a:lnTo>
                  <a:pt x="330834" y="1270"/>
                </a:lnTo>
                <a:lnTo>
                  <a:pt x="323850" y="0"/>
                </a:lnTo>
                <a:close/>
              </a:path>
              <a:path w="353695" h="336550">
                <a:moveTo>
                  <a:pt x="275462" y="35560"/>
                </a:moveTo>
                <a:lnTo>
                  <a:pt x="272669" y="35560"/>
                </a:lnTo>
                <a:lnTo>
                  <a:pt x="270636" y="36830"/>
                </a:lnTo>
                <a:lnTo>
                  <a:pt x="269112" y="39370"/>
                </a:lnTo>
                <a:lnTo>
                  <a:pt x="267080" y="40640"/>
                </a:lnTo>
                <a:lnTo>
                  <a:pt x="265683" y="43180"/>
                </a:lnTo>
                <a:lnTo>
                  <a:pt x="264668" y="48260"/>
                </a:lnTo>
                <a:lnTo>
                  <a:pt x="264541" y="53340"/>
                </a:lnTo>
                <a:lnTo>
                  <a:pt x="265302" y="57150"/>
                </a:lnTo>
                <a:lnTo>
                  <a:pt x="270594" y="57150"/>
                </a:lnTo>
                <a:lnTo>
                  <a:pt x="270255" y="55880"/>
                </a:lnTo>
                <a:lnTo>
                  <a:pt x="270509" y="52070"/>
                </a:lnTo>
                <a:lnTo>
                  <a:pt x="270636" y="49530"/>
                </a:lnTo>
                <a:lnTo>
                  <a:pt x="271652" y="46990"/>
                </a:lnTo>
                <a:lnTo>
                  <a:pt x="273557" y="44450"/>
                </a:lnTo>
                <a:lnTo>
                  <a:pt x="274320" y="44450"/>
                </a:lnTo>
                <a:lnTo>
                  <a:pt x="275590" y="43180"/>
                </a:lnTo>
                <a:lnTo>
                  <a:pt x="277241" y="43180"/>
                </a:lnTo>
                <a:lnTo>
                  <a:pt x="275462" y="35560"/>
                </a:lnTo>
                <a:close/>
              </a:path>
              <a:path w="353695" h="336550">
                <a:moveTo>
                  <a:pt x="351027" y="21590"/>
                </a:moveTo>
                <a:lnTo>
                  <a:pt x="344043" y="22860"/>
                </a:lnTo>
                <a:lnTo>
                  <a:pt x="345058" y="27940"/>
                </a:lnTo>
                <a:lnTo>
                  <a:pt x="345397" y="30480"/>
                </a:lnTo>
                <a:lnTo>
                  <a:pt x="327914" y="57150"/>
                </a:lnTo>
                <a:lnTo>
                  <a:pt x="340717" y="57150"/>
                </a:lnTo>
                <a:lnTo>
                  <a:pt x="343407" y="54610"/>
                </a:lnTo>
                <a:lnTo>
                  <a:pt x="346582" y="52070"/>
                </a:lnTo>
                <a:lnTo>
                  <a:pt x="348996" y="48260"/>
                </a:lnTo>
                <a:lnTo>
                  <a:pt x="352044" y="40640"/>
                </a:lnTo>
                <a:lnTo>
                  <a:pt x="352932" y="38100"/>
                </a:lnTo>
                <a:lnTo>
                  <a:pt x="353186" y="30480"/>
                </a:lnTo>
                <a:lnTo>
                  <a:pt x="352551" y="25400"/>
                </a:lnTo>
                <a:lnTo>
                  <a:pt x="351027" y="21590"/>
                </a:lnTo>
                <a:close/>
              </a:path>
              <a:path w="353695" h="336550">
                <a:moveTo>
                  <a:pt x="340296" y="7620"/>
                </a:moveTo>
                <a:lnTo>
                  <a:pt x="322199" y="7620"/>
                </a:lnTo>
                <a:lnTo>
                  <a:pt x="325374" y="8890"/>
                </a:lnTo>
                <a:lnTo>
                  <a:pt x="328802" y="10160"/>
                </a:lnTo>
                <a:lnTo>
                  <a:pt x="332485" y="11430"/>
                </a:lnTo>
                <a:lnTo>
                  <a:pt x="300481" y="44450"/>
                </a:lnTo>
                <a:lnTo>
                  <a:pt x="309654" y="44450"/>
                </a:lnTo>
                <a:lnTo>
                  <a:pt x="343280" y="10160"/>
                </a:lnTo>
                <a:lnTo>
                  <a:pt x="340296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134352" y="5301780"/>
            <a:ext cx="469900" cy="453390"/>
          </a:xfrm>
          <a:custGeom>
            <a:avLst/>
            <a:gdLst/>
            <a:ahLst/>
            <a:cxnLst/>
            <a:rect l="l" t="t" r="r" b="b"/>
            <a:pathLst>
              <a:path w="469900" h="453389">
                <a:moveTo>
                  <a:pt x="1270" y="394970"/>
                </a:moveTo>
                <a:lnTo>
                  <a:pt x="0" y="396240"/>
                </a:lnTo>
                <a:lnTo>
                  <a:pt x="58039" y="453390"/>
                </a:lnTo>
                <a:lnTo>
                  <a:pt x="64134" y="448310"/>
                </a:lnTo>
                <a:lnTo>
                  <a:pt x="20193" y="403860"/>
                </a:lnTo>
                <a:lnTo>
                  <a:pt x="98712" y="403860"/>
                </a:lnTo>
                <a:lnTo>
                  <a:pt x="94926" y="400050"/>
                </a:lnTo>
                <a:lnTo>
                  <a:pt x="84454" y="400050"/>
                </a:lnTo>
                <a:lnTo>
                  <a:pt x="1270" y="394970"/>
                </a:lnTo>
                <a:close/>
              </a:path>
              <a:path w="469900" h="453389">
                <a:moveTo>
                  <a:pt x="98712" y="403860"/>
                </a:moveTo>
                <a:lnTo>
                  <a:pt x="20193" y="403860"/>
                </a:lnTo>
                <a:lnTo>
                  <a:pt x="102362" y="410210"/>
                </a:lnTo>
                <a:lnTo>
                  <a:pt x="103758" y="408940"/>
                </a:lnTo>
                <a:lnTo>
                  <a:pt x="98712" y="403860"/>
                </a:lnTo>
                <a:close/>
              </a:path>
              <a:path w="469900" h="453389">
                <a:moveTo>
                  <a:pt x="45720" y="350520"/>
                </a:moveTo>
                <a:lnTo>
                  <a:pt x="39877" y="355600"/>
                </a:lnTo>
                <a:lnTo>
                  <a:pt x="84454" y="400050"/>
                </a:lnTo>
                <a:lnTo>
                  <a:pt x="94926" y="400050"/>
                </a:lnTo>
                <a:lnTo>
                  <a:pt x="45720" y="350520"/>
                </a:lnTo>
                <a:close/>
              </a:path>
              <a:path w="469900" h="453389">
                <a:moveTo>
                  <a:pt x="125729" y="321310"/>
                </a:moveTo>
                <a:lnTo>
                  <a:pt x="110781" y="321310"/>
                </a:lnTo>
                <a:lnTo>
                  <a:pt x="104632" y="322580"/>
                </a:lnTo>
                <a:lnTo>
                  <a:pt x="84539" y="355600"/>
                </a:lnTo>
                <a:lnTo>
                  <a:pt x="84963" y="361950"/>
                </a:lnTo>
                <a:lnTo>
                  <a:pt x="88138" y="369570"/>
                </a:lnTo>
                <a:lnTo>
                  <a:pt x="94106" y="375920"/>
                </a:lnTo>
                <a:lnTo>
                  <a:pt x="100075" y="381000"/>
                </a:lnTo>
                <a:lnTo>
                  <a:pt x="107442" y="384810"/>
                </a:lnTo>
                <a:lnTo>
                  <a:pt x="124714" y="384810"/>
                </a:lnTo>
                <a:lnTo>
                  <a:pt x="132333" y="382270"/>
                </a:lnTo>
                <a:lnTo>
                  <a:pt x="137136" y="377190"/>
                </a:lnTo>
                <a:lnTo>
                  <a:pt x="114934" y="377190"/>
                </a:lnTo>
                <a:lnTo>
                  <a:pt x="106552" y="374650"/>
                </a:lnTo>
                <a:lnTo>
                  <a:pt x="102870" y="373380"/>
                </a:lnTo>
                <a:lnTo>
                  <a:pt x="99822" y="369570"/>
                </a:lnTo>
                <a:lnTo>
                  <a:pt x="94996" y="364490"/>
                </a:lnTo>
                <a:lnTo>
                  <a:pt x="92455" y="359410"/>
                </a:lnTo>
                <a:lnTo>
                  <a:pt x="92328" y="345440"/>
                </a:lnTo>
                <a:lnTo>
                  <a:pt x="94615" y="340360"/>
                </a:lnTo>
                <a:lnTo>
                  <a:pt x="99187" y="335280"/>
                </a:lnTo>
                <a:lnTo>
                  <a:pt x="103758" y="331470"/>
                </a:lnTo>
                <a:lnTo>
                  <a:pt x="109347" y="328930"/>
                </a:lnTo>
                <a:lnTo>
                  <a:pt x="136821" y="328930"/>
                </a:lnTo>
                <a:lnTo>
                  <a:pt x="132842" y="325120"/>
                </a:lnTo>
                <a:lnTo>
                  <a:pt x="125729" y="321310"/>
                </a:lnTo>
                <a:close/>
              </a:path>
              <a:path w="469900" h="453389">
                <a:moveTo>
                  <a:pt x="136821" y="328930"/>
                </a:moveTo>
                <a:lnTo>
                  <a:pt x="122808" y="328930"/>
                </a:lnTo>
                <a:lnTo>
                  <a:pt x="128524" y="331470"/>
                </a:lnTo>
                <a:lnTo>
                  <a:pt x="133350" y="336550"/>
                </a:lnTo>
                <a:lnTo>
                  <a:pt x="136525" y="339090"/>
                </a:lnTo>
                <a:lnTo>
                  <a:pt x="138556" y="342900"/>
                </a:lnTo>
                <a:lnTo>
                  <a:pt x="139826" y="346710"/>
                </a:lnTo>
                <a:lnTo>
                  <a:pt x="140970" y="351790"/>
                </a:lnTo>
                <a:lnTo>
                  <a:pt x="140970" y="355600"/>
                </a:lnTo>
                <a:lnTo>
                  <a:pt x="139953" y="359410"/>
                </a:lnTo>
                <a:lnTo>
                  <a:pt x="138811" y="363220"/>
                </a:lnTo>
                <a:lnTo>
                  <a:pt x="136778" y="367030"/>
                </a:lnTo>
                <a:lnTo>
                  <a:pt x="133603" y="369570"/>
                </a:lnTo>
                <a:lnTo>
                  <a:pt x="130555" y="373380"/>
                </a:lnTo>
                <a:lnTo>
                  <a:pt x="127000" y="375920"/>
                </a:lnTo>
                <a:lnTo>
                  <a:pt x="123063" y="375920"/>
                </a:lnTo>
                <a:lnTo>
                  <a:pt x="118999" y="377190"/>
                </a:lnTo>
                <a:lnTo>
                  <a:pt x="137136" y="377190"/>
                </a:lnTo>
                <a:lnTo>
                  <a:pt x="145542" y="368300"/>
                </a:lnTo>
                <a:lnTo>
                  <a:pt x="148590" y="360680"/>
                </a:lnTo>
                <a:lnTo>
                  <a:pt x="148336" y="353060"/>
                </a:lnTo>
                <a:lnTo>
                  <a:pt x="147954" y="344170"/>
                </a:lnTo>
                <a:lnTo>
                  <a:pt x="144779" y="336550"/>
                </a:lnTo>
                <a:lnTo>
                  <a:pt x="136821" y="328930"/>
                </a:lnTo>
                <a:close/>
              </a:path>
              <a:path w="469900" h="453389">
                <a:moveTo>
                  <a:pt x="129158" y="297180"/>
                </a:moveTo>
                <a:lnTo>
                  <a:pt x="123317" y="303530"/>
                </a:lnTo>
                <a:lnTo>
                  <a:pt x="186054" y="326390"/>
                </a:lnTo>
                <a:lnTo>
                  <a:pt x="187071" y="325120"/>
                </a:lnTo>
                <a:lnTo>
                  <a:pt x="182778" y="313690"/>
                </a:lnTo>
                <a:lnTo>
                  <a:pt x="174878" y="313690"/>
                </a:lnTo>
                <a:lnTo>
                  <a:pt x="129158" y="297180"/>
                </a:lnTo>
                <a:close/>
              </a:path>
              <a:path w="469900" h="453389">
                <a:moveTo>
                  <a:pt x="163702" y="262890"/>
                </a:moveTo>
                <a:lnTo>
                  <a:pt x="157861" y="267970"/>
                </a:lnTo>
                <a:lnTo>
                  <a:pt x="174878" y="313690"/>
                </a:lnTo>
                <a:lnTo>
                  <a:pt x="182778" y="313690"/>
                </a:lnTo>
                <a:lnTo>
                  <a:pt x="163702" y="262890"/>
                </a:lnTo>
                <a:close/>
              </a:path>
              <a:path w="469900" h="453389">
                <a:moveTo>
                  <a:pt x="176275" y="250190"/>
                </a:moveTo>
                <a:lnTo>
                  <a:pt x="170688" y="255270"/>
                </a:lnTo>
                <a:lnTo>
                  <a:pt x="213614" y="298450"/>
                </a:lnTo>
                <a:lnTo>
                  <a:pt x="219201" y="293370"/>
                </a:lnTo>
                <a:lnTo>
                  <a:pt x="176275" y="250190"/>
                </a:lnTo>
                <a:close/>
              </a:path>
              <a:path w="469900" h="453389">
                <a:moveTo>
                  <a:pt x="232409" y="208280"/>
                </a:moveTo>
                <a:lnTo>
                  <a:pt x="225218" y="208280"/>
                </a:lnTo>
                <a:lnTo>
                  <a:pt x="218503" y="209550"/>
                </a:lnTo>
                <a:lnTo>
                  <a:pt x="197518" y="236220"/>
                </a:lnTo>
                <a:lnTo>
                  <a:pt x="197612" y="242570"/>
                </a:lnTo>
                <a:lnTo>
                  <a:pt x="198627" y="250190"/>
                </a:lnTo>
                <a:lnTo>
                  <a:pt x="201802" y="256540"/>
                </a:lnTo>
                <a:lnTo>
                  <a:pt x="207264" y="261620"/>
                </a:lnTo>
                <a:lnTo>
                  <a:pt x="212978" y="267970"/>
                </a:lnTo>
                <a:lnTo>
                  <a:pt x="220218" y="271780"/>
                </a:lnTo>
                <a:lnTo>
                  <a:pt x="234965" y="271780"/>
                </a:lnTo>
                <a:lnTo>
                  <a:pt x="240919" y="270510"/>
                </a:lnTo>
                <a:lnTo>
                  <a:pt x="246586" y="266700"/>
                </a:lnTo>
                <a:lnTo>
                  <a:pt x="250174" y="264160"/>
                </a:lnTo>
                <a:lnTo>
                  <a:pt x="224027" y="264160"/>
                </a:lnTo>
                <a:lnTo>
                  <a:pt x="218313" y="261620"/>
                </a:lnTo>
                <a:lnTo>
                  <a:pt x="213232" y="256540"/>
                </a:lnTo>
                <a:lnTo>
                  <a:pt x="218380" y="251460"/>
                </a:lnTo>
                <a:lnTo>
                  <a:pt x="209042" y="251460"/>
                </a:lnTo>
                <a:lnTo>
                  <a:pt x="206121" y="246380"/>
                </a:lnTo>
                <a:lnTo>
                  <a:pt x="204850" y="241300"/>
                </a:lnTo>
                <a:lnTo>
                  <a:pt x="205486" y="232410"/>
                </a:lnTo>
                <a:lnTo>
                  <a:pt x="224281" y="215900"/>
                </a:lnTo>
                <a:lnTo>
                  <a:pt x="249453" y="215900"/>
                </a:lnTo>
                <a:lnTo>
                  <a:pt x="245872" y="212090"/>
                </a:lnTo>
                <a:lnTo>
                  <a:pt x="239395" y="209550"/>
                </a:lnTo>
                <a:lnTo>
                  <a:pt x="232409" y="208280"/>
                </a:lnTo>
                <a:close/>
              </a:path>
              <a:path w="469900" h="453389">
                <a:moveTo>
                  <a:pt x="259715" y="228600"/>
                </a:moveTo>
                <a:lnTo>
                  <a:pt x="252602" y="231140"/>
                </a:lnTo>
                <a:lnTo>
                  <a:pt x="253619" y="234950"/>
                </a:lnTo>
                <a:lnTo>
                  <a:pt x="253957" y="237490"/>
                </a:lnTo>
                <a:lnTo>
                  <a:pt x="236474" y="264160"/>
                </a:lnTo>
                <a:lnTo>
                  <a:pt x="250174" y="264160"/>
                </a:lnTo>
                <a:lnTo>
                  <a:pt x="261747" y="237490"/>
                </a:lnTo>
                <a:lnTo>
                  <a:pt x="261112" y="233680"/>
                </a:lnTo>
                <a:lnTo>
                  <a:pt x="259715" y="228600"/>
                </a:lnTo>
                <a:close/>
              </a:path>
              <a:path w="469900" h="453389">
                <a:moveTo>
                  <a:pt x="249453" y="215900"/>
                </a:moveTo>
                <a:lnTo>
                  <a:pt x="233933" y="215900"/>
                </a:lnTo>
                <a:lnTo>
                  <a:pt x="237363" y="217170"/>
                </a:lnTo>
                <a:lnTo>
                  <a:pt x="241046" y="219710"/>
                </a:lnTo>
                <a:lnTo>
                  <a:pt x="209042" y="251460"/>
                </a:lnTo>
                <a:lnTo>
                  <a:pt x="218380" y="251460"/>
                </a:lnTo>
                <a:lnTo>
                  <a:pt x="251841" y="218440"/>
                </a:lnTo>
                <a:lnTo>
                  <a:pt x="249453" y="215900"/>
                </a:lnTo>
                <a:close/>
              </a:path>
              <a:path w="469900" h="453389">
                <a:moveTo>
                  <a:pt x="163702" y="233680"/>
                </a:moveTo>
                <a:lnTo>
                  <a:pt x="157099" y="233680"/>
                </a:lnTo>
                <a:lnTo>
                  <a:pt x="154558" y="236220"/>
                </a:lnTo>
                <a:lnTo>
                  <a:pt x="153924" y="237490"/>
                </a:lnTo>
                <a:lnTo>
                  <a:pt x="153924" y="241300"/>
                </a:lnTo>
                <a:lnTo>
                  <a:pt x="154558" y="242570"/>
                </a:lnTo>
                <a:lnTo>
                  <a:pt x="157099" y="245110"/>
                </a:lnTo>
                <a:lnTo>
                  <a:pt x="158623" y="246380"/>
                </a:lnTo>
                <a:lnTo>
                  <a:pt x="162178" y="246380"/>
                </a:lnTo>
                <a:lnTo>
                  <a:pt x="163702" y="245110"/>
                </a:lnTo>
                <a:lnTo>
                  <a:pt x="164846" y="243840"/>
                </a:lnTo>
                <a:lnTo>
                  <a:pt x="166116" y="242570"/>
                </a:lnTo>
                <a:lnTo>
                  <a:pt x="166750" y="241300"/>
                </a:lnTo>
                <a:lnTo>
                  <a:pt x="166750" y="237490"/>
                </a:lnTo>
                <a:lnTo>
                  <a:pt x="166116" y="236220"/>
                </a:lnTo>
                <a:lnTo>
                  <a:pt x="163702" y="233680"/>
                </a:lnTo>
                <a:close/>
              </a:path>
              <a:path w="469900" h="453389">
                <a:moveTo>
                  <a:pt x="245999" y="180340"/>
                </a:moveTo>
                <a:lnTo>
                  <a:pt x="240411" y="185420"/>
                </a:lnTo>
                <a:lnTo>
                  <a:pt x="283464" y="228600"/>
                </a:lnTo>
                <a:lnTo>
                  <a:pt x="288925" y="223520"/>
                </a:lnTo>
                <a:lnTo>
                  <a:pt x="270764" y="204470"/>
                </a:lnTo>
                <a:lnTo>
                  <a:pt x="265429" y="199390"/>
                </a:lnTo>
                <a:lnTo>
                  <a:pt x="261874" y="195580"/>
                </a:lnTo>
                <a:lnTo>
                  <a:pt x="258825" y="187960"/>
                </a:lnTo>
                <a:lnTo>
                  <a:pt x="253365" y="187960"/>
                </a:lnTo>
                <a:lnTo>
                  <a:pt x="245999" y="180340"/>
                </a:lnTo>
                <a:close/>
              </a:path>
              <a:path w="469900" h="453389">
                <a:moveTo>
                  <a:pt x="291338" y="166370"/>
                </a:moveTo>
                <a:lnTo>
                  <a:pt x="276732" y="166370"/>
                </a:lnTo>
                <a:lnTo>
                  <a:pt x="279146" y="167640"/>
                </a:lnTo>
                <a:lnTo>
                  <a:pt x="281686" y="168910"/>
                </a:lnTo>
                <a:lnTo>
                  <a:pt x="285496" y="172720"/>
                </a:lnTo>
                <a:lnTo>
                  <a:pt x="312674" y="199390"/>
                </a:lnTo>
                <a:lnTo>
                  <a:pt x="318262" y="194310"/>
                </a:lnTo>
                <a:lnTo>
                  <a:pt x="301371" y="176530"/>
                </a:lnTo>
                <a:lnTo>
                  <a:pt x="295275" y="171450"/>
                </a:lnTo>
                <a:lnTo>
                  <a:pt x="291338" y="166370"/>
                </a:lnTo>
                <a:close/>
              </a:path>
              <a:path w="469900" h="453389">
                <a:moveTo>
                  <a:pt x="277114" y="158750"/>
                </a:moveTo>
                <a:lnTo>
                  <a:pt x="269494" y="158750"/>
                </a:lnTo>
                <a:lnTo>
                  <a:pt x="266826" y="160020"/>
                </a:lnTo>
                <a:lnTo>
                  <a:pt x="264032" y="161290"/>
                </a:lnTo>
                <a:lnTo>
                  <a:pt x="252602" y="179070"/>
                </a:lnTo>
                <a:lnTo>
                  <a:pt x="252602" y="182880"/>
                </a:lnTo>
                <a:lnTo>
                  <a:pt x="253365" y="187960"/>
                </a:lnTo>
                <a:lnTo>
                  <a:pt x="258825" y="187960"/>
                </a:lnTo>
                <a:lnTo>
                  <a:pt x="258445" y="184150"/>
                </a:lnTo>
                <a:lnTo>
                  <a:pt x="259079" y="180340"/>
                </a:lnTo>
                <a:lnTo>
                  <a:pt x="271399" y="166370"/>
                </a:lnTo>
                <a:lnTo>
                  <a:pt x="291338" y="166370"/>
                </a:lnTo>
                <a:lnTo>
                  <a:pt x="289814" y="162560"/>
                </a:lnTo>
                <a:lnTo>
                  <a:pt x="289263" y="161290"/>
                </a:lnTo>
                <a:lnTo>
                  <a:pt x="283464" y="161290"/>
                </a:lnTo>
                <a:lnTo>
                  <a:pt x="280162" y="160020"/>
                </a:lnTo>
                <a:lnTo>
                  <a:pt x="277114" y="158750"/>
                </a:lnTo>
                <a:close/>
              </a:path>
              <a:path w="469900" h="453389">
                <a:moveTo>
                  <a:pt x="320135" y="137160"/>
                </a:moveTo>
                <a:lnTo>
                  <a:pt x="305689" y="137160"/>
                </a:lnTo>
                <a:lnTo>
                  <a:pt x="308101" y="138430"/>
                </a:lnTo>
                <a:lnTo>
                  <a:pt x="310388" y="139700"/>
                </a:lnTo>
                <a:lnTo>
                  <a:pt x="313944" y="142240"/>
                </a:lnTo>
                <a:lnTo>
                  <a:pt x="342011" y="170180"/>
                </a:lnTo>
                <a:lnTo>
                  <a:pt x="347599" y="165100"/>
                </a:lnTo>
                <a:lnTo>
                  <a:pt x="324230" y="140970"/>
                </a:lnTo>
                <a:lnTo>
                  <a:pt x="320135" y="137160"/>
                </a:lnTo>
                <a:close/>
              </a:path>
              <a:path w="469900" h="453389">
                <a:moveTo>
                  <a:pt x="302895" y="128270"/>
                </a:moveTo>
                <a:lnTo>
                  <a:pt x="281686" y="151130"/>
                </a:lnTo>
                <a:lnTo>
                  <a:pt x="281940" y="156210"/>
                </a:lnTo>
                <a:lnTo>
                  <a:pt x="283464" y="161290"/>
                </a:lnTo>
                <a:lnTo>
                  <a:pt x="289263" y="161290"/>
                </a:lnTo>
                <a:lnTo>
                  <a:pt x="288163" y="158750"/>
                </a:lnTo>
                <a:lnTo>
                  <a:pt x="287654" y="154940"/>
                </a:lnTo>
                <a:lnTo>
                  <a:pt x="303149" y="137160"/>
                </a:lnTo>
                <a:lnTo>
                  <a:pt x="320135" y="137160"/>
                </a:lnTo>
                <a:lnTo>
                  <a:pt x="318770" y="135890"/>
                </a:lnTo>
                <a:lnTo>
                  <a:pt x="314198" y="132080"/>
                </a:lnTo>
                <a:lnTo>
                  <a:pt x="310388" y="130810"/>
                </a:lnTo>
                <a:lnTo>
                  <a:pt x="306704" y="129540"/>
                </a:lnTo>
                <a:lnTo>
                  <a:pt x="302895" y="128270"/>
                </a:lnTo>
                <a:close/>
              </a:path>
              <a:path w="469900" h="453389">
                <a:moveTo>
                  <a:pt x="305307" y="87630"/>
                </a:moveTo>
                <a:lnTo>
                  <a:pt x="299720" y="93980"/>
                </a:lnTo>
                <a:lnTo>
                  <a:pt x="359282" y="152400"/>
                </a:lnTo>
                <a:lnTo>
                  <a:pt x="364744" y="147320"/>
                </a:lnTo>
                <a:lnTo>
                  <a:pt x="356870" y="139700"/>
                </a:lnTo>
                <a:lnTo>
                  <a:pt x="366775" y="139700"/>
                </a:lnTo>
                <a:lnTo>
                  <a:pt x="375539" y="137160"/>
                </a:lnTo>
                <a:lnTo>
                  <a:pt x="379349" y="134620"/>
                </a:lnTo>
                <a:lnTo>
                  <a:pt x="380727" y="133350"/>
                </a:lnTo>
                <a:lnTo>
                  <a:pt x="353441" y="133350"/>
                </a:lnTo>
                <a:lnTo>
                  <a:pt x="347599" y="130810"/>
                </a:lnTo>
                <a:lnTo>
                  <a:pt x="339344" y="123190"/>
                </a:lnTo>
                <a:lnTo>
                  <a:pt x="337184" y="119380"/>
                </a:lnTo>
                <a:lnTo>
                  <a:pt x="335225" y="111760"/>
                </a:lnTo>
                <a:lnTo>
                  <a:pt x="329183" y="111760"/>
                </a:lnTo>
                <a:lnTo>
                  <a:pt x="305307" y="87630"/>
                </a:lnTo>
                <a:close/>
              </a:path>
              <a:path w="469900" h="453389">
                <a:moveTo>
                  <a:pt x="381279" y="85090"/>
                </a:moveTo>
                <a:lnTo>
                  <a:pt x="361442" y="85090"/>
                </a:lnTo>
                <a:lnTo>
                  <a:pt x="370077" y="87630"/>
                </a:lnTo>
                <a:lnTo>
                  <a:pt x="373761" y="88900"/>
                </a:lnTo>
                <a:lnTo>
                  <a:pt x="376808" y="92710"/>
                </a:lnTo>
                <a:lnTo>
                  <a:pt x="379856" y="95250"/>
                </a:lnTo>
                <a:lnTo>
                  <a:pt x="382016" y="99060"/>
                </a:lnTo>
                <a:lnTo>
                  <a:pt x="383158" y="102870"/>
                </a:lnTo>
                <a:lnTo>
                  <a:pt x="384428" y="107950"/>
                </a:lnTo>
                <a:lnTo>
                  <a:pt x="384428" y="111760"/>
                </a:lnTo>
                <a:lnTo>
                  <a:pt x="366649" y="133350"/>
                </a:lnTo>
                <a:lnTo>
                  <a:pt x="380727" y="133350"/>
                </a:lnTo>
                <a:lnTo>
                  <a:pt x="389000" y="125730"/>
                </a:lnTo>
                <a:lnTo>
                  <a:pt x="392049" y="118110"/>
                </a:lnTo>
                <a:lnTo>
                  <a:pt x="391922" y="100330"/>
                </a:lnTo>
                <a:lnTo>
                  <a:pt x="388747" y="92710"/>
                </a:lnTo>
                <a:lnTo>
                  <a:pt x="381279" y="85090"/>
                </a:lnTo>
                <a:close/>
              </a:path>
              <a:path w="469900" h="453389">
                <a:moveTo>
                  <a:pt x="368807" y="77470"/>
                </a:moveTo>
                <a:lnTo>
                  <a:pt x="351408" y="77470"/>
                </a:lnTo>
                <a:lnTo>
                  <a:pt x="344043" y="80010"/>
                </a:lnTo>
                <a:lnTo>
                  <a:pt x="337947" y="86360"/>
                </a:lnTo>
                <a:lnTo>
                  <a:pt x="334518" y="88900"/>
                </a:lnTo>
                <a:lnTo>
                  <a:pt x="332104" y="93980"/>
                </a:lnTo>
                <a:lnTo>
                  <a:pt x="330580" y="97790"/>
                </a:lnTo>
                <a:lnTo>
                  <a:pt x="329183" y="101600"/>
                </a:lnTo>
                <a:lnTo>
                  <a:pt x="328675" y="106680"/>
                </a:lnTo>
                <a:lnTo>
                  <a:pt x="329183" y="111760"/>
                </a:lnTo>
                <a:lnTo>
                  <a:pt x="335225" y="111760"/>
                </a:lnTo>
                <a:lnTo>
                  <a:pt x="334899" y="110490"/>
                </a:lnTo>
                <a:lnTo>
                  <a:pt x="334899" y="106680"/>
                </a:lnTo>
                <a:lnTo>
                  <a:pt x="336042" y="102870"/>
                </a:lnTo>
                <a:lnTo>
                  <a:pt x="337312" y="97790"/>
                </a:lnTo>
                <a:lnTo>
                  <a:pt x="339344" y="95250"/>
                </a:lnTo>
                <a:lnTo>
                  <a:pt x="345313" y="88900"/>
                </a:lnTo>
                <a:lnTo>
                  <a:pt x="348869" y="86360"/>
                </a:lnTo>
                <a:lnTo>
                  <a:pt x="353059" y="85090"/>
                </a:lnTo>
                <a:lnTo>
                  <a:pt x="381279" y="85090"/>
                </a:lnTo>
                <a:lnTo>
                  <a:pt x="376300" y="80010"/>
                </a:lnTo>
                <a:lnTo>
                  <a:pt x="368807" y="77470"/>
                </a:lnTo>
                <a:close/>
              </a:path>
              <a:path w="469900" h="453389">
                <a:moveTo>
                  <a:pt x="374396" y="52070"/>
                </a:moveTo>
                <a:lnTo>
                  <a:pt x="368807" y="57150"/>
                </a:lnTo>
                <a:lnTo>
                  <a:pt x="411733" y="100330"/>
                </a:lnTo>
                <a:lnTo>
                  <a:pt x="417449" y="95250"/>
                </a:lnTo>
                <a:lnTo>
                  <a:pt x="395477" y="72390"/>
                </a:lnTo>
                <a:lnTo>
                  <a:pt x="390778" y="67310"/>
                </a:lnTo>
                <a:lnTo>
                  <a:pt x="386715" y="59690"/>
                </a:lnTo>
                <a:lnTo>
                  <a:pt x="386206" y="58420"/>
                </a:lnTo>
                <a:lnTo>
                  <a:pt x="380746" y="58420"/>
                </a:lnTo>
                <a:lnTo>
                  <a:pt x="374396" y="52070"/>
                </a:lnTo>
                <a:close/>
              </a:path>
              <a:path w="469900" h="453389">
                <a:moveTo>
                  <a:pt x="440436" y="0"/>
                </a:moveTo>
                <a:lnTo>
                  <a:pt x="433244" y="0"/>
                </a:lnTo>
                <a:lnTo>
                  <a:pt x="426529" y="1270"/>
                </a:lnTo>
                <a:lnTo>
                  <a:pt x="405544" y="27940"/>
                </a:lnTo>
                <a:lnTo>
                  <a:pt x="405638" y="34290"/>
                </a:lnTo>
                <a:lnTo>
                  <a:pt x="406526" y="41910"/>
                </a:lnTo>
                <a:lnTo>
                  <a:pt x="409701" y="48260"/>
                </a:lnTo>
                <a:lnTo>
                  <a:pt x="421004" y="59690"/>
                </a:lnTo>
                <a:lnTo>
                  <a:pt x="428117" y="63500"/>
                </a:lnTo>
                <a:lnTo>
                  <a:pt x="442938" y="63500"/>
                </a:lnTo>
                <a:lnTo>
                  <a:pt x="448929" y="62230"/>
                </a:lnTo>
                <a:lnTo>
                  <a:pt x="454610" y="58420"/>
                </a:lnTo>
                <a:lnTo>
                  <a:pt x="458199" y="55880"/>
                </a:lnTo>
                <a:lnTo>
                  <a:pt x="431926" y="55880"/>
                </a:lnTo>
                <a:lnTo>
                  <a:pt x="426339" y="53340"/>
                </a:lnTo>
                <a:lnTo>
                  <a:pt x="421131" y="48260"/>
                </a:lnTo>
                <a:lnTo>
                  <a:pt x="426296" y="43180"/>
                </a:lnTo>
                <a:lnTo>
                  <a:pt x="416941" y="43180"/>
                </a:lnTo>
                <a:lnTo>
                  <a:pt x="414147" y="38100"/>
                </a:lnTo>
                <a:lnTo>
                  <a:pt x="412876" y="34290"/>
                </a:lnTo>
                <a:lnTo>
                  <a:pt x="413384" y="24130"/>
                </a:lnTo>
                <a:lnTo>
                  <a:pt x="415671" y="19050"/>
                </a:lnTo>
                <a:lnTo>
                  <a:pt x="422401" y="12700"/>
                </a:lnTo>
                <a:lnTo>
                  <a:pt x="425450" y="10160"/>
                </a:lnTo>
                <a:lnTo>
                  <a:pt x="428878" y="8890"/>
                </a:lnTo>
                <a:lnTo>
                  <a:pt x="432180" y="7620"/>
                </a:lnTo>
                <a:lnTo>
                  <a:pt x="457479" y="7620"/>
                </a:lnTo>
                <a:lnTo>
                  <a:pt x="453898" y="3810"/>
                </a:lnTo>
                <a:lnTo>
                  <a:pt x="447421" y="1270"/>
                </a:lnTo>
                <a:lnTo>
                  <a:pt x="440436" y="0"/>
                </a:lnTo>
                <a:close/>
              </a:path>
              <a:path w="469900" h="453389">
                <a:moveTo>
                  <a:pt x="390905" y="35560"/>
                </a:moveTo>
                <a:lnTo>
                  <a:pt x="379983" y="53340"/>
                </a:lnTo>
                <a:lnTo>
                  <a:pt x="380746" y="58420"/>
                </a:lnTo>
                <a:lnTo>
                  <a:pt x="386206" y="58420"/>
                </a:lnTo>
                <a:lnTo>
                  <a:pt x="385699" y="57150"/>
                </a:lnTo>
                <a:lnTo>
                  <a:pt x="385868" y="54610"/>
                </a:lnTo>
                <a:lnTo>
                  <a:pt x="385995" y="52070"/>
                </a:lnTo>
                <a:lnTo>
                  <a:pt x="386079" y="49530"/>
                </a:lnTo>
                <a:lnTo>
                  <a:pt x="387096" y="46990"/>
                </a:lnTo>
                <a:lnTo>
                  <a:pt x="389000" y="45720"/>
                </a:lnTo>
                <a:lnTo>
                  <a:pt x="389763" y="44450"/>
                </a:lnTo>
                <a:lnTo>
                  <a:pt x="391032" y="44450"/>
                </a:lnTo>
                <a:lnTo>
                  <a:pt x="392683" y="43180"/>
                </a:lnTo>
                <a:lnTo>
                  <a:pt x="390905" y="35560"/>
                </a:lnTo>
                <a:close/>
              </a:path>
              <a:path w="469900" h="453389">
                <a:moveTo>
                  <a:pt x="467614" y="20320"/>
                </a:moveTo>
                <a:lnTo>
                  <a:pt x="460501" y="22860"/>
                </a:lnTo>
                <a:lnTo>
                  <a:pt x="461645" y="27940"/>
                </a:lnTo>
                <a:lnTo>
                  <a:pt x="462152" y="31750"/>
                </a:lnTo>
                <a:lnTo>
                  <a:pt x="461899" y="34290"/>
                </a:lnTo>
                <a:lnTo>
                  <a:pt x="461772" y="36830"/>
                </a:lnTo>
                <a:lnTo>
                  <a:pt x="461009" y="39370"/>
                </a:lnTo>
                <a:lnTo>
                  <a:pt x="459613" y="41910"/>
                </a:lnTo>
                <a:lnTo>
                  <a:pt x="458343" y="44450"/>
                </a:lnTo>
                <a:lnTo>
                  <a:pt x="456565" y="46990"/>
                </a:lnTo>
                <a:lnTo>
                  <a:pt x="449961" y="54610"/>
                </a:lnTo>
                <a:lnTo>
                  <a:pt x="444500" y="55880"/>
                </a:lnTo>
                <a:lnTo>
                  <a:pt x="458199" y="55880"/>
                </a:lnTo>
                <a:lnTo>
                  <a:pt x="459994" y="54610"/>
                </a:lnTo>
                <a:lnTo>
                  <a:pt x="463169" y="50800"/>
                </a:lnTo>
                <a:lnTo>
                  <a:pt x="465454" y="48260"/>
                </a:lnTo>
                <a:lnTo>
                  <a:pt x="469773" y="29210"/>
                </a:lnTo>
                <a:lnTo>
                  <a:pt x="469138" y="25400"/>
                </a:lnTo>
                <a:lnTo>
                  <a:pt x="467614" y="20320"/>
                </a:lnTo>
                <a:close/>
              </a:path>
              <a:path w="469900" h="453389">
                <a:moveTo>
                  <a:pt x="457479" y="7620"/>
                </a:moveTo>
                <a:lnTo>
                  <a:pt x="441832" y="7620"/>
                </a:lnTo>
                <a:lnTo>
                  <a:pt x="445262" y="8890"/>
                </a:lnTo>
                <a:lnTo>
                  <a:pt x="448945" y="11430"/>
                </a:lnTo>
                <a:lnTo>
                  <a:pt x="416941" y="43180"/>
                </a:lnTo>
                <a:lnTo>
                  <a:pt x="426296" y="43180"/>
                </a:lnTo>
                <a:lnTo>
                  <a:pt x="459867" y="10160"/>
                </a:lnTo>
                <a:lnTo>
                  <a:pt x="457479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744714" y="5302072"/>
            <a:ext cx="440690" cy="424180"/>
          </a:xfrm>
          <a:custGeom>
            <a:avLst/>
            <a:gdLst/>
            <a:ahLst/>
            <a:cxnLst/>
            <a:rect l="l" t="t" r="r" b="b"/>
            <a:pathLst>
              <a:path w="440690" h="424179">
                <a:moveTo>
                  <a:pt x="48513" y="332740"/>
                </a:moveTo>
                <a:lnTo>
                  <a:pt x="18232" y="349250"/>
                </a:lnTo>
                <a:lnTo>
                  <a:pt x="12064" y="354330"/>
                </a:lnTo>
                <a:lnTo>
                  <a:pt x="0" y="367030"/>
                </a:lnTo>
                <a:lnTo>
                  <a:pt x="58038" y="424180"/>
                </a:lnTo>
                <a:lnTo>
                  <a:pt x="68634" y="414020"/>
                </a:lnTo>
                <a:lnTo>
                  <a:pt x="58165" y="414020"/>
                </a:lnTo>
                <a:lnTo>
                  <a:pt x="11302" y="367030"/>
                </a:lnTo>
                <a:lnTo>
                  <a:pt x="15366" y="363220"/>
                </a:lnTo>
                <a:lnTo>
                  <a:pt x="21300" y="356870"/>
                </a:lnTo>
                <a:lnTo>
                  <a:pt x="26543" y="353060"/>
                </a:lnTo>
                <a:lnTo>
                  <a:pt x="31118" y="349250"/>
                </a:lnTo>
                <a:lnTo>
                  <a:pt x="35051" y="346710"/>
                </a:lnTo>
                <a:lnTo>
                  <a:pt x="41275" y="342900"/>
                </a:lnTo>
                <a:lnTo>
                  <a:pt x="47751" y="341630"/>
                </a:lnTo>
                <a:lnTo>
                  <a:pt x="71684" y="341630"/>
                </a:lnTo>
                <a:lnTo>
                  <a:pt x="68056" y="339090"/>
                </a:lnTo>
                <a:lnTo>
                  <a:pt x="62398" y="336550"/>
                </a:lnTo>
                <a:lnTo>
                  <a:pt x="56514" y="335280"/>
                </a:lnTo>
                <a:lnTo>
                  <a:pt x="48513" y="332740"/>
                </a:lnTo>
                <a:close/>
              </a:path>
              <a:path w="440690" h="424179">
                <a:moveTo>
                  <a:pt x="71684" y="341630"/>
                </a:moveTo>
                <a:lnTo>
                  <a:pt x="47751" y="341630"/>
                </a:lnTo>
                <a:lnTo>
                  <a:pt x="61213" y="344170"/>
                </a:lnTo>
                <a:lnTo>
                  <a:pt x="67309" y="347980"/>
                </a:lnTo>
                <a:lnTo>
                  <a:pt x="78231" y="359410"/>
                </a:lnTo>
                <a:lnTo>
                  <a:pt x="81533" y="364490"/>
                </a:lnTo>
                <a:lnTo>
                  <a:pt x="82676" y="370840"/>
                </a:lnTo>
                <a:lnTo>
                  <a:pt x="83946" y="377190"/>
                </a:lnTo>
                <a:lnTo>
                  <a:pt x="83057" y="383540"/>
                </a:lnTo>
                <a:lnTo>
                  <a:pt x="80009" y="388620"/>
                </a:lnTo>
                <a:lnTo>
                  <a:pt x="77977" y="392430"/>
                </a:lnTo>
                <a:lnTo>
                  <a:pt x="72897" y="398780"/>
                </a:lnTo>
                <a:lnTo>
                  <a:pt x="64896" y="407670"/>
                </a:lnTo>
                <a:lnTo>
                  <a:pt x="58165" y="414020"/>
                </a:lnTo>
                <a:lnTo>
                  <a:pt x="68634" y="414020"/>
                </a:lnTo>
                <a:lnTo>
                  <a:pt x="76580" y="406400"/>
                </a:lnTo>
                <a:lnTo>
                  <a:pt x="83819" y="398780"/>
                </a:lnTo>
                <a:lnTo>
                  <a:pt x="88391" y="392430"/>
                </a:lnTo>
                <a:lnTo>
                  <a:pt x="92201" y="379730"/>
                </a:lnTo>
                <a:lnTo>
                  <a:pt x="92201" y="373380"/>
                </a:lnTo>
                <a:lnTo>
                  <a:pt x="88391" y="359410"/>
                </a:lnTo>
                <a:lnTo>
                  <a:pt x="84454" y="353060"/>
                </a:lnTo>
                <a:lnTo>
                  <a:pt x="78739" y="347980"/>
                </a:lnTo>
                <a:lnTo>
                  <a:pt x="73499" y="342900"/>
                </a:lnTo>
                <a:lnTo>
                  <a:pt x="71684" y="341630"/>
                </a:lnTo>
                <a:close/>
              </a:path>
              <a:path w="440690" h="424179">
                <a:moveTo>
                  <a:pt x="79247" y="317500"/>
                </a:moveTo>
                <a:lnTo>
                  <a:pt x="73786" y="323850"/>
                </a:lnTo>
                <a:lnTo>
                  <a:pt x="116712" y="365760"/>
                </a:lnTo>
                <a:lnTo>
                  <a:pt x="122174" y="360680"/>
                </a:lnTo>
                <a:lnTo>
                  <a:pt x="79247" y="317500"/>
                </a:lnTo>
                <a:close/>
              </a:path>
              <a:path w="440690" h="424179">
                <a:moveTo>
                  <a:pt x="141350" y="273050"/>
                </a:moveTo>
                <a:lnTo>
                  <a:pt x="128015" y="273050"/>
                </a:lnTo>
                <a:lnTo>
                  <a:pt x="124713" y="274320"/>
                </a:lnTo>
                <a:lnTo>
                  <a:pt x="121157" y="276860"/>
                </a:lnTo>
                <a:lnTo>
                  <a:pt x="117728" y="278130"/>
                </a:lnTo>
                <a:lnTo>
                  <a:pt x="100583" y="309880"/>
                </a:lnTo>
                <a:lnTo>
                  <a:pt x="103631" y="321310"/>
                </a:lnTo>
                <a:lnTo>
                  <a:pt x="106425" y="326390"/>
                </a:lnTo>
                <a:lnTo>
                  <a:pt x="110616" y="330200"/>
                </a:lnTo>
                <a:lnTo>
                  <a:pt x="116712" y="336550"/>
                </a:lnTo>
                <a:lnTo>
                  <a:pt x="124205" y="339090"/>
                </a:lnTo>
                <a:lnTo>
                  <a:pt x="132968" y="339090"/>
                </a:lnTo>
                <a:lnTo>
                  <a:pt x="139424" y="337820"/>
                </a:lnTo>
                <a:lnTo>
                  <a:pt x="145462" y="336550"/>
                </a:lnTo>
                <a:lnTo>
                  <a:pt x="151096" y="332740"/>
                </a:lnTo>
                <a:lnTo>
                  <a:pt x="152843" y="331470"/>
                </a:lnTo>
                <a:lnTo>
                  <a:pt x="131317" y="331470"/>
                </a:lnTo>
                <a:lnTo>
                  <a:pt x="122554" y="328930"/>
                </a:lnTo>
                <a:lnTo>
                  <a:pt x="118871" y="327660"/>
                </a:lnTo>
                <a:lnTo>
                  <a:pt x="115696" y="323850"/>
                </a:lnTo>
                <a:lnTo>
                  <a:pt x="110997" y="318770"/>
                </a:lnTo>
                <a:lnTo>
                  <a:pt x="108584" y="313690"/>
                </a:lnTo>
                <a:lnTo>
                  <a:pt x="108711" y="299720"/>
                </a:lnTo>
                <a:lnTo>
                  <a:pt x="111378" y="293370"/>
                </a:lnTo>
                <a:lnTo>
                  <a:pt x="116712" y="288290"/>
                </a:lnTo>
                <a:lnTo>
                  <a:pt x="123189" y="281940"/>
                </a:lnTo>
                <a:lnTo>
                  <a:pt x="130809" y="279400"/>
                </a:lnTo>
                <a:lnTo>
                  <a:pt x="139975" y="279400"/>
                </a:lnTo>
                <a:lnTo>
                  <a:pt x="141350" y="273050"/>
                </a:lnTo>
                <a:close/>
              </a:path>
              <a:path w="440690" h="424179">
                <a:moveTo>
                  <a:pt x="166750" y="298450"/>
                </a:moveTo>
                <a:lnTo>
                  <a:pt x="159511" y="300990"/>
                </a:lnTo>
                <a:lnTo>
                  <a:pt x="160527" y="309880"/>
                </a:lnTo>
                <a:lnTo>
                  <a:pt x="157860" y="317500"/>
                </a:lnTo>
                <a:lnTo>
                  <a:pt x="151510" y="323850"/>
                </a:lnTo>
                <a:lnTo>
                  <a:pt x="148081" y="326390"/>
                </a:lnTo>
                <a:lnTo>
                  <a:pt x="144271" y="328930"/>
                </a:lnTo>
                <a:lnTo>
                  <a:pt x="135635" y="331470"/>
                </a:lnTo>
                <a:lnTo>
                  <a:pt x="152843" y="331470"/>
                </a:lnTo>
                <a:lnTo>
                  <a:pt x="167766" y="303530"/>
                </a:lnTo>
                <a:lnTo>
                  <a:pt x="166750" y="298450"/>
                </a:lnTo>
                <a:close/>
              </a:path>
              <a:path w="440690" h="424179">
                <a:moveTo>
                  <a:pt x="66675" y="300990"/>
                </a:moveTo>
                <a:lnTo>
                  <a:pt x="60070" y="300990"/>
                </a:lnTo>
                <a:lnTo>
                  <a:pt x="57530" y="303530"/>
                </a:lnTo>
                <a:lnTo>
                  <a:pt x="57022" y="306070"/>
                </a:lnTo>
                <a:lnTo>
                  <a:pt x="57022" y="308610"/>
                </a:lnTo>
                <a:lnTo>
                  <a:pt x="57657" y="311150"/>
                </a:lnTo>
                <a:lnTo>
                  <a:pt x="58927" y="312420"/>
                </a:lnTo>
                <a:lnTo>
                  <a:pt x="60070" y="313690"/>
                </a:lnTo>
                <a:lnTo>
                  <a:pt x="66675" y="313690"/>
                </a:lnTo>
                <a:lnTo>
                  <a:pt x="69214" y="311150"/>
                </a:lnTo>
                <a:lnTo>
                  <a:pt x="69850" y="308610"/>
                </a:lnTo>
                <a:lnTo>
                  <a:pt x="69850" y="306070"/>
                </a:lnTo>
                <a:lnTo>
                  <a:pt x="69214" y="303530"/>
                </a:lnTo>
                <a:lnTo>
                  <a:pt x="66675" y="300990"/>
                </a:lnTo>
                <a:close/>
              </a:path>
              <a:path w="440690" h="424179">
                <a:moveTo>
                  <a:pt x="147192" y="250190"/>
                </a:moveTo>
                <a:lnTo>
                  <a:pt x="141604" y="255270"/>
                </a:lnTo>
                <a:lnTo>
                  <a:pt x="184530" y="298450"/>
                </a:lnTo>
                <a:lnTo>
                  <a:pt x="190118" y="293370"/>
                </a:lnTo>
                <a:lnTo>
                  <a:pt x="147192" y="250190"/>
                </a:lnTo>
                <a:close/>
              </a:path>
              <a:path w="440690" h="424179">
                <a:moveTo>
                  <a:pt x="139975" y="279400"/>
                </a:moveTo>
                <a:lnTo>
                  <a:pt x="130809" y="279400"/>
                </a:lnTo>
                <a:lnTo>
                  <a:pt x="139700" y="280670"/>
                </a:lnTo>
                <a:lnTo>
                  <a:pt x="139975" y="279400"/>
                </a:lnTo>
                <a:close/>
              </a:path>
              <a:path w="440690" h="424179">
                <a:moveTo>
                  <a:pt x="203326" y="208280"/>
                </a:moveTo>
                <a:lnTo>
                  <a:pt x="196135" y="208280"/>
                </a:lnTo>
                <a:lnTo>
                  <a:pt x="189420" y="209550"/>
                </a:lnTo>
                <a:lnTo>
                  <a:pt x="168435" y="234950"/>
                </a:lnTo>
                <a:lnTo>
                  <a:pt x="168528" y="242570"/>
                </a:lnTo>
                <a:lnTo>
                  <a:pt x="169544" y="250190"/>
                </a:lnTo>
                <a:lnTo>
                  <a:pt x="172719" y="256540"/>
                </a:lnTo>
                <a:lnTo>
                  <a:pt x="178180" y="261620"/>
                </a:lnTo>
                <a:lnTo>
                  <a:pt x="183895" y="267970"/>
                </a:lnTo>
                <a:lnTo>
                  <a:pt x="191134" y="270510"/>
                </a:lnTo>
                <a:lnTo>
                  <a:pt x="199643" y="271780"/>
                </a:lnTo>
                <a:lnTo>
                  <a:pt x="205882" y="271780"/>
                </a:lnTo>
                <a:lnTo>
                  <a:pt x="211836" y="269240"/>
                </a:lnTo>
                <a:lnTo>
                  <a:pt x="217503" y="266700"/>
                </a:lnTo>
                <a:lnTo>
                  <a:pt x="220194" y="264160"/>
                </a:lnTo>
                <a:lnTo>
                  <a:pt x="194944" y="264160"/>
                </a:lnTo>
                <a:lnTo>
                  <a:pt x="189229" y="261620"/>
                </a:lnTo>
                <a:lnTo>
                  <a:pt x="184150" y="256540"/>
                </a:lnTo>
                <a:lnTo>
                  <a:pt x="189297" y="251460"/>
                </a:lnTo>
                <a:lnTo>
                  <a:pt x="179958" y="251460"/>
                </a:lnTo>
                <a:lnTo>
                  <a:pt x="177037" y="246380"/>
                </a:lnTo>
                <a:lnTo>
                  <a:pt x="175767" y="241300"/>
                </a:lnTo>
                <a:lnTo>
                  <a:pt x="176402" y="231140"/>
                </a:lnTo>
                <a:lnTo>
                  <a:pt x="178688" y="227330"/>
                </a:lnTo>
                <a:lnTo>
                  <a:pt x="185419" y="219710"/>
                </a:lnTo>
                <a:lnTo>
                  <a:pt x="188340" y="218440"/>
                </a:lnTo>
                <a:lnTo>
                  <a:pt x="195199" y="215900"/>
                </a:lnTo>
                <a:lnTo>
                  <a:pt x="198500" y="214630"/>
                </a:lnTo>
                <a:lnTo>
                  <a:pt x="219176" y="214630"/>
                </a:lnTo>
                <a:lnTo>
                  <a:pt x="216788" y="212090"/>
                </a:lnTo>
                <a:lnTo>
                  <a:pt x="210311" y="209550"/>
                </a:lnTo>
                <a:lnTo>
                  <a:pt x="203326" y="208280"/>
                </a:lnTo>
                <a:close/>
              </a:path>
              <a:path w="440690" h="424179">
                <a:moveTo>
                  <a:pt x="230631" y="228600"/>
                </a:moveTo>
                <a:lnTo>
                  <a:pt x="223519" y="231140"/>
                </a:lnTo>
                <a:lnTo>
                  <a:pt x="224535" y="234950"/>
                </a:lnTo>
                <a:lnTo>
                  <a:pt x="224874" y="237490"/>
                </a:lnTo>
                <a:lnTo>
                  <a:pt x="207390" y="264160"/>
                </a:lnTo>
                <a:lnTo>
                  <a:pt x="220194" y="264160"/>
                </a:lnTo>
                <a:lnTo>
                  <a:pt x="222884" y="261620"/>
                </a:lnTo>
                <a:lnTo>
                  <a:pt x="226059" y="259080"/>
                </a:lnTo>
                <a:lnTo>
                  <a:pt x="228472" y="255270"/>
                </a:lnTo>
                <a:lnTo>
                  <a:pt x="229996" y="252730"/>
                </a:lnTo>
                <a:lnTo>
                  <a:pt x="231520" y="248920"/>
                </a:lnTo>
                <a:lnTo>
                  <a:pt x="232409" y="245110"/>
                </a:lnTo>
                <a:lnTo>
                  <a:pt x="232663" y="237490"/>
                </a:lnTo>
                <a:lnTo>
                  <a:pt x="232028" y="233680"/>
                </a:lnTo>
                <a:lnTo>
                  <a:pt x="230631" y="228600"/>
                </a:lnTo>
                <a:close/>
              </a:path>
              <a:path w="440690" h="424179">
                <a:moveTo>
                  <a:pt x="219176" y="214630"/>
                </a:moveTo>
                <a:lnTo>
                  <a:pt x="198500" y="214630"/>
                </a:lnTo>
                <a:lnTo>
                  <a:pt x="201675" y="215900"/>
                </a:lnTo>
                <a:lnTo>
                  <a:pt x="204850" y="215900"/>
                </a:lnTo>
                <a:lnTo>
                  <a:pt x="208279" y="217170"/>
                </a:lnTo>
                <a:lnTo>
                  <a:pt x="211962" y="219710"/>
                </a:lnTo>
                <a:lnTo>
                  <a:pt x="179958" y="251460"/>
                </a:lnTo>
                <a:lnTo>
                  <a:pt x="189297" y="251460"/>
                </a:lnTo>
                <a:lnTo>
                  <a:pt x="222757" y="218440"/>
                </a:lnTo>
                <a:lnTo>
                  <a:pt x="219176" y="214630"/>
                </a:lnTo>
                <a:close/>
              </a:path>
              <a:path w="440690" h="424179">
                <a:moveTo>
                  <a:pt x="134619" y="233680"/>
                </a:moveTo>
                <a:lnTo>
                  <a:pt x="128015" y="233680"/>
                </a:lnTo>
                <a:lnTo>
                  <a:pt x="125475" y="236220"/>
                </a:lnTo>
                <a:lnTo>
                  <a:pt x="124840" y="237490"/>
                </a:lnTo>
                <a:lnTo>
                  <a:pt x="124840" y="241300"/>
                </a:lnTo>
                <a:lnTo>
                  <a:pt x="125475" y="242570"/>
                </a:lnTo>
                <a:lnTo>
                  <a:pt x="128015" y="245110"/>
                </a:lnTo>
                <a:lnTo>
                  <a:pt x="129539" y="246380"/>
                </a:lnTo>
                <a:lnTo>
                  <a:pt x="133095" y="246380"/>
                </a:lnTo>
                <a:lnTo>
                  <a:pt x="134619" y="245110"/>
                </a:lnTo>
                <a:lnTo>
                  <a:pt x="135762" y="243840"/>
                </a:lnTo>
                <a:lnTo>
                  <a:pt x="137032" y="242570"/>
                </a:lnTo>
                <a:lnTo>
                  <a:pt x="137667" y="241300"/>
                </a:lnTo>
                <a:lnTo>
                  <a:pt x="137667" y="237490"/>
                </a:lnTo>
                <a:lnTo>
                  <a:pt x="137032" y="236220"/>
                </a:lnTo>
                <a:lnTo>
                  <a:pt x="135889" y="234950"/>
                </a:lnTo>
                <a:lnTo>
                  <a:pt x="134619" y="233680"/>
                </a:lnTo>
                <a:close/>
              </a:path>
              <a:path w="440690" h="424179">
                <a:moveTo>
                  <a:pt x="216915" y="180340"/>
                </a:moveTo>
                <a:lnTo>
                  <a:pt x="211454" y="185420"/>
                </a:lnTo>
                <a:lnTo>
                  <a:pt x="254380" y="228600"/>
                </a:lnTo>
                <a:lnTo>
                  <a:pt x="259841" y="223520"/>
                </a:lnTo>
                <a:lnTo>
                  <a:pt x="241680" y="204470"/>
                </a:lnTo>
                <a:lnTo>
                  <a:pt x="236346" y="199390"/>
                </a:lnTo>
                <a:lnTo>
                  <a:pt x="232790" y="195580"/>
                </a:lnTo>
                <a:lnTo>
                  <a:pt x="229742" y="187960"/>
                </a:lnTo>
                <a:lnTo>
                  <a:pt x="224281" y="187960"/>
                </a:lnTo>
                <a:lnTo>
                  <a:pt x="216915" y="180340"/>
                </a:lnTo>
                <a:close/>
              </a:path>
              <a:path w="440690" h="424179">
                <a:moveTo>
                  <a:pt x="262254" y="166370"/>
                </a:moveTo>
                <a:lnTo>
                  <a:pt x="247650" y="166370"/>
                </a:lnTo>
                <a:lnTo>
                  <a:pt x="250062" y="167640"/>
                </a:lnTo>
                <a:lnTo>
                  <a:pt x="252602" y="168910"/>
                </a:lnTo>
                <a:lnTo>
                  <a:pt x="256412" y="172720"/>
                </a:lnTo>
                <a:lnTo>
                  <a:pt x="283590" y="199390"/>
                </a:lnTo>
                <a:lnTo>
                  <a:pt x="289178" y="194310"/>
                </a:lnTo>
                <a:lnTo>
                  <a:pt x="272287" y="176530"/>
                </a:lnTo>
                <a:lnTo>
                  <a:pt x="266191" y="170180"/>
                </a:lnTo>
                <a:lnTo>
                  <a:pt x="262254" y="166370"/>
                </a:lnTo>
                <a:close/>
              </a:path>
              <a:path w="440690" h="424179">
                <a:moveTo>
                  <a:pt x="242950" y="157480"/>
                </a:moveTo>
                <a:lnTo>
                  <a:pt x="240410" y="158750"/>
                </a:lnTo>
                <a:lnTo>
                  <a:pt x="235076" y="160020"/>
                </a:lnTo>
                <a:lnTo>
                  <a:pt x="232663" y="162560"/>
                </a:lnTo>
                <a:lnTo>
                  <a:pt x="223519" y="179070"/>
                </a:lnTo>
                <a:lnTo>
                  <a:pt x="223519" y="182880"/>
                </a:lnTo>
                <a:lnTo>
                  <a:pt x="224281" y="187960"/>
                </a:lnTo>
                <a:lnTo>
                  <a:pt x="229742" y="187960"/>
                </a:lnTo>
                <a:lnTo>
                  <a:pt x="229361" y="184150"/>
                </a:lnTo>
                <a:lnTo>
                  <a:pt x="229996" y="180340"/>
                </a:lnTo>
                <a:lnTo>
                  <a:pt x="242315" y="166370"/>
                </a:lnTo>
                <a:lnTo>
                  <a:pt x="262254" y="166370"/>
                </a:lnTo>
                <a:lnTo>
                  <a:pt x="260730" y="162560"/>
                </a:lnTo>
                <a:lnTo>
                  <a:pt x="260180" y="161290"/>
                </a:lnTo>
                <a:lnTo>
                  <a:pt x="254507" y="161290"/>
                </a:lnTo>
                <a:lnTo>
                  <a:pt x="251078" y="158750"/>
                </a:lnTo>
                <a:lnTo>
                  <a:pt x="245490" y="158750"/>
                </a:lnTo>
                <a:lnTo>
                  <a:pt x="242950" y="157480"/>
                </a:lnTo>
                <a:close/>
              </a:path>
              <a:path w="440690" h="424179">
                <a:moveTo>
                  <a:pt x="291052" y="137160"/>
                </a:moveTo>
                <a:lnTo>
                  <a:pt x="276605" y="137160"/>
                </a:lnTo>
                <a:lnTo>
                  <a:pt x="279018" y="138430"/>
                </a:lnTo>
                <a:lnTo>
                  <a:pt x="281304" y="139700"/>
                </a:lnTo>
                <a:lnTo>
                  <a:pt x="284860" y="142240"/>
                </a:lnTo>
                <a:lnTo>
                  <a:pt x="289432" y="146050"/>
                </a:lnTo>
                <a:lnTo>
                  <a:pt x="312927" y="170180"/>
                </a:lnTo>
                <a:lnTo>
                  <a:pt x="318515" y="163830"/>
                </a:lnTo>
                <a:lnTo>
                  <a:pt x="295147" y="140970"/>
                </a:lnTo>
                <a:lnTo>
                  <a:pt x="291052" y="137160"/>
                </a:lnTo>
                <a:close/>
              </a:path>
              <a:path w="440690" h="424179">
                <a:moveTo>
                  <a:pt x="273811" y="128270"/>
                </a:moveTo>
                <a:lnTo>
                  <a:pt x="270001" y="129540"/>
                </a:lnTo>
                <a:lnTo>
                  <a:pt x="266318" y="129540"/>
                </a:lnTo>
                <a:lnTo>
                  <a:pt x="262889" y="132080"/>
                </a:lnTo>
                <a:lnTo>
                  <a:pt x="252602" y="151130"/>
                </a:lnTo>
                <a:lnTo>
                  <a:pt x="252856" y="156210"/>
                </a:lnTo>
                <a:lnTo>
                  <a:pt x="254507" y="161290"/>
                </a:lnTo>
                <a:lnTo>
                  <a:pt x="260180" y="161290"/>
                </a:lnTo>
                <a:lnTo>
                  <a:pt x="259079" y="158750"/>
                </a:lnTo>
                <a:lnTo>
                  <a:pt x="258571" y="154940"/>
                </a:lnTo>
                <a:lnTo>
                  <a:pt x="259841" y="147320"/>
                </a:lnTo>
                <a:lnTo>
                  <a:pt x="261492" y="143510"/>
                </a:lnTo>
                <a:lnTo>
                  <a:pt x="266445" y="139700"/>
                </a:lnTo>
                <a:lnTo>
                  <a:pt x="268858" y="137160"/>
                </a:lnTo>
                <a:lnTo>
                  <a:pt x="291052" y="137160"/>
                </a:lnTo>
                <a:lnTo>
                  <a:pt x="289686" y="135890"/>
                </a:lnTo>
                <a:lnTo>
                  <a:pt x="285114" y="132080"/>
                </a:lnTo>
                <a:lnTo>
                  <a:pt x="281431" y="130810"/>
                </a:lnTo>
                <a:lnTo>
                  <a:pt x="273811" y="128270"/>
                </a:lnTo>
                <a:close/>
              </a:path>
              <a:path w="440690" h="424179">
                <a:moveTo>
                  <a:pt x="276225" y="87630"/>
                </a:moveTo>
                <a:lnTo>
                  <a:pt x="270636" y="92710"/>
                </a:lnTo>
                <a:lnTo>
                  <a:pt x="330200" y="152400"/>
                </a:lnTo>
                <a:lnTo>
                  <a:pt x="335660" y="147320"/>
                </a:lnTo>
                <a:lnTo>
                  <a:pt x="327786" y="139700"/>
                </a:lnTo>
                <a:lnTo>
                  <a:pt x="337692" y="139700"/>
                </a:lnTo>
                <a:lnTo>
                  <a:pt x="346455" y="137160"/>
                </a:lnTo>
                <a:lnTo>
                  <a:pt x="350392" y="134620"/>
                </a:lnTo>
                <a:lnTo>
                  <a:pt x="351535" y="133350"/>
                </a:lnTo>
                <a:lnTo>
                  <a:pt x="324357" y="133350"/>
                </a:lnTo>
                <a:lnTo>
                  <a:pt x="318515" y="130810"/>
                </a:lnTo>
                <a:lnTo>
                  <a:pt x="313562" y="125730"/>
                </a:lnTo>
                <a:lnTo>
                  <a:pt x="310387" y="123190"/>
                </a:lnTo>
                <a:lnTo>
                  <a:pt x="308101" y="119380"/>
                </a:lnTo>
                <a:lnTo>
                  <a:pt x="306142" y="111760"/>
                </a:lnTo>
                <a:lnTo>
                  <a:pt x="300100" y="111760"/>
                </a:lnTo>
                <a:lnTo>
                  <a:pt x="276225" y="87630"/>
                </a:lnTo>
                <a:close/>
              </a:path>
              <a:path w="440690" h="424179">
                <a:moveTo>
                  <a:pt x="350951" y="83820"/>
                </a:moveTo>
                <a:lnTo>
                  <a:pt x="328167" y="83820"/>
                </a:lnTo>
                <a:lnTo>
                  <a:pt x="332358" y="85090"/>
                </a:lnTo>
                <a:lnTo>
                  <a:pt x="336676" y="85090"/>
                </a:lnTo>
                <a:lnTo>
                  <a:pt x="340994" y="86360"/>
                </a:lnTo>
                <a:lnTo>
                  <a:pt x="355345" y="107950"/>
                </a:lnTo>
                <a:lnTo>
                  <a:pt x="355345" y="111760"/>
                </a:lnTo>
                <a:lnTo>
                  <a:pt x="337565" y="133350"/>
                </a:lnTo>
                <a:lnTo>
                  <a:pt x="351535" y="133350"/>
                </a:lnTo>
                <a:lnTo>
                  <a:pt x="353821" y="130810"/>
                </a:lnTo>
                <a:lnTo>
                  <a:pt x="359917" y="125730"/>
                </a:lnTo>
                <a:lnTo>
                  <a:pt x="362965" y="118110"/>
                </a:lnTo>
                <a:lnTo>
                  <a:pt x="362838" y="100330"/>
                </a:lnTo>
                <a:lnTo>
                  <a:pt x="359663" y="92710"/>
                </a:lnTo>
                <a:lnTo>
                  <a:pt x="350951" y="83820"/>
                </a:lnTo>
                <a:close/>
              </a:path>
              <a:path w="440690" h="424179">
                <a:moveTo>
                  <a:pt x="339725" y="77470"/>
                </a:moveTo>
                <a:lnTo>
                  <a:pt x="322325" y="77470"/>
                </a:lnTo>
                <a:lnTo>
                  <a:pt x="314959" y="80010"/>
                </a:lnTo>
                <a:lnTo>
                  <a:pt x="308863" y="86360"/>
                </a:lnTo>
                <a:lnTo>
                  <a:pt x="305434" y="88900"/>
                </a:lnTo>
                <a:lnTo>
                  <a:pt x="303021" y="92710"/>
                </a:lnTo>
                <a:lnTo>
                  <a:pt x="301497" y="97790"/>
                </a:lnTo>
                <a:lnTo>
                  <a:pt x="300100" y="101600"/>
                </a:lnTo>
                <a:lnTo>
                  <a:pt x="299592" y="106680"/>
                </a:lnTo>
                <a:lnTo>
                  <a:pt x="300100" y="111760"/>
                </a:lnTo>
                <a:lnTo>
                  <a:pt x="306142" y="111760"/>
                </a:lnTo>
                <a:lnTo>
                  <a:pt x="305815" y="110490"/>
                </a:lnTo>
                <a:lnTo>
                  <a:pt x="305815" y="106680"/>
                </a:lnTo>
                <a:lnTo>
                  <a:pt x="306958" y="102870"/>
                </a:lnTo>
                <a:lnTo>
                  <a:pt x="308228" y="97790"/>
                </a:lnTo>
                <a:lnTo>
                  <a:pt x="310260" y="93980"/>
                </a:lnTo>
                <a:lnTo>
                  <a:pt x="316229" y="88900"/>
                </a:lnTo>
                <a:lnTo>
                  <a:pt x="319785" y="86360"/>
                </a:lnTo>
                <a:lnTo>
                  <a:pt x="328167" y="83820"/>
                </a:lnTo>
                <a:lnTo>
                  <a:pt x="350951" y="83820"/>
                </a:lnTo>
                <a:lnTo>
                  <a:pt x="347217" y="80010"/>
                </a:lnTo>
                <a:lnTo>
                  <a:pt x="339725" y="77470"/>
                </a:lnTo>
                <a:close/>
              </a:path>
              <a:path w="440690" h="424179">
                <a:moveTo>
                  <a:pt x="346455" y="50800"/>
                </a:moveTo>
                <a:lnTo>
                  <a:pt x="340867" y="55880"/>
                </a:lnTo>
                <a:lnTo>
                  <a:pt x="383793" y="99060"/>
                </a:lnTo>
                <a:lnTo>
                  <a:pt x="389381" y="93980"/>
                </a:lnTo>
                <a:lnTo>
                  <a:pt x="374903" y="78740"/>
                </a:lnTo>
                <a:lnTo>
                  <a:pt x="367410" y="71120"/>
                </a:lnTo>
                <a:lnTo>
                  <a:pt x="362838" y="66040"/>
                </a:lnTo>
                <a:lnTo>
                  <a:pt x="358775" y="58420"/>
                </a:lnTo>
                <a:lnTo>
                  <a:pt x="358266" y="57150"/>
                </a:lnTo>
                <a:lnTo>
                  <a:pt x="352678" y="57150"/>
                </a:lnTo>
                <a:lnTo>
                  <a:pt x="346455" y="50800"/>
                </a:lnTo>
                <a:close/>
              </a:path>
              <a:path w="440690" h="424179">
                <a:moveTo>
                  <a:pt x="411352" y="0"/>
                </a:moveTo>
                <a:lnTo>
                  <a:pt x="404161" y="0"/>
                </a:lnTo>
                <a:lnTo>
                  <a:pt x="397446" y="1270"/>
                </a:lnTo>
                <a:lnTo>
                  <a:pt x="376461" y="27940"/>
                </a:lnTo>
                <a:lnTo>
                  <a:pt x="376554" y="34290"/>
                </a:lnTo>
                <a:lnTo>
                  <a:pt x="399033" y="63500"/>
                </a:lnTo>
                <a:lnTo>
                  <a:pt x="413908" y="63500"/>
                </a:lnTo>
                <a:lnTo>
                  <a:pt x="419862" y="62230"/>
                </a:lnTo>
                <a:lnTo>
                  <a:pt x="425529" y="58420"/>
                </a:lnTo>
                <a:lnTo>
                  <a:pt x="429117" y="55880"/>
                </a:lnTo>
                <a:lnTo>
                  <a:pt x="402843" y="55880"/>
                </a:lnTo>
                <a:lnTo>
                  <a:pt x="397255" y="53340"/>
                </a:lnTo>
                <a:lnTo>
                  <a:pt x="392049" y="48260"/>
                </a:lnTo>
                <a:lnTo>
                  <a:pt x="397213" y="43180"/>
                </a:lnTo>
                <a:lnTo>
                  <a:pt x="387857" y="43180"/>
                </a:lnTo>
                <a:lnTo>
                  <a:pt x="385063" y="38100"/>
                </a:lnTo>
                <a:lnTo>
                  <a:pt x="383793" y="34290"/>
                </a:lnTo>
                <a:lnTo>
                  <a:pt x="384301" y="24130"/>
                </a:lnTo>
                <a:lnTo>
                  <a:pt x="399795" y="8890"/>
                </a:lnTo>
                <a:lnTo>
                  <a:pt x="403097" y="7620"/>
                </a:lnTo>
                <a:lnTo>
                  <a:pt x="428396" y="7620"/>
                </a:lnTo>
                <a:lnTo>
                  <a:pt x="424814" y="3810"/>
                </a:lnTo>
                <a:lnTo>
                  <a:pt x="418337" y="1270"/>
                </a:lnTo>
                <a:lnTo>
                  <a:pt x="411352" y="0"/>
                </a:lnTo>
                <a:close/>
              </a:path>
              <a:path w="440690" h="424179">
                <a:moveTo>
                  <a:pt x="362838" y="34290"/>
                </a:moveTo>
                <a:lnTo>
                  <a:pt x="351916" y="49530"/>
                </a:lnTo>
                <a:lnTo>
                  <a:pt x="351916" y="52070"/>
                </a:lnTo>
                <a:lnTo>
                  <a:pt x="352678" y="57150"/>
                </a:lnTo>
                <a:lnTo>
                  <a:pt x="358266" y="57150"/>
                </a:lnTo>
                <a:lnTo>
                  <a:pt x="357758" y="55880"/>
                </a:lnTo>
                <a:lnTo>
                  <a:pt x="357885" y="52070"/>
                </a:lnTo>
                <a:lnTo>
                  <a:pt x="358139" y="49530"/>
                </a:lnTo>
                <a:lnTo>
                  <a:pt x="359155" y="46990"/>
                </a:lnTo>
                <a:lnTo>
                  <a:pt x="361822" y="43180"/>
                </a:lnTo>
                <a:lnTo>
                  <a:pt x="362965" y="43180"/>
                </a:lnTo>
                <a:lnTo>
                  <a:pt x="364616" y="41910"/>
                </a:lnTo>
                <a:lnTo>
                  <a:pt x="362838" y="34290"/>
                </a:lnTo>
                <a:close/>
              </a:path>
              <a:path w="440690" h="424179">
                <a:moveTo>
                  <a:pt x="438530" y="20320"/>
                </a:moveTo>
                <a:lnTo>
                  <a:pt x="431418" y="22860"/>
                </a:lnTo>
                <a:lnTo>
                  <a:pt x="432561" y="27940"/>
                </a:lnTo>
                <a:lnTo>
                  <a:pt x="433069" y="30480"/>
                </a:lnTo>
                <a:lnTo>
                  <a:pt x="432815" y="34290"/>
                </a:lnTo>
                <a:lnTo>
                  <a:pt x="432688" y="36830"/>
                </a:lnTo>
                <a:lnTo>
                  <a:pt x="431926" y="39370"/>
                </a:lnTo>
                <a:lnTo>
                  <a:pt x="430656" y="41910"/>
                </a:lnTo>
                <a:lnTo>
                  <a:pt x="429259" y="44450"/>
                </a:lnTo>
                <a:lnTo>
                  <a:pt x="427608" y="46990"/>
                </a:lnTo>
                <a:lnTo>
                  <a:pt x="425322" y="49530"/>
                </a:lnTo>
                <a:lnTo>
                  <a:pt x="420877" y="54610"/>
                </a:lnTo>
                <a:lnTo>
                  <a:pt x="415416" y="55880"/>
                </a:lnTo>
                <a:lnTo>
                  <a:pt x="429117" y="55880"/>
                </a:lnTo>
                <a:lnTo>
                  <a:pt x="430910" y="54610"/>
                </a:lnTo>
                <a:lnTo>
                  <a:pt x="434085" y="50800"/>
                </a:lnTo>
                <a:lnTo>
                  <a:pt x="436499" y="48260"/>
                </a:lnTo>
                <a:lnTo>
                  <a:pt x="439546" y="40640"/>
                </a:lnTo>
                <a:lnTo>
                  <a:pt x="440308" y="36830"/>
                </a:lnTo>
                <a:lnTo>
                  <a:pt x="440562" y="33020"/>
                </a:lnTo>
                <a:lnTo>
                  <a:pt x="440689" y="29210"/>
                </a:lnTo>
                <a:lnTo>
                  <a:pt x="440054" y="25400"/>
                </a:lnTo>
                <a:lnTo>
                  <a:pt x="438530" y="20320"/>
                </a:lnTo>
                <a:close/>
              </a:path>
              <a:path w="440690" h="424179">
                <a:moveTo>
                  <a:pt x="428396" y="7620"/>
                </a:moveTo>
                <a:lnTo>
                  <a:pt x="412750" y="7620"/>
                </a:lnTo>
                <a:lnTo>
                  <a:pt x="416178" y="8890"/>
                </a:lnTo>
                <a:lnTo>
                  <a:pt x="419861" y="11430"/>
                </a:lnTo>
                <a:lnTo>
                  <a:pt x="387857" y="43180"/>
                </a:lnTo>
                <a:lnTo>
                  <a:pt x="397213" y="43180"/>
                </a:lnTo>
                <a:lnTo>
                  <a:pt x="430783" y="10160"/>
                </a:lnTo>
                <a:lnTo>
                  <a:pt x="428396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933" y="536194"/>
            <a:ext cx="46107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1F5F"/>
                </a:solidFill>
              </a:rPr>
              <a:t>Servicios</a:t>
            </a:r>
            <a:r>
              <a:rPr dirty="0" spc="-5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dirty="0" spc="-45">
                <a:solidFill>
                  <a:srgbClr val="001F5F"/>
                </a:solidFill>
              </a:rPr>
              <a:t> </a:t>
            </a:r>
            <a:r>
              <a:rPr dirty="0" spc="-35">
                <a:solidFill>
                  <a:srgbClr val="001F5F"/>
                </a:solidFill>
              </a:rPr>
              <a:t>AFTERCARE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45">
                <a:solidFill>
                  <a:srgbClr val="001F5F"/>
                </a:solidFill>
              </a:rPr>
              <a:t>por</a:t>
            </a:r>
            <a:r>
              <a:rPr dirty="0" spc="-5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97735" y="1821179"/>
            <a:ext cx="6684645" cy="3343910"/>
            <a:chOff x="1697735" y="1821179"/>
            <a:chExt cx="6684645" cy="3343910"/>
          </a:xfrm>
        </p:grpSpPr>
        <p:sp>
          <p:nvSpPr>
            <p:cNvPr id="4" name="object 4" descr=""/>
            <p:cNvSpPr/>
            <p:nvPr/>
          </p:nvSpPr>
          <p:spPr>
            <a:xfrm>
              <a:off x="1697735" y="1840991"/>
              <a:ext cx="6684645" cy="2901950"/>
            </a:xfrm>
            <a:custGeom>
              <a:avLst/>
              <a:gdLst/>
              <a:ahLst/>
              <a:cxnLst/>
              <a:rect l="l" t="t" r="r" b="b"/>
              <a:pathLst>
                <a:path w="6684645" h="2901950">
                  <a:moveTo>
                    <a:pt x="0" y="2901696"/>
                  </a:moveTo>
                  <a:lnTo>
                    <a:pt x="6684263" y="2901696"/>
                  </a:lnTo>
                </a:path>
                <a:path w="6684645" h="2901950">
                  <a:moveTo>
                    <a:pt x="0" y="2487168"/>
                  </a:moveTo>
                  <a:lnTo>
                    <a:pt x="6684263" y="2487168"/>
                  </a:lnTo>
                </a:path>
                <a:path w="6684645" h="2901950">
                  <a:moveTo>
                    <a:pt x="0" y="2072640"/>
                  </a:moveTo>
                  <a:lnTo>
                    <a:pt x="6684263" y="2072640"/>
                  </a:lnTo>
                </a:path>
                <a:path w="6684645" h="2901950">
                  <a:moveTo>
                    <a:pt x="0" y="1658112"/>
                  </a:moveTo>
                  <a:lnTo>
                    <a:pt x="6684263" y="1658112"/>
                  </a:lnTo>
                </a:path>
                <a:path w="6684645" h="2901950">
                  <a:moveTo>
                    <a:pt x="0" y="1243584"/>
                  </a:moveTo>
                  <a:lnTo>
                    <a:pt x="6684263" y="1243584"/>
                  </a:lnTo>
                </a:path>
                <a:path w="6684645" h="2901950">
                  <a:moveTo>
                    <a:pt x="0" y="829056"/>
                  </a:moveTo>
                  <a:lnTo>
                    <a:pt x="6684263" y="829056"/>
                  </a:lnTo>
                </a:path>
                <a:path w="6684645" h="2901950">
                  <a:moveTo>
                    <a:pt x="0" y="414528"/>
                  </a:moveTo>
                  <a:lnTo>
                    <a:pt x="6684263" y="414528"/>
                  </a:lnTo>
                </a:path>
                <a:path w="6684645" h="2901950">
                  <a:moveTo>
                    <a:pt x="0" y="0"/>
                  </a:moveTo>
                  <a:lnTo>
                    <a:pt x="66842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271" y="1821179"/>
              <a:ext cx="6486144" cy="33436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4895" y="1836419"/>
              <a:ext cx="6410706" cy="332155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97735" y="5157215"/>
              <a:ext cx="6684645" cy="0"/>
            </a:xfrm>
            <a:custGeom>
              <a:avLst/>
              <a:gdLst/>
              <a:ahLst/>
              <a:cxnLst/>
              <a:rect l="l" t="t" r="r" b="b"/>
              <a:pathLst>
                <a:path w="6684645" h="0">
                  <a:moveTo>
                    <a:pt x="0" y="0"/>
                  </a:moveTo>
                  <a:lnTo>
                    <a:pt x="6684263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697735" y="1426463"/>
            <a:ext cx="6684645" cy="0"/>
          </a:xfrm>
          <a:custGeom>
            <a:avLst/>
            <a:gdLst/>
            <a:ahLst/>
            <a:cxnLst/>
            <a:rect l="l" t="t" r="r" b="b"/>
            <a:pathLst>
              <a:path w="6684645" h="0">
                <a:moveTo>
                  <a:pt x="0" y="0"/>
                </a:moveTo>
                <a:lnTo>
                  <a:pt x="66842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886204" y="2429001"/>
            <a:ext cx="1816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0">
                <a:solidFill>
                  <a:srgbClr val="404040"/>
                </a:solidFill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82976" y="388023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00501" y="2843530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97021" y="4294759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54170" y="3672281"/>
            <a:ext cx="1035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71821" y="1599945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28590" y="2429001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85865" y="2429001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43015" y="2014474"/>
            <a:ext cx="180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solidFill>
                  <a:srgbClr val="404040"/>
                </a:solidFill>
                <a:latin typeface="Verdana"/>
                <a:cs typeface="Verdana"/>
              </a:rPr>
              <a:t>14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39533" y="4709286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96682" y="4087495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053578" y="3672281"/>
            <a:ext cx="1035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solidFill>
                  <a:srgbClr val="404040"/>
                </a:solidFill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517650" y="5068316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17650" y="4653788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17650" y="4239259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517650" y="3824732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454277" y="2995421"/>
            <a:ext cx="15367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900">
              <a:latin typeface="Verdana"/>
              <a:cs typeface="Verdana"/>
            </a:endParaRPr>
          </a:p>
          <a:p>
            <a:pPr marL="75565">
              <a:lnSpc>
                <a:spcPct val="100000"/>
              </a:lnSpc>
            </a:pPr>
            <a:r>
              <a:rPr dirty="0" sz="900" spc="-5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54277" y="2580894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12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54277" y="2166365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54277" y="175183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16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54277" y="1337309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>
                <a:solidFill>
                  <a:srgbClr val="585858"/>
                </a:solidFill>
                <a:latin typeface="Verdana"/>
                <a:cs typeface="Verdana"/>
              </a:rPr>
              <a:t>18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734185" y="5282691"/>
            <a:ext cx="257810" cy="241935"/>
          </a:xfrm>
          <a:custGeom>
            <a:avLst/>
            <a:gdLst/>
            <a:ahLst/>
            <a:cxnLst/>
            <a:rect l="l" t="t" r="r" b="b"/>
            <a:pathLst>
              <a:path w="257810" h="241935">
                <a:moveTo>
                  <a:pt x="33273" y="150622"/>
                </a:moveTo>
                <a:lnTo>
                  <a:pt x="0" y="183896"/>
                </a:lnTo>
                <a:lnTo>
                  <a:pt x="58038" y="241935"/>
                </a:lnTo>
                <a:lnTo>
                  <a:pt x="69595" y="230378"/>
                </a:lnTo>
                <a:lnTo>
                  <a:pt x="58165" y="230378"/>
                </a:lnTo>
                <a:lnTo>
                  <a:pt x="35306" y="207645"/>
                </a:lnTo>
                <a:lnTo>
                  <a:pt x="41020" y="201930"/>
                </a:lnTo>
                <a:lnTo>
                  <a:pt x="29590" y="201930"/>
                </a:lnTo>
                <a:lnTo>
                  <a:pt x="11429" y="183769"/>
                </a:lnTo>
                <a:lnTo>
                  <a:pt x="38862" y="156210"/>
                </a:lnTo>
                <a:lnTo>
                  <a:pt x="33273" y="150622"/>
                </a:lnTo>
                <a:close/>
              </a:path>
              <a:path w="257810" h="241935">
                <a:moveTo>
                  <a:pt x="85343" y="203200"/>
                </a:moveTo>
                <a:lnTo>
                  <a:pt x="58165" y="230378"/>
                </a:lnTo>
                <a:lnTo>
                  <a:pt x="69595" y="230378"/>
                </a:lnTo>
                <a:lnTo>
                  <a:pt x="91058" y="208915"/>
                </a:lnTo>
                <a:lnTo>
                  <a:pt x="85343" y="203200"/>
                </a:lnTo>
                <a:close/>
              </a:path>
              <a:path w="257810" h="241935">
                <a:moveTo>
                  <a:pt x="56895" y="174625"/>
                </a:moveTo>
                <a:lnTo>
                  <a:pt x="29590" y="201930"/>
                </a:lnTo>
                <a:lnTo>
                  <a:pt x="41020" y="201930"/>
                </a:lnTo>
                <a:lnTo>
                  <a:pt x="62610" y="180340"/>
                </a:lnTo>
                <a:lnTo>
                  <a:pt x="56895" y="174625"/>
                </a:lnTo>
                <a:close/>
              </a:path>
              <a:path w="257810" h="241935">
                <a:moveTo>
                  <a:pt x="62737" y="151257"/>
                </a:moveTo>
                <a:lnTo>
                  <a:pt x="57276" y="156845"/>
                </a:lnTo>
                <a:lnTo>
                  <a:pt x="100202" y="199771"/>
                </a:lnTo>
                <a:lnTo>
                  <a:pt x="105663" y="194183"/>
                </a:lnTo>
                <a:lnTo>
                  <a:pt x="84327" y="172847"/>
                </a:lnTo>
                <a:lnTo>
                  <a:pt x="80644" y="168656"/>
                </a:lnTo>
                <a:lnTo>
                  <a:pt x="79120" y="165989"/>
                </a:lnTo>
                <a:lnTo>
                  <a:pt x="76581" y="161925"/>
                </a:lnTo>
                <a:lnTo>
                  <a:pt x="76013" y="159004"/>
                </a:lnTo>
                <a:lnTo>
                  <a:pt x="70484" y="159004"/>
                </a:lnTo>
                <a:lnTo>
                  <a:pt x="62737" y="151257"/>
                </a:lnTo>
                <a:close/>
              </a:path>
              <a:path w="257810" h="241935">
                <a:moveTo>
                  <a:pt x="110235" y="134874"/>
                </a:moveTo>
                <a:lnTo>
                  <a:pt x="94233" y="134874"/>
                </a:lnTo>
                <a:lnTo>
                  <a:pt x="97662" y="135890"/>
                </a:lnTo>
                <a:lnTo>
                  <a:pt x="103123" y="139319"/>
                </a:lnTo>
                <a:lnTo>
                  <a:pt x="106679" y="142367"/>
                </a:lnTo>
                <a:lnTo>
                  <a:pt x="132079" y="167767"/>
                </a:lnTo>
                <a:lnTo>
                  <a:pt x="137667" y="162306"/>
                </a:lnTo>
                <a:lnTo>
                  <a:pt x="110235" y="134874"/>
                </a:lnTo>
                <a:close/>
              </a:path>
              <a:path w="257810" h="241935">
                <a:moveTo>
                  <a:pt x="92837" y="127127"/>
                </a:moveTo>
                <a:lnTo>
                  <a:pt x="88772" y="128016"/>
                </a:lnTo>
                <a:lnTo>
                  <a:pt x="84581" y="128778"/>
                </a:lnTo>
                <a:lnTo>
                  <a:pt x="81025" y="130810"/>
                </a:lnTo>
                <a:lnTo>
                  <a:pt x="77723" y="134112"/>
                </a:lnTo>
                <a:lnTo>
                  <a:pt x="74548" y="137160"/>
                </a:lnTo>
                <a:lnTo>
                  <a:pt x="72389" y="140843"/>
                </a:lnTo>
                <a:lnTo>
                  <a:pt x="71246" y="145034"/>
                </a:lnTo>
                <a:lnTo>
                  <a:pt x="69976" y="149098"/>
                </a:lnTo>
                <a:lnTo>
                  <a:pt x="69722" y="153797"/>
                </a:lnTo>
                <a:lnTo>
                  <a:pt x="70484" y="159004"/>
                </a:lnTo>
                <a:lnTo>
                  <a:pt x="76013" y="159004"/>
                </a:lnTo>
                <a:lnTo>
                  <a:pt x="75691" y="157353"/>
                </a:lnTo>
                <a:lnTo>
                  <a:pt x="76072" y="152527"/>
                </a:lnTo>
                <a:lnTo>
                  <a:pt x="94233" y="134874"/>
                </a:lnTo>
                <a:lnTo>
                  <a:pt x="110235" y="134874"/>
                </a:lnTo>
                <a:lnTo>
                  <a:pt x="109727" y="134366"/>
                </a:lnTo>
                <a:lnTo>
                  <a:pt x="104775" y="130683"/>
                </a:lnTo>
                <a:lnTo>
                  <a:pt x="100837" y="129032"/>
                </a:lnTo>
                <a:lnTo>
                  <a:pt x="96900" y="127508"/>
                </a:lnTo>
                <a:lnTo>
                  <a:pt x="92837" y="127127"/>
                </a:lnTo>
                <a:close/>
              </a:path>
              <a:path w="257810" h="241935">
                <a:moveTo>
                  <a:pt x="144319" y="76890"/>
                </a:moveTo>
                <a:lnTo>
                  <a:pt x="116628" y="104267"/>
                </a:lnTo>
                <a:lnTo>
                  <a:pt x="116712" y="111379"/>
                </a:lnTo>
                <a:lnTo>
                  <a:pt x="147827" y="140589"/>
                </a:lnTo>
                <a:lnTo>
                  <a:pt x="154066" y="140348"/>
                </a:lnTo>
                <a:lnTo>
                  <a:pt x="160019" y="138668"/>
                </a:lnTo>
                <a:lnTo>
                  <a:pt x="165687" y="135534"/>
                </a:lnTo>
                <a:lnTo>
                  <a:pt x="168541" y="133096"/>
                </a:lnTo>
                <a:lnTo>
                  <a:pt x="155575" y="133096"/>
                </a:lnTo>
                <a:lnTo>
                  <a:pt x="149351" y="132969"/>
                </a:lnTo>
                <a:lnTo>
                  <a:pt x="143128" y="132969"/>
                </a:lnTo>
                <a:lnTo>
                  <a:pt x="137413" y="130429"/>
                </a:lnTo>
                <a:lnTo>
                  <a:pt x="132333" y="125476"/>
                </a:lnTo>
                <a:lnTo>
                  <a:pt x="137540" y="120269"/>
                </a:lnTo>
                <a:lnTo>
                  <a:pt x="128142" y="120269"/>
                </a:lnTo>
                <a:lnTo>
                  <a:pt x="125221" y="115189"/>
                </a:lnTo>
                <a:lnTo>
                  <a:pt x="123951" y="110490"/>
                </a:lnTo>
                <a:lnTo>
                  <a:pt x="124587" y="100584"/>
                </a:lnTo>
                <a:lnTo>
                  <a:pt x="126745" y="95631"/>
                </a:lnTo>
                <a:lnTo>
                  <a:pt x="131063" y="91440"/>
                </a:lnTo>
                <a:lnTo>
                  <a:pt x="133603" y="88773"/>
                </a:lnTo>
                <a:lnTo>
                  <a:pt x="136525" y="86868"/>
                </a:lnTo>
                <a:lnTo>
                  <a:pt x="139953" y="85725"/>
                </a:lnTo>
                <a:lnTo>
                  <a:pt x="143382" y="84455"/>
                </a:lnTo>
                <a:lnTo>
                  <a:pt x="146684" y="83947"/>
                </a:lnTo>
                <a:lnTo>
                  <a:pt x="167957" y="83947"/>
                </a:lnTo>
                <a:lnTo>
                  <a:pt x="164972" y="81026"/>
                </a:lnTo>
                <a:lnTo>
                  <a:pt x="158495" y="77724"/>
                </a:lnTo>
                <a:lnTo>
                  <a:pt x="151510" y="76962"/>
                </a:lnTo>
                <a:lnTo>
                  <a:pt x="144319" y="76890"/>
                </a:lnTo>
                <a:close/>
              </a:path>
              <a:path w="257810" h="241935">
                <a:moveTo>
                  <a:pt x="178815" y="97536"/>
                </a:moveTo>
                <a:lnTo>
                  <a:pt x="171703" y="99822"/>
                </a:lnTo>
                <a:lnTo>
                  <a:pt x="172725" y="104304"/>
                </a:lnTo>
                <a:lnTo>
                  <a:pt x="173010" y="106299"/>
                </a:lnTo>
                <a:lnTo>
                  <a:pt x="155575" y="133096"/>
                </a:lnTo>
                <a:lnTo>
                  <a:pt x="168541" y="133096"/>
                </a:lnTo>
                <a:lnTo>
                  <a:pt x="171069" y="130937"/>
                </a:lnTo>
                <a:lnTo>
                  <a:pt x="174244" y="127889"/>
                </a:lnTo>
                <a:lnTo>
                  <a:pt x="176656" y="124587"/>
                </a:lnTo>
                <a:lnTo>
                  <a:pt x="178181" y="121031"/>
                </a:lnTo>
                <a:lnTo>
                  <a:pt x="179704" y="117602"/>
                </a:lnTo>
                <a:lnTo>
                  <a:pt x="180594" y="113919"/>
                </a:lnTo>
                <a:lnTo>
                  <a:pt x="180847" y="106299"/>
                </a:lnTo>
                <a:lnTo>
                  <a:pt x="180212" y="102108"/>
                </a:lnTo>
                <a:lnTo>
                  <a:pt x="178815" y="97536"/>
                </a:lnTo>
                <a:close/>
              </a:path>
              <a:path w="257810" h="241935">
                <a:moveTo>
                  <a:pt x="167957" y="83947"/>
                </a:moveTo>
                <a:lnTo>
                  <a:pt x="146684" y="83947"/>
                </a:lnTo>
                <a:lnTo>
                  <a:pt x="153034" y="84709"/>
                </a:lnTo>
                <a:lnTo>
                  <a:pt x="156463" y="85979"/>
                </a:lnTo>
                <a:lnTo>
                  <a:pt x="160146" y="88138"/>
                </a:lnTo>
                <a:lnTo>
                  <a:pt x="128142" y="120269"/>
                </a:lnTo>
                <a:lnTo>
                  <a:pt x="137540" y="120269"/>
                </a:lnTo>
                <a:lnTo>
                  <a:pt x="170941" y="86868"/>
                </a:lnTo>
                <a:lnTo>
                  <a:pt x="167957" y="83947"/>
                </a:lnTo>
                <a:close/>
              </a:path>
              <a:path w="257810" h="241935">
                <a:moveTo>
                  <a:pt x="163194" y="50927"/>
                </a:moveTo>
                <a:lnTo>
                  <a:pt x="157479" y="56515"/>
                </a:lnTo>
                <a:lnTo>
                  <a:pt x="200406" y="99441"/>
                </a:lnTo>
                <a:lnTo>
                  <a:pt x="206120" y="93853"/>
                </a:lnTo>
                <a:lnTo>
                  <a:pt x="191642" y="79248"/>
                </a:lnTo>
                <a:lnTo>
                  <a:pt x="184150" y="71882"/>
                </a:lnTo>
                <a:lnTo>
                  <a:pt x="179577" y="66548"/>
                </a:lnTo>
                <a:lnTo>
                  <a:pt x="175513" y="59309"/>
                </a:lnTo>
                <a:lnTo>
                  <a:pt x="174843" y="57150"/>
                </a:lnTo>
                <a:lnTo>
                  <a:pt x="169417" y="57150"/>
                </a:lnTo>
                <a:lnTo>
                  <a:pt x="163194" y="50927"/>
                </a:lnTo>
                <a:close/>
              </a:path>
              <a:path w="257810" h="241935">
                <a:moveTo>
                  <a:pt x="226187" y="0"/>
                </a:moveTo>
                <a:lnTo>
                  <a:pt x="193599" y="26380"/>
                </a:lnTo>
                <a:lnTo>
                  <a:pt x="193364" y="34544"/>
                </a:lnTo>
                <a:lnTo>
                  <a:pt x="193675" y="41275"/>
                </a:lnTo>
                <a:lnTo>
                  <a:pt x="224789" y="63881"/>
                </a:lnTo>
                <a:lnTo>
                  <a:pt x="233425" y="64135"/>
                </a:lnTo>
                <a:lnTo>
                  <a:pt x="241045" y="60960"/>
                </a:lnTo>
                <a:lnTo>
                  <a:pt x="245578" y="56515"/>
                </a:lnTo>
                <a:lnTo>
                  <a:pt x="223646" y="56515"/>
                </a:lnTo>
                <a:lnTo>
                  <a:pt x="219456" y="55372"/>
                </a:lnTo>
                <a:lnTo>
                  <a:pt x="215264" y="54102"/>
                </a:lnTo>
                <a:lnTo>
                  <a:pt x="211581" y="52070"/>
                </a:lnTo>
                <a:lnTo>
                  <a:pt x="208533" y="48895"/>
                </a:lnTo>
                <a:lnTo>
                  <a:pt x="203707" y="44069"/>
                </a:lnTo>
                <a:lnTo>
                  <a:pt x="201294" y="38354"/>
                </a:lnTo>
                <a:lnTo>
                  <a:pt x="201040" y="24892"/>
                </a:lnTo>
                <a:lnTo>
                  <a:pt x="203326" y="19304"/>
                </a:lnTo>
                <a:lnTo>
                  <a:pt x="212470" y="10160"/>
                </a:lnTo>
                <a:lnTo>
                  <a:pt x="218185" y="7874"/>
                </a:lnTo>
                <a:lnTo>
                  <a:pt x="245872" y="7874"/>
                </a:lnTo>
                <a:lnTo>
                  <a:pt x="241681" y="3683"/>
                </a:lnTo>
                <a:lnTo>
                  <a:pt x="234441" y="381"/>
                </a:lnTo>
                <a:lnTo>
                  <a:pt x="226187" y="0"/>
                </a:lnTo>
                <a:close/>
              </a:path>
              <a:path w="257810" h="241935">
                <a:moveTo>
                  <a:pt x="179577" y="35179"/>
                </a:moveTo>
                <a:lnTo>
                  <a:pt x="168583" y="50927"/>
                </a:lnTo>
                <a:lnTo>
                  <a:pt x="168656" y="52959"/>
                </a:lnTo>
                <a:lnTo>
                  <a:pt x="169417" y="57150"/>
                </a:lnTo>
                <a:lnTo>
                  <a:pt x="174843" y="57150"/>
                </a:lnTo>
                <a:lnTo>
                  <a:pt x="174370" y="55626"/>
                </a:lnTo>
                <a:lnTo>
                  <a:pt x="174868" y="49403"/>
                </a:lnTo>
                <a:lnTo>
                  <a:pt x="181356" y="42672"/>
                </a:lnTo>
                <a:lnTo>
                  <a:pt x="179577" y="35179"/>
                </a:lnTo>
                <a:close/>
              </a:path>
              <a:path w="257810" h="241935">
                <a:moveTo>
                  <a:pt x="245872" y="7874"/>
                </a:moveTo>
                <a:lnTo>
                  <a:pt x="218185" y="7874"/>
                </a:lnTo>
                <a:lnTo>
                  <a:pt x="224789" y="8001"/>
                </a:lnTo>
                <a:lnTo>
                  <a:pt x="231520" y="8001"/>
                </a:lnTo>
                <a:lnTo>
                  <a:pt x="237362" y="10541"/>
                </a:lnTo>
                <a:lnTo>
                  <a:pt x="242062" y="15367"/>
                </a:lnTo>
                <a:lnTo>
                  <a:pt x="245237" y="18415"/>
                </a:lnTo>
                <a:lnTo>
                  <a:pt x="247395" y="22098"/>
                </a:lnTo>
                <a:lnTo>
                  <a:pt x="249681" y="30480"/>
                </a:lnTo>
                <a:lnTo>
                  <a:pt x="249808" y="34544"/>
                </a:lnTo>
                <a:lnTo>
                  <a:pt x="247522" y="42545"/>
                </a:lnTo>
                <a:lnTo>
                  <a:pt x="245490" y="46101"/>
                </a:lnTo>
                <a:lnTo>
                  <a:pt x="242199" y="49403"/>
                </a:lnTo>
                <a:lnTo>
                  <a:pt x="239394" y="52324"/>
                </a:lnTo>
                <a:lnTo>
                  <a:pt x="235838" y="54356"/>
                </a:lnTo>
                <a:lnTo>
                  <a:pt x="231775" y="55499"/>
                </a:lnTo>
                <a:lnTo>
                  <a:pt x="227710" y="56515"/>
                </a:lnTo>
                <a:lnTo>
                  <a:pt x="245578" y="56515"/>
                </a:lnTo>
                <a:lnTo>
                  <a:pt x="247776" y="54356"/>
                </a:lnTo>
                <a:lnTo>
                  <a:pt x="254253" y="47879"/>
                </a:lnTo>
                <a:lnTo>
                  <a:pt x="257428" y="40259"/>
                </a:lnTo>
                <a:lnTo>
                  <a:pt x="257014" y="30480"/>
                </a:lnTo>
                <a:lnTo>
                  <a:pt x="256794" y="22987"/>
                </a:lnTo>
                <a:lnTo>
                  <a:pt x="253619" y="15621"/>
                </a:lnTo>
                <a:lnTo>
                  <a:pt x="245872" y="787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212594" y="5283111"/>
            <a:ext cx="336550" cy="320040"/>
          </a:xfrm>
          <a:custGeom>
            <a:avLst/>
            <a:gdLst/>
            <a:ahLst/>
            <a:cxnLst/>
            <a:rect l="l" t="t" r="r" b="b"/>
            <a:pathLst>
              <a:path w="336550" h="320039">
                <a:moveTo>
                  <a:pt x="29082" y="233680"/>
                </a:moveTo>
                <a:lnTo>
                  <a:pt x="0" y="262890"/>
                </a:lnTo>
                <a:lnTo>
                  <a:pt x="58038" y="320040"/>
                </a:lnTo>
                <a:lnTo>
                  <a:pt x="63754" y="314959"/>
                </a:lnTo>
                <a:lnTo>
                  <a:pt x="35306" y="285750"/>
                </a:lnTo>
                <a:lnTo>
                  <a:pt x="40470" y="280670"/>
                </a:lnTo>
                <a:lnTo>
                  <a:pt x="29591" y="280670"/>
                </a:lnTo>
                <a:lnTo>
                  <a:pt x="11430" y="262890"/>
                </a:lnTo>
                <a:lnTo>
                  <a:pt x="34670" y="238759"/>
                </a:lnTo>
                <a:lnTo>
                  <a:pt x="29082" y="233680"/>
                </a:lnTo>
                <a:close/>
              </a:path>
              <a:path w="336550" h="320039">
                <a:moveTo>
                  <a:pt x="52958" y="257809"/>
                </a:moveTo>
                <a:lnTo>
                  <a:pt x="29591" y="280670"/>
                </a:lnTo>
                <a:lnTo>
                  <a:pt x="40470" y="280670"/>
                </a:lnTo>
                <a:lnTo>
                  <a:pt x="58547" y="262890"/>
                </a:lnTo>
                <a:lnTo>
                  <a:pt x="52958" y="257809"/>
                </a:lnTo>
                <a:close/>
              </a:path>
              <a:path w="336550" h="320039">
                <a:moveTo>
                  <a:pt x="97662" y="209550"/>
                </a:moveTo>
                <a:lnTo>
                  <a:pt x="90471" y="209550"/>
                </a:lnTo>
                <a:lnTo>
                  <a:pt x="83756" y="210820"/>
                </a:lnTo>
                <a:lnTo>
                  <a:pt x="62771" y="237490"/>
                </a:lnTo>
                <a:lnTo>
                  <a:pt x="62864" y="243840"/>
                </a:lnTo>
                <a:lnTo>
                  <a:pt x="63881" y="251459"/>
                </a:lnTo>
                <a:lnTo>
                  <a:pt x="67056" y="257809"/>
                </a:lnTo>
                <a:lnTo>
                  <a:pt x="72517" y="262890"/>
                </a:lnTo>
                <a:lnTo>
                  <a:pt x="78231" y="269240"/>
                </a:lnTo>
                <a:lnTo>
                  <a:pt x="85470" y="273050"/>
                </a:lnTo>
                <a:lnTo>
                  <a:pt x="100218" y="273050"/>
                </a:lnTo>
                <a:lnTo>
                  <a:pt x="106172" y="271780"/>
                </a:lnTo>
                <a:lnTo>
                  <a:pt x="111839" y="267970"/>
                </a:lnTo>
                <a:lnTo>
                  <a:pt x="115427" y="265430"/>
                </a:lnTo>
                <a:lnTo>
                  <a:pt x="89281" y="265430"/>
                </a:lnTo>
                <a:lnTo>
                  <a:pt x="83566" y="262890"/>
                </a:lnTo>
                <a:lnTo>
                  <a:pt x="78486" y="257809"/>
                </a:lnTo>
                <a:lnTo>
                  <a:pt x="83633" y="252730"/>
                </a:lnTo>
                <a:lnTo>
                  <a:pt x="74294" y="252730"/>
                </a:lnTo>
                <a:lnTo>
                  <a:pt x="71374" y="247650"/>
                </a:lnTo>
                <a:lnTo>
                  <a:pt x="70104" y="242570"/>
                </a:lnTo>
                <a:lnTo>
                  <a:pt x="70738" y="233680"/>
                </a:lnTo>
                <a:lnTo>
                  <a:pt x="89535" y="217170"/>
                </a:lnTo>
                <a:lnTo>
                  <a:pt x="114706" y="217170"/>
                </a:lnTo>
                <a:lnTo>
                  <a:pt x="111125" y="213359"/>
                </a:lnTo>
                <a:lnTo>
                  <a:pt x="104648" y="210820"/>
                </a:lnTo>
                <a:lnTo>
                  <a:pt x="97662" y="209550"/>
                </a:lnTo>
                <a:close/>
              </a:path>
              <a:path w="336550" h="320039">
                <a:moveTo>
                  <a:pt x="124968" y="229870"/>
                </a:moveTo>
                <a:lnTo>
                  <a:pt x="117856" y="232409"/>
                </a:lnTo>
                <a:lnTo>
                  <a:pt x="119380" y="240030"/>
                </a:lnTo>
                <a:lnTo>
                  <a:pt x="119253" y="242570"/>
                </a:lnTo>
                <a:lnTo>
                  <a:pt x="101726" y="265430"/>
                </a:lnTo>
                <a:lnTo>
                  <a:pt x="115427" y="265430"/>
                </a:lnTo>
                <a:lnTo>
                  <a:pt x="127000" y="238759"/>
                </a:lnTo>
                <a:lnTo>
                  <a:pt x="126364" y="234950"/>
                </a:lnTo>
                <a:lnTo>
                  <a:pt x="124968" y="229870"/>
                </a:lnTo>
                <a:close/>
              </a:path>
              <a:path w="336550" h="320039">
                <a:moveTo>
                  <a:pt x="114706" y="217170"/>
                </a:moveTo>
                <a:lnTo>
                  <a:pt x="99187" y="217170"/>
                </a:lnTo>
                <a:lnTo>
                  <a:pt x="102616" y="218440"/>
                </a:lnTo>
                <a:lnTo>
                  <a:pt x="106299" y="220980"/>
                </a:lnTo>
                <a:lnTo>
                  <a:pt x="74294" y="252730"/>
                </a:lnTo>
                <a:lnTo>
                  <a:pt x="83633" y="252730"/>
                </a:lnTo>
                <a:lnTo>
                  <a:pt x="117093" y="219709"/>
                </a:lnTo>
                <a:lnTo>
                  <a:pt x="114706" y="217170"/>
                </a:lnTo>
                <a:close/>
              </a:path>
              <a:path w="336550" h="320039">
                <a:moveTo>
                  <a:pt x="95123" y="165100"/>
                </a:moveTo>
                <a:lnTo>
                  <a:pt x="89535" y="170180"/>
                </a:lnTo>
                <a:lnTo>
                  <a:pt x="149098" y="229870"/>
                </a:lnTo>
                <a:lnTo>
                  <a:pt x="154558" y="223520"/>
                </a:lnTo>
                <a:lnTo>
                  <a:pt x="146685" y="215900"/>
                </a:lnTo>
                <a:lnTo>
                  <a:pt x="160908" y="215900"/>
                </a:lnTo>
                <a:lnTo>
                  <a:pt x="165354" y="214630"/>
                </a:lnTo>
                <a:lnTo>
                  <a:pt x="169163" y="212090"/>
                </a:lnTo>
                <a:lnTo>
                  <a:pt x="170349" y="210820"/>
                </a:lnTo>
                <a:lnTo>
                  <a:pt x="143256" y="210820"/>
                </a:lnTo>
                <a:lnTo>
                  <a:pt x="137413" y="208280"/>
                </a:lnTo>
                <a:lnTo>
                  <a:pt x="129158" y="199390"/>
                </a:lnTo>
                <a:lnTo>
                  <a:pt x="127000" y="195580"/>
                </a:lnTo>
                <a:lnTo>
                  <a:pt x="124713" y="187959"/>
                </a:lnTo>
                <a:lnTo>
                  <a:pt x="118999" y="187959"/>
                </a:lnTo>
                <a:lnTo>
                  <a:pt x="95123" y="165100"/>
                </a:lnTo>
                <a:close/>
              </a:path>
              <a:path w="336550" h="320039">
                <a:moveTo>
                  <a:pt x="160908" y="215900"/>
                </a:moveTo>
                <a:lnTo>
                  <a:pt x="146685" y="215900"/>
                </a:lnTo>
                <a:lnTo>
                  <a:pt x="151892" y="217170"/>
                </a:lnTo>
                <a:lnTo>
                  <a:pt x="156591" y="217170"/>
                </a:lnTo>
                <a:lnTo>
                  <a:pt x="160908" y="215900"/>
                </a:lnTo>
                <a:close/>
              </a:path>
              <a:path w="336550" h="320039">
                <a:moveTo>
                  <a:pt x="169849" y="161290"/>
                </a:moveTo>
                <a:lnTo>
                  <a:pt x="151256" y="161290"/>
                </a:lnTo>
                <a:lnTo>
                  <a:pt x="159893" y="163830"/>
                </a:lnTo>
                <a:lnTo>
                  <a:pt x="163575" y="166370"/>
                </a:lnTo>
                <a:lnTo>
                  <a:pt x="169672" y="171450"/>
                </a:lnTo>
                <a:lnTo>
                  <a:pt x="171831" y="175259"/>
                </a:lnTo>
                <a:lnTo>
                  <a:pt x="172974" y="180340"/>
                </a:lnTo>
                <a:lnTo>
                  <a:pt x="174244" y="184150"/>
                </a:lnTo>
                <a:lnTo>
                  <a:pt x="174244" y="187959"/>
                </a:lnTo>
                <a:lnTo>
                  <a:pt x="173228" y="193040"/>
                </a:lnTo>
                <a:lnTo>
                  <a:pt x="172085" y="196850"/>
                </a:lnTo>
                <a:lnTo>
                  <a:pt x="170053" y="200659"/>
                </a:lnTo>
                <a:lnTo>
                  <a:pt x="166878" y="203200"/>
                </a:lnTo>
                <a:lnTo>
                  <a:pt x="162179" y="208280"/>
                </a:lnTo>
                <a:lnTo>
                  <a:pt x="156463" y="210820"/>
                </a:lnTo>
                <a:lnTo>
                  <a:pt x="170349" y="210820"/>
                </a:lnTo>
                <a:lnTo>
                  <a:pt x="172719" y="208280"/>
                </a:lnTo>
                <a:lnTo>
                  <a:pt x="178816" y="201930"/>
                </a:lnTo>
                <a:lnTo>
                  <a:pt x="181863" y="194309"/>
                </a:lnTo>
                <a:lnTo>
                  <a:pt x="181737" y="177800"/>
                </a:lnTo>
                <a:lnTo>
                  <a:pt x="178562" y="170180"/>
                </a:lnTo>
                <a:lnTo>
                  <a:pt x="169849" y="161290"/>
                </a:lnTo>
                <a:close/>
              </a:path>
              <a:path w="336550" h="320039">
                <a:moveTo>
                  <a:pt x="158623" y="153670"/>
                </a:moveTo>
                <a:lnTo>
                  <a:pt x="141224" y="153670"/>
                </a:lnTo>
                <a:lnTo>
                  <a:pt x="133857" y="156209"/>
                </a:lnTo>
                <a:lnTo>
                  <a:pt x="118491" y="182880"/>
                </a:lnTo>
                <a:lnTo>
                  <a:pt x="118999" y="187959"/>
                </a:lnTo>
                <a:lnTo>
                  <a:pt x="124713" y="187959"/>
                </a:lnTo>
                <a:lnTo>
                  <a:pt x="124713" y="184150"/>
                </a:lnTo>
                <a:lnTo>
                  <a:pt x="125856" y="179070"/>
                </a:lnTo>
                <a:lnTo>
                  <a:pt x="147066" y="161290"/>
                </a:lnTo>
                <a:lnTo>
                  <a:pt x="169849" y="161290"/>
                </a:lnTo>
                <a:lnTo>
                  <a:pt x="166116" y="157480"/>
                </a:lnTo>
                <a:lnTo>
                  <a:pt x="158623" y="153670"/>
                </a:lnTo>
                <a:close/>
              </a:path>
              <a:path w="336550" h="320039">
                <a:moveTo>
                  <a:pt x="164337" y="128270"/>
                </a:moveTo>
                <a:lnTo>
                  <a:pt x="158623" y="134620"/>
                </a:lnTo>
                <a:lnTo>
                  <a:pt x="201549" y="176530"/>
                </a:lnTo>
                <a:lnTo>
                  <a:pt x="207263" y="171450"/>
                </a:lnTo>
                <a:lnTo>
                  <a:pt x="192658" y="157480"/>
                </a:lnTo>
                <a:lnTo>
                  <a:pt x="185293" y="149859"/>
                </a:lnTo>
                <a:lnTo>
                  <a:pt x="180594" y="144780"/>
                </a:lnTo>
                <a:lnTo>
                  <a:pt x="176530" y="137159"/>
                </a:lnTo>
                <a:lnTo>
                  <a:pt x="175852" y="134620"/>
                </a:lnTo>
                <a:lnTo>
                  <a:pt x="170561" y="134620"/>
                </a:lnTo>
                <a:lnTo>
                  <a:pt x="164337" y="128270"/>
                </a:lnTo>
                <a:close/>
              </a:path>
              <a:path w="336550" h="320039">
                <a:moveTo>
                  <a:pt x="237236" y="77469"/>
                </a:moveTo>
                <a:lnTo>
                  <a:pt x="223059" y="77469"/>
                </a:lnTo>
                <a:lnTo>
                  <a:pt x="216344" y="78740"/>
                </a:lnTo>
                <a:lnTo>
                  <a:pt x="195359" y="104140"/>
                </a:lnTo>
                <a:lnTo>
                  <a:pt x="195453" y="111760"/>
                </a:lnTo>
                <a:lnTo>
                  <a:pt x="196342" y="119380"/>
                </a:lnTo>
                <a:lnTo>
                  <a:pt x="199517" y="125730"/>
                </a:lnTo>
                <a:lnTo>
                  <a:pt x="204978" y="130809"/>
                </a:lnTo>
                <a:lnTo>
                  <a:pt x="210819" y="137159"/>
                </a:lnTo>
                <a:lnTo>
                  <a:pt x="217931" y="139700"/>
                </a:lnTo>
                <a:lnTo>
                  <a:pt x="226441" y="140970"/>
                </a:lnTo>
                <a:lnTo>
                  <a:pt x="232753" y="140970"/>
                </a:lnTo>
                <a:lnTo>
                  <a:pt x="238744" y="138430"/>
                </a:lnTo>
                <a:lnTo>
                  <a:pt x="244425" y="135890"/>
                </a:lnTo>
                <a:lnTo>
                  <a:pt x="247117" y="133350"/>
                </a:lnTo>
                <a:lnTo>
                  <a:pt x="221742" y="133350"/>
                </a:lnTo>
                <a:lnTo>
                  <a:pt x="216154" y="130809"/>
                </a:lnTo>
                <a:lnTo>
                  <a:pt x="210947" y="125730"/>
                </a:lnTo>
                <a:lnTo>
                  <a:pt x="215945" y="120650"/>
                </a:lnTo>
                <a:lnTo>
                  <a:pt x="206756" y="120650"/>
                </a:lnTo>
                <a:lnTo>
                  <a:pt x="203962" y="115569"/>
                </a:lnTo>
                <a:lnTo>
                  <a:pt x="202692" y="110490"/>
                </a:lnTo>
                <a:lnTo>
                  <a:pt x="202945" y="106680"/>
                </a:lnTo>
                <a:lnTo>
                  <a:pt x="203200" y="100330"/>
                </a:lnTo>
                <a:lnTo>
                  <a:pt x="205486" y="95250"/>
                </a:lnTo>
                <a:lnTo>
                  <a:pt x="209676" y="91440"/>
                </a:lnTo>
                <a:lnTo>
                  <a:pt x="212217" y="88900"/>
                </a:lnTo>
                <a:lnTo>
                  <a:pt x="215264" y="86360"/>
                </a:lnTo>
                <a:lnTo>
                  <a:pt x="218694" y="86360"/>
                </a:lnTo>
                <a:lnTo>
                  <a:pt x="225298" y="83819"/>
                </a:lnTo>
                <a:lnTo>
                  <a:pt x="246697" y="83819"/>
                </a:lnTo>
                <a:lnTo>
                  <a:pt x="243712" y="81280"/>
                </a:lnTo>
                <a:lnTo>
                  <a:pt x="237236" y="77469"/>
                </a:lnTo>
                <a:close/>
              </a:path>
              <a:path w="336550" h="320039">
                <a:moveTo>
                  <a:pt x="180720" y="113030"/>
                </a:moveTo>
                <a:lnTo>
                  <a:pt x="177926" y="113030"/>
                </a:lnTo>
                <a:lnTo>
                  <a:pt x="175894" y="114300"/>
                </a:lnTo>
                <a:lnTo>
                  <a:pt x="172338" y="118109"/>
                </a:lnTo>
                <a:lnTo>
                  <a:pt x="170942" y="120650"/>
                </a:lnTo>
                <a:lnTo>
                  <a:pt x="169672" y="127000"/>
                </a:lnTo>
                <a:lnTo>
                  <a:pt x="169799" y="130809"/>
                </a:lnTo>
                <a:lnTo>
                  <a:pt x="170561" y="134620"/>
                </a:lnTo>
                <a:lnTo>
                  <a:pt x="175852" y="134620"/>
                </a:lnTo>
                <a:lnTo>
                  <a:pt x="175513" y="133350"/>
                </a:lnTo>
                <a:lnTo>
                  <a:pt x="175768" y="129540"/>
                </a:lnTo>
                <a:lnTo>
                  <a:pt x="175894" y="127000"/>
                </a:lnTo>
                <a:lnTo>
                  <a:pt x="176911" y="124459"/>
                </a:lnTo>
                <a:lnTo>
                  <a:pt x="179578" y="121920"/>
                </a:lnTo>
                <a:lnTo>
                  <a:pt x="180848" y="120650"/>
                </a:lnTo>
                <a:lnTo>
                  <a:pt x="182499" y="120650"/>
                </a:lnTo>
                <a:lnTo>
                  <a:pt x="180720" y="113030"/>
                </a:lnTo>
                <a:close/>
              </a:path>
              <a:path w="336550" h="320039">
                <a:moveTo>
                  <a:pt x="257429" y="97790"/>
                </a:moveTo>
                <a:lnTo>
                  <a:pt x="250317" y="100330"/>
                </a:lnTo>
                <a:lnTo>
                  <a:pt x="251460" y="104140"/>
                </a:lnTo>
                <a:lnTo>
                  <a:pt x="251968" y="107950"/>
                </a:lnTo>
                <a:lnTo>
                  <a:pt x="251713" y="110490"/>
                </a:lnTo>
                <a:lnTo>
                  <a:pt x="251587" y="113030"/>
                </a:lnTo>
                <a:lnTo>
                  <a:pt x="250825" y="115569"/>
                </a:lnTo>
                <a:lnTo>
                  <a:pt x="234314" y="133350"/>
                </a:lnTo>
                <a:lnTo>
                  <a:pt x="247117" y="133350"/>
                </a:lnTo>
                <a:lnTo>
                  <a:pt x="249808" y="130809"/>
                </a:lnTo>
                <a:lnTo>
                  <a:pt x="252983" y="128270"/>
                </a:lnTo>
                <a:lnTo>
                  <a:pt x="255269" y="124459"/>
                </a:lnTo>
                <a:lnTo>
                  <a:pt x="256920" y="120650"/>
                </a:lnTo>
                <a:lnTo>
                  <a:pt x="258444" y="118109"/>
                </a:lnTo>
                <a:lnTo>
                  <a:pt x="259206" y="114300"/>
                </a:lnTo>
                <a:lnTo>
                  <a:pt x="259461" y="110490"/>
                </a:lnTo>
                <a:lnTo>
                  <a:pt x="259587" y="106680"/>
                </a:lnTo>
                <a:lnTo>
                  <a:pt x="258953" y="101600"/>
                </a:lnTo>
                <a:lnTo>
                  <a:pt x="257429" y="97790"/>
                </a:lnTo>
                <a:close/>
              </a:path>
              <a:path w="336550" h="320039">
                <a:moveTo>
                  <a:pt x="246697" y="83819"/>
                </a:moveTo>
                <a:lnTo>
                  <a:pt x="225298" y="83819"/>
                </a:lnTo>
                <a:lnTo>
                  <a:pt x="231648" y="85090"/>
                </a:lnTo>
                <a:lnTo>
                  <a:pt x="235076" y="86360"/>
                </a:lnTo>
                <a:lnTo>
                  <a:pt x="238760" y="87630"/>
                </a:lnTo>
                <a:lnTo>
                  <a:pt x="206756" y="120650"/>
                </a:lnTo>
                <a:lnTo>
                  <a:pt x="215945" y="120650"/>
                </a:lnTo>
                <a:lnTo>
                  <a:pt x="249681" y="86360"/>
                </a:lnTo>
                <a:lnTo>
                  <a:pt x="246697" y="83819"/>
                </a:lnTo>
                <a:close/>
              </a:path>
              <a:path w="336550" h="320039">
                <a:moveTo>
                  <a:pt x="241807" y="50800"/>
                </a:moveTo>
                <a:lnTo>
                  <a:pt x="236219" y="57150"/>
                </a:lnTo>
                <a:lnTo>
                  <a:pt x="279145" y="99060"/>
                </a:lnTo>
                <a:lnTo>
                  <a:pt x="284861" y="93980"/>
                </a:lnTo>
                <a:lnTo>
                  <a:pt x="262889" y="72390"/>
                </a:lnTo>
                <a:lnTo>
                  <a:pt x="258191" y="66040"/>
                </a:lnTo>
                <a:lnTo>
                  <a:pt x="254126" y="59690"/>
                </a:lnTo>
                <a:lnTo>
                  <a:pt x="253449" y="57150"/>
                </a:lnTo>
                <a:lnTo>
                  <a:pt x="248157" y="57150"/>
                </a:lnTo>
                <a:lnTo>
                  <a:pt x="241807" y="50800"/>
                </a:lnTo>
                <a:close/>
              </a:path>
              <a:path w="336550" h="320039">
                <a:moveTo>
                  <a:pt x="313181" y="0"/>
                </a:moveTo>
                <a:lnTo>
                  <a:pt x="298305" y="0"/>
                </a:lnTo>
                <a:lnTo>
                  <a:pt x="292147" y="2540"/>
                </a:lnTo>
                <a:lnTo>
                  <a:pt x="272142" y="35560"/>
                </a:lnTo>
                <a:lnTo>
                  <a:pt x="272414" y="41910"/>
                </a:lnTo>
                <a:lnTo>
                  <a:pt x="275589" y="48260"/>
                </a:lnTo>
                <a:lnTo>
                  <a:pt x="287528" y="60960"/>
                </a:lnTo>
                <a:lnTo>
                  <a:pt x="294894" y="63500"/>
                </a:lnTo>
                <a:lnTo>
                  <a:pt x="303530" y="63500"/>
                </a:lnTo>
                <a:lnTo>
                  <a:pt x="312166" y="64769"/>
                </a:lnTo>
                <a:lnTo>
                  <a:pt x="319786" y="60960"/>
                </a:lnTo>
                <a:lnTo>
                  <a:pt x="323748" y="57150"/>
                </a:lnTo>
                <a:lnTo>
                  <a:pt x="302387" y="57150"/>
                </a:lnTo>
                <a:lnTo>
                  <a:pt x="294005" y="54610"/>
                </a:lnTo>
                <a:lnTo>
                  <a:pt x="290322" y="52069"/>
                </a:lnTo>
                <a:lnTo>
                  <a:pt x="282448" y="44450"/>
                </a:lnTo>
                <a:lnTo>
                  <a:pt x="279907" y="38100"/>
                </a:lnTo>
                <a:lnTo>
                  <a:pt x="279781" y="25400"/>
                </a:lnTo>
                <a:lnTo>
                  <a:pt x="282067" y="19050"/>
                </a:lnTo>
                <a:lnTo>
                  <a:pt x="286638" y="15240"/>
                </a:lnTo>
                <a:lnTo>
                  <a:pt x="291211" y="10160"/>
                </a:lnTo>
                <a:lnTo>
                  <a:pt x="296799" y="7619"/>
                </a:lnTo>
                <a:lnTo>
                  <a:pt x="323875" y="7619"/>
                </a:lnTo>
                <a:lnTo>
                  <a:pt x="320294" y="3810"/>
                </a:lnTo>
                <a:lnTo>
                  <a:pt x="313181" y="0"/>
                </a:lnTo>
                <a:close/>
              </a:path>
              <a:path w="336550" h="320039">
                <a:moveTo>
                  <a:pt x="258318" y="35560"/>
                </a:moveTo>
                <a:lnTo>
                  <a:pt x="255524" y="35560"/>
                </a:lnTo>
                <a:lnTo>
                  <a:pt x="253492" y="36830"/>
                </a:lnTo>
                <a:lnTo>
                  <a:pt x="249936" y="40640"/>
                </a:lnTo>
                <a:lnTo>
                  <a:pt x="248538" y="43180"/>
                </a:lnTo>
                <a:lnTo>
                  <a:pt x="247269" y="49530"/>
                </a:lnTo>
                <a:lnTo>
                  <a:pt x="247395" y="53340"/>
                </a:lnTo>
                <a:lnTo>
                  <a:pt x="248157" y="57150"/>
                </a:lnTo>
                <a:lnTo>
                  <a:pt x="253449" y="57150"/>
                </a:lnTo>
                <a:lnTo>
                  <a:pt x="253111" y="55880"/>
                </a:lnTo>
                <a:lnTo>
                  <a:pt x="253364" y="52069"/>
                </a:lnTo>
                <a:lnTo>
                  <a:pt x="253492" y="49530"/>
                </a:lnTo>
                <a:lnTo>
                  <a:pt x="254507" y="46990"/>
                </a:lnTo>
                <a:lnTo>
                  <a:pt x="257175" y="44450"/>
                </a:lnTo>
                <a:lnTo>
                  <a:pt x="258444" y="43180"/>
                </a:lnTo>
                <a:lnTo>
                  <a:pt x="260095" y="43180"/>
                </a:lnTo>
                <a:lnTo>
                  <a:pt x="258318" y="35560"/>
                </a:lnTo>
                <a:close/>
              </a:path>
              <a:path w="336550" h="320039">
                <a:moveTo>
                  <a:pt x="323875" y="7619"/>
                </a:moveTo>
                <a:lnTo>
                  <a:pt x="310261" y="7619"/>
                </a:lnTo>
                <a:lnTo>
                  <a:pt x="315975" y="10160"/>
                </a:lnTo>
                <a:lnTo>
                  <a:pt x="320801" y="15240"/>
                </a:lnTo>
                <a:lnTo>
                  <a:pt x="323976" y="19050"/>
                </a:lnTo>
                <a:lnTo>
                  <a:pt x="326008" y="21590"/>
                </a:lnTo>
                <a:lnTo>
                  <a:pt x="327279" y="26669"/>
                </a:lnTo>
                <a:lnTo>
                  <a:pt x="328422" y="30480"/>
                </a:lnTo>
                <a:lnTo>
                  <a:pt x="328422" y="34290"/>
                </a:lnTo>
                <a:lnTo>
                  <a:pt x="327406" y="38100"/>
                </a:lnTo>
                <a:lnTo>
                  <a:pt x="326263" y="43180"/>
                </a:lnTo>
                <a:lnTo>
                  <a:pt x="306450" y="57150"/>
                </a:lnTo>
                <a:lnTo>
                  <a:pt x="323748" y="57150"/>
                </a:lnTo>
                <a:lnTo>
                  <a:pt x="332994" y="48260"/>
                </a:lnTo>
                <a:lnTo>
                  <a:pt x="336042" y="40640"/>
                </a:lnTo>
                <a:lnTo>
                  <a:pt x="335824" y="33019"/>
                </a:lnTo>
                <a:lnTo>
                  <a:pt x="335406" y="22860"/>
                </a:lnTo>
                <a:lnTo>
                  <a:pt x="332358" y="15240"/>
                </a:lnTo>
                <a:lnTo>
                  <a:pt x="326263" y="10160"/>
                </a:lnTo>
                <a:lnTo>
                  <a:pt x="323875" y="76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835020" y="5281929"/>
            <a:ext cx="271780" cy="264160"/>
          </a:xfrm>
          <a:custGeom>
            <a:avLst/>
            <a:gdLst/>
            <a:ahLst/>
            <a:cxnLst/>
            <a:rect l="l" t="t" r="r" b="b"/>
            <a:pathLst>
              <a:path w="271780" h="264160">
                <a:moveTo>
                  <a:pt x="1016" y="196723"/>
                </a:moveTo>
                <a:lnTo>
                  <a:pt x="0" y="197612"/>
                </a:lnTo>
                <a:lnTo>
                  <a:pt x="49784" y="264033"/>
                </a:lnTo>
                <a:lnTo>
                  <a:pt x="55372" y="258445"/>
                </a:lnTo>
                <a:lnTo>
                  <a:pt x="19304" y="210820"/>
                </a:lnTo>
                <a:lnTo>
                  <a:pt x="42859" y="210820"/>
                </a:lnTo>
                <a:lnTo>
                  <a:pt x="1016" y="196723"/>
                </a:lnTo>
                <a:close/>
              </a:path>
              <a:path w="271780" h="264160">
                <a:moveTo>
                  <a:pt x="42859" y="210820"/>
                </a:moveTo>
                <a:lnTo>
                  <a:pt x="19304" y="210820"/>
                </a:lnTo>
                <a:lnTo>
                  <a:pt x="81787" y="231902"/>
                </a:lnTo>
                <a:lnTo>
                  <a:pt x="83312" y="230505"/>
                </a:lnTo>
                <a:lnTo>
                  <a:pt x="80012" y="220726"/>
                </a:lnTo>
                <a:lnTo>
                  <a:pt x="72262" y="220726"/>
                </a:lnTo>
                <a:lnTo>
                  <a:pt x="42859" y="210820"/>
                </a:lnTo>
                <a:close/>
              </a:path>
              <a:path w="271780" h="264160">
                <a:moveTo>
                  <a:pt x="48895" y="148844"/>
                </a:moveTo>
                <a:lnTo>
                  <a:pt x="48006" y="149733"/>
                </a:lnTo>
                <a:lnTo>
                  <a:pt x="72262" y="220726"/>
                </a:lnTo>
                <a:lnTo>
                  <a:pt x="80012" y="220726"/>
                </a:lnTo>
                <a:lnTo>
                  <a:pt x="62356" y="168402"/>
                </a:lnTo>
                <a:lnTo>
                  <a:pt x="75055" y="168402"/>
                </a:lnTo>
                <a:lnTo>
                  <a:pt x="48895" y="148844"/>
                </a:lnTo>
                <a:close/>
              </a:path>
              <a:path w="271780" h="264160">
                <a:moveTo>
                  <a:pt x="75055" y="168402"/>
                </a:moveTo>
                <a:lnTo>
                  <a:pt x="62356" y="168402"/>
                </a:lnTo>
                <a:lnTo>
                  <a:pt x="109601" y="204216"/>
                </a:lnTo>
                <a:lnTo>
                  <a:pt x="115316" y="198501"/>
                </a:lnTo>
                <a:lnTo>
                  <a:pt x="75055" y="168402"/>
                </a:lnTo>
                <a:close/>
              </a:path>
              <a:path w="271780" h="264160">
                <a:moveTo>
                  <a:pt x="122936" y="114681"/>
                </a:moveTo>
                <a:lnTo>
                  <a:pt x="92964" y="137160"/>
                </a:lnTo>
                <a:lnTo>
                  <a:pt x="93091" y="154686"/>
                </a:lnTo>
                <a:lnTo>
                  <a:pt x="96139" y="162052"/>
                </a:lnTo>
                <a:lnTo>
                  <a:pt x="108712" y="174625"/>
                </a:lnTo>
                <a:lnTo>
                  <a:pt x="116205" y="177800"/>
                </a:lnTo>
                <a:lnTo>
                  <a:pt x="133604" y="178054"/>
                </a:lnTo>
                <a:lnTo>
                  <a:pt x="140970" y="175006"/>
                </a:lnTo>
                <a:lnTo>
                  <a:pt x="145542" y="170434"/>
                </a:lnTo>
                <a:lnTo>
                  <a:pt x="123443" y="170434"/>
                </a:lnTo>
                <a:lnTo>
                  <a:pt x="119126" y="169164"/>
                </a:lnTo>
                <a:lnTo>
                  <a:pt x="100476" y="144018"/>
                </a:lnTo>
                <a:lnTo>
                  <a:pt x="100492" y="143256"/>
                </a:lnTo>
                <a:lnTo>
                  <a:pt x="101600" y="139319"/>
                </a:lnTo>
                <a:lnTo>
                  <a:pt x="102743" y="135128"/>
                </a:lnTo>
                <a:lnTo>
                  <a:pt x="104775" y="131572"/>
                </a:lnTo>
                <a:lnTo>
                  <a:pt x="112649" y="123698"/>
                </a:lnTo>
                <a:lnTo>
                  <a:pt x="118364" y="121412"/>
                </a:lnTo>
                <a:lnTo>
                  <a:pt x="144906" y="121412"/>
                </a:lnTo>
                <a:lnTo>
                  <a:pt x="139064" y="115570"/>
                </a:lnTo>
                <a:lnTo>
                  <a:pt x="128143" y="115570"/>
                </a:lnTo>
                <a:lnTo>
                  <a:pt x="122936" y="114681"/>
                </a:lnTo>
                <a:close/>
              </a:path>
              <a:path w="271780" h="264160">
                <a:moveTo>
                  <a:pt x="144906" y="121412"/>
                </a:moveTo>
                <a:lnTo>
                  <a:pt x="124968" y="121412"/>
                </a:lnTo>
                <a:lnTo>
                  <a:pt x="131572" y="121539"/>
                </a:lnTo>
                <a:lnTo>
                  <a:pt x="137287" y="123952"/>
                </a:lnTo>
                <a:lnTo>
                  <a:pt x="142240" y="129032"/>
                </a:lnTo>
                <a:lnTo>
                  <a:pt x="145542" y="132207"/>
                </a:lnTo>
                <a:lnTo>
                  <a:pt x="147701" y="135890"/>
                </a:lnTo>
                <a:lnTo>
                  <a:pt x="149987" y="144018"/>
                </a:lnTo>
                <a:lnTo>
                  <a:pt x="149952" y="148336"/>
                </a:lnTo>
                <a:lnTo>
                  <a:pt x="147701" y="156591"/>
                </a:lnTo>
                <a:lnTo>
                  <a:pt x="127635" y="170434"/>
                </a:lnTo>
                <a:lnTo>
                  <a:pt x="145542" y="170434"/>
                </a:lnTo>
                <a:lnTo>
                  <a:pt x="156282" y="148844"/>
                </a:lnTo>
                <a:lnTo>
                  <a:pt x="156260" y="147574"/>
                </a:lnTo>
                <a:lnTo>
                  <a:pt x="155829" y="143256"/>
                </a:lnTo>
                <a:lnTo>
                  <a:pt x="166751" y="143256"/>
                </a:lnTo>
                <a:lnTo>
                  <a:pt x="144906" y="121412"/>
                </a:lnTo>
                <a:close/>
              </a:path>
              <a:path w="271780" h="264160">
                <a:moveTo>
                  <a:pt x="166751" y="143256"/>
                </a:moveTo>
                <a:lnTo>
                  <a:pt x="155829" y="143256"/>
                </a:lnTo>
                <a:lnTo>
                  <a:pt x="163195" y="150622"/>
                </a:lnTo>
                <a:lnTo>
                  <a:pt x="168656" y="145161"/>
                </a:lnTo>
                <a:lnTo>
                  <a:pt x="166751" y="143256"/>
                </a:lnTo>
                <a:close/>
              </a:path>
              <a:path w="271780" h="264160">
                <a:moveTo>
                  <a:pt x="141478" y="86487"/>
                </a:moveTo>
                <a:lnTo>
                  <a:pt x="135762" y="92075"/>
                </a:lnTo>
                <a:lnTo>
                  <a:pt x="178689" y="135001"/>
                </a:lnTo>
                <a:lnTo>
                  <a:pt x="184404" y="129413"/>
                </a:lnTo>
                <a:lnTo>
                  <a:pt x="169799" y="114935"/>
                </a:lnTo>
                <a:lnTo>
                  <a:pt x="162433" y="107442"/>
                </a:lnTo>
                <a:lnTo>
                  <a:pt x="157861" y="102108"/>
                </a:lnTo>
                <a:lnTo>
                  <a:pt x="156083" y="99060"/>
                </a:lnTo>
                <a:lnTo>
                  <a:pt x="153797" y="94996"/>
                </a:lnTo>
                <a:lnTo>
                  <a:pt x="153087" y="92710"/>
                </a:lnTo>
                <a:lnTo>
                  <a:pt x="147701" y="92710"/>
                </a:lnTo>
                <a:lnTo>
                  <a:pt x="141478" y="86487"/>
                </a:lnTo>
                <a:close/>
              </a:path>
              <a:path w="271780" h="264160">
                <a:moveTo>
                  <a:pt x="125730" y="102235"/>
                </a:moveTo>
                <a:lnTo>
                  <a:pt x="120268" y="107696"/>
                </a:lnTo>
                <a:lnTo>
                  <a:pt x="128143" y="115570"/>
                </a:lnTo>
                <a:lnTo>
                  <a:pt x="139064" y="115570"/>
                </a:lnTo>
                <a:lnTo>
                  <a:pt x="125730" y="102235"/>
                </a:lnTo>
                <a:close/>
              </a:path>
              <a:path w="271780" h="264160">
                <a:moveTo>
                  <a:pt x="193910" y="51562"/>
                </a:moveTo>
                <a:lnTo>
                  <a:pt x="186055" y="51562"/>
                </a:lnTo>
                <a:lnTo>
                  <a:pt x="199771" y="113919"/>
                </a:lnTo>
                <a:lnTo>
                  <a:pt x="214122" y="99568"/>
                </a:lnTo>
                <a:lnTo>
                  <a:pt x="204470" y="99568"/>
                </a:lnTo>
                <a:lnTo>
                  <a:pt x="193910" y="51562"/>
                </a:lnTo>
                <a:close/>
              </a:path>
              <a:path w="271780" h="264160">
                <a:moveTo>
                  <a:pt x="227965" y="76073"/>
                </a:moveTo>
                <a:lnTo>
                  <a:pt x="204470" y="99568"/>
                </a:lnTo>
                <a:lnTo>
                  <a:pt x="214122" y="99568"/>
                </a:lnTo>
                <a:lnTo>
                  <a:pt x="232791" y="80899"/>
                </a:lnTo>
                <a:lnTo>
                  <a:pt x="227965" y="76073"/>
                </a:lnTo>
                <a:close/>
              </a:path>
              <a:path w="271780" h="264160">
                <a:moveTo>
                  <a:pt x="157861" y="70739"/>
                </a:moveTo>
                <a:lnTo>
                  <a:pt x="146837" y="84836"/>
                </a:lnTo>
                <a:lnTo>
                  <a:pt x="146864" y="86487"/>
                </a:lnTo>
                <a:lnTo>
                  <a:pt x="146939" y="88646"/>
                </a:lnTo>
                <a:lnTo>
                  <a:pt x="147701" y="92710"/>
                </a:lnTo>
                <a:lnTo>
                  <a:pt x="153087" y="92710"/>
                </a:lnTo>
                <a:lnTo>
                  <a:pt x="152654" y="91313"/>
                </a:lnTo>
                <a:lnTo>
                  <a:pt x="153162" y="84836"/>
                </a:lnTo>
                <a:lnTo>
                  <a:pt x="154178" y="82296"/>
                </a:lnTo>
                <a:lnTo>
                  <a:pt x="155956" y="80518"/>
                </a:lnTo>
                <a:lnTo>
                  <a:pt x="156718" y="79629"/>
                </a:lnTo>
                <a:lnTo>
                  <a:pt x="157987" y="78994"/>
                </a:lnTo>
                <a:lnTo>
                  <a:pt x="159639" y="78359"/>
                </a:lnTo>
                <a:lnTo>
                  <a:pt x="157861" y="70739"/>
                </a:lnTo>
                <a:close/>
              </a:path>
              <a:path w="271780" h="264160">
                <a:moveTo>
                  <a:pt x="190754" y="37211"/>
                </a:moveTo>
                <a:lnTo>
                  <a:pt x="159131" y="68707"/>
                </a:lnTo>
                <a:lnTo>
                  <a:pt x="163956" y="73660"/>
                </a:lnTo>
                <a:lnTo>
                  <a:pt x="186055" y="51562"/>
                </a:lnTo>
                <a:lnTo>
                  <a:pt x="193910" y="51562"/>
                </a:lnTo>
                <a:lnTo>
                  <a:pt x="190754" y="37211"/>
                </a:lnTo>
                <a:close/>
              </a:path>
              <a:path w="271780" h="264160">
                <a:moveTo>
                  <a:pt x="240030" y="0"/>
                </a:moveTo>
                <a:lnTo>
                  <a:pt x="207424" y="26398"/>
                </a:lnTo>
                <a:lnTo>
                  <a:pt x="207206" y="34544"/>
                </a:lnTo>
                <a:lnTo>
                  <a:pt x="207518" y="41402"/>
                </a:lnTo>
                <a:lnTo>
                  <a:pt x="210693" y="48514"/>
                </a:lnTo>
                <a:lnTo>
                  <a:pt x="222631" y="60452"/>
                </a:lnTo>
                <a:lnTo>
                  <a:pt x="229997" y="63627"/>
                </a:lnTo>
                <a:lnTo>
                  <a:pt x="238633" y="63881"/>
                </a:lnTo>
                <a:lnTo>
                  <a:pt x="247269" y="64262"/>
                </a:lnTo>
                <a:lnTo>
                  <a:pt x="254889" y="61087"/>
                </a:lnTo>
                <a:lnTo>
                  <a:pt x="259334" y="56642"/>
                </a:lnTo>
                <a:lnTo>
                  <a:pt x="241554" y="56642"/>
                </a:lnTo>
                <a:lnTo>
                  <a:pt x="237490" y="56515"/>
                </a:lnTo>
                <a:lnTo>
                  <a:pt x="229108" y="54229"/>
                </a:lnTo>
                <a:lnTo>
                  <a:pt x="225425" y="52070"/>
                </a:lnTo>
                <a:lnTo>
                  <a:pt x="222377" y="48895"/>
                </a:lnTo>
                <a:lnTo>
                  <a:pt x="217551" y="44196"/>
                </a:lnTo>
                <a:lnTo>
                  <a:pt x="215137" y="38354"/>
                </a:lnTo>
                <a:lnTo>
                  <a:pt x="214884" y="25019"/>
                </a:lnTo>
                <a:lnTo>
                  <a:pt x="217170" y="19304"/>
                </a:lnTo>
                <a:lnTo>
                  <a:pt x="226314" y="10160"/>
                </a:lnTo>
                <a:lnTo>
                  <a:pt x="232029" y="8001"/>
                </a:lnTo>
                <a:lnTo>
                  <a:pt x="259842" y="8001"/>
                </a:lnTo>
                <a:lnTo>
                  <a:pt x="255524" y="3683"/>
                </a:lnTo>
                <a:lnTo>
                  <a:pt x="248285" y="508"/>
                </a:lnTo>
                <a:lnTo>
                  <a:pt x="240030" y="0"/>
                </a:lnTo>
                <a:close/>
              </a:path>
              <a:path w="271780" h="264160">
                <a:moveTo>
                  <a:pt x="259842" y="8001"/>
                </a:moveTo>
                <a:lnTo>
                  <a:pt x="238633" y="8001"/>
                </a:lnTo>
                <a:lnTo>
                  <a:pt x="245364" y="8128"/>
                </a:lnTo>
                <a:lnTo>
                  <a:pt x="251079" y="10541"/>
                </a:lnTo>
                <a:lnTo>
                  <a:pt x="255905" y="15367"/>
                </a:lnTo>
                <a:lnTo>
                  <a:pt x="259080" y="18415"/>
                </a:lnTo>
                <a:lnTo>
                  <a:pt x="261239" y="22098"/>
                </a:lnTo>
                <a:lnTo>
                  <a:pt x="263525" y="30480"/>
                </a:lnTo>
                <a:lnTo>
                  <a:pt x="263652" y="34544"/>
                </a:lnTo>
                <a:lnTo>
                  <a:pt x="261366" y="42672"/>
                </a:lnTo>
                <a:lnTo>
                  <a:pt x="259334" y="46228"/>
                </a:lnTo>
                <a:lnTo>
                  <a:pt x="253237" y="52324"/>
                </a:lnTo>
                <a:lnTo>
                  <a:pt x="249681" y="54356"/>
                </a:lnTo>
                <a:lnTo>
                  <a:pt x="241554" y="56642"/>
                </a:lnTo>
                <a:lnTo>
                  <a:pt x="259334" y="56642"/>
                </a:lnTo>
                <a:lnTo>
                  <a:pt x="268097" y="47879"/>
                </a:lnTo>
                <a:lnTo>
                  <a:pt x="271272" y="40259"/>
                </a:lnTo>
                <a:lnTo>
                  <a:pt x="270857" y="30480"/>
                </a:lnTo>
                <a:lnTo>
                  <a:pt x="270637" y="22987"/>
                </a:lnTo>
                <a:lnTo>
                  <a:pt x="267462" y="15621"/>
                </a:lnTo>
                <a:lnTo>
                  <a:pt x="259842" y="800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8148" y="5255259"/>
            <a:ext cx="194690" cy="223647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3964304" y="5282819"/>
            <a:ext cx="255270" cy="248285"/>
          </a:xfrm>
          <a:custGeom>
            <a:avLst/>
            <a:gdLst/>
            <a:ahLst/>
            <a:cxnLst/>
            <a:rect l="l" t="t" r="r" b="b"/>
            <a:pathLst>
              <a:path w="255270" h="248285">
                <a:moveTo>
                  <a:pt x="1016" y="180466"/>
                </a:moveTo>
                <a:lnTo>
                  <a:pt x="0" y="181482"/>
                </a:lnTo>
                <a:lnTo>
                  <a:pt x="49784" y="247776"/>
                </a:lnTo>
                <a:lnTo>
                  <a:pt x="55372" y="242188"/>
                </a:lnTo>
                <a:lnTo>
                  <a:pt x="19177" y="194690"/>
                </a:lnTo>
                <a:lnTo>
                  <a:pt x="42939" y="194690"/>
                </a:lnTo>
                <a:lnTo>
                  <a:pt x="1016" y="180466"/>
                </a:lnTo>
                <a:close/>
              </a:path>
              <a:path w="255270" h="248285">
                <a:moveTo>
                  <a:pt x="42939" y="194690"/>
                </a:moveTo>
                <a:lnTo>
                  <a:pt x="19177" y="194690"/>
                </a:lnTo>
                <a:lnTo>
                  <a:pt x="81787" y="215772"/>
                </a:lnTo>
                <a:lnTo>
                  <a:pt x="83312" y="214248"/>
                </a:lnTo>
                <a:lnTo>
                  <a:pt x="80048" y="204596"/>
                </a:lnTo>
                <a:lnTo>
                  <a:pt x="72136" y="204596"/>
                </a:lnTo>
                <a:lnTo>
                  <a:pt x="42939" y="194690"/>
                </a:lnTo>
                <a:close/>
              </a:path>
              <a:path w="255270" h="248285">
                <a:moveTo>
                  <a:pt x="48895" y="132587"/>
                </a:moveTo>
                <a:lnTo>
                  <a:pt x="47879" y="133476"/>
                </a:lnTo>
                <a:lnTo>
                  <a:pt x="72136" y="204596"/>
                </a:lnTo>
                <a:lnTo>
                  <a:pt x="80048" y="204596"/>
                </a:lnTo>
                <a:lnTo>
                  <a:pt x="62357" y="152272"/>
                </a:lnTo>
                <a:lnTo>
                  <a:pt x="75225" y="152272"/>
                </a:lnTo>
                <a:lnTo>
                  <a:pt x="48895" y="132587"/>
                </a:lnTo>
                <a:close/>
              </a:path>
              <a:path w="255270" h="248285">
                <a:moveTo>
                  <a:pt x="75225" y="152272"/>
                </a:moveTo>
                <a:lnTo>
                  <a:pt x="62357" y="152272"/>
                </a:lnTo>
                <a:lnTo>
                  <a:pt x="109600" y="187959"/>
                </a:lnTo>
                <a:lnTo>
                  <a:pt x="115316" y="182244"/>
                </a:lnTo>
                <a:lnTo>
                  <a:pt x="75225" y="152272"/>
                </a:lnTo>
                <a:close/>
              </a:path>
              <a:path w="255270" h="248285">
                <a:moveTo>
                  <a:pt x="122936" y="98551"/>
                </a:moveTo>
                <a:lnTo>
                  <a:pt x="102108" y="107441"/>
                </a:lnTo>
                <a:lnTo>
                  <a:pt x="95885" y="113537"/>
                </a:lnTo>
                <a:lnTo>
                  <a:pt x="92964" y="120903"/>
                </a:lnTo>
                <a:lnTo>
                  <a:pt x="92964" y="138429"/>
                </a:lnTo>
                <a:lnTo>
                  <a:pt x="96139" y="145922"/>
                </a:lnTo>
                <a:lnTo>
                  <a:pt x="102610" y="152272"/>
                </a:lnTo>
                <a:lnTo>
                  <a:pt x="108585" y="158368"/>
                </a:lnTo>
                <a:lnTo>
                  <a:pt x="116205" y="161543"/>
                </a:lnTo>
                <a:lnTo>
                  <a:pt x="133604" y="161797"/>
                </a:lnTo>
                <a:lnTo>
                  <a:pt x="140970" y="158876"/>
                </a:lnTo>
                <a:lnTo>
                  <a:pt x="145542" y="154304"/>
                </a:lnTo>
                <a:lnTo>
                  <a:pt x="127635" y="154304"/>
                </a:lnTo>
                <a:lnTo>
                  <a:pt x="123444" y="154177"/>
                </a:lnTo>
                <a:lnTo>
                  <a:pt x="100526" y="126999"/>
                </a:lnTo>
                <a:lnTo>
                  <a:pt x="101600" y="123062"/>
                </a:lnTo>
                <a:lnTo>
                  <a:pt x="102616" y="118998"/>
                </a:lnTo>
                <a:lnTo>
                  <a:pt x="104775" y="115442"/>
                </a:lnTo>
                <a:lnTo>
                  <a:pt x="107823" y="112267"/>
                </a:lnTo>
                <a:lnTo>
                  <a:pt x="112649" y="107568"/>
                </a:lnTo>
                <a:lnTo>
                  <a:pt x="118364" y="105155"/>
                </a:lnTo>
                <a:lnTo>
                  <a:pt x="144907" y="105155"/>
                </a:lnTo>
                <a:lnTo>
                  <a:pt x="139065" y="99313"/>
                </a:lnTo>
                <a:lnTo>
                  <a:pt x="128143" y="99313"/>
                </a:lnTo>
                <a:lnTo>
                  <a:pt x="122936" y="98551"/>
                </a:lnTo>
                <a:close/>
              </a:path>
              <a:path w="255270" h="248285">
                <a:moveTo>
                  <a:pt x="144907" y="105155"/>
                </a:moveTo>
                <a:lnTo>
                  <a:pt x="118364" y="105155"/>
                </a:lnTo>
                <a:lnTo>
                  <a:pt x="124968" y="105282"/>
                </a:lnTo>
                <a:lnTo>
                  <a:pt x="131572" y="105282"/>
                </a:lnTo>
                <a:lnTo>
                  <a:pt x="137287" y="107822"/>
                </a:lnTo>
                <a:lnTo>
                  <a:pt x="149952" y="132079"/>
                </a:lnTo>
                <a:lnTo>
                  <a:pt x="148844" y="136143"/>
                </a:lnTo>
                <a:lnTo>
                  <a:pt x="147700" y="140461"/>
                </a:lnTo>
                <a:lnTo>
                  <a:pt x="145542" y="144017"/>
                </a:lnTo>
                <a:lnTo>
                  <a:pt x="142494" y="147065"/>
                </a:lnTo>
                <a:lnTo>
                  <a:pt x="139573" y="150113"/>
                </a:lnTo>
                <a:lnTo>
                  <a:pt x="135890" y="152145"/>
                </a:lnTo>
                <a:lnTo>
                  <a:pt x="131825" y="153161"/>
                </a:lnTo>
                <a:lnTo>
                  <a:pt x="127635" y="154304"/>
                </a:lnTo>
                <a:lnTo>
                  <a:pt x="145542" y="154304"/>
                </a:lnTo>
                <a:lnTo>
                  <a:pt x="150495" y="149351"/>
                </a:lnTo>
                <a:lnTo>
                  <a:pt x="152908" y="145414"/>
                </a:lnTo>
                <a:lnTo>
                  <a:pt x="154305" y="141096"/>
                </a:lnTo>
                <a:lnTo>
                  <a:pt x="155829" y="136905"/>
                </a:lnTo>
                <a:lnTo>
                  <a:pt x="156283" y="132587"/>
                </a:lnTo>
                <a:lnTo>
                  <a:pt x="156273" y="131444"/>
                </a:lnTo>
                <a:lnTo>
                  <a:pt x="155829" y="126999"/>
                </a:lnTo>
                <a:lnTo>
                  <a:pt x="166751" y="126999"/>
                </a:lnTo>
                <a:lnTo>
                  <a:pt x="144907" y="105155"/>
                </a:lnTo>
                <a:close/>
              </a:path>
              <a:path w="255270" h="248285">
                <a:moveTo>
                  <a:pt x="166751" y="126999"/>
                </a:moveTo>
                <a:lnTo>
                  <a:pt x="155829" y="126999"/>
                </a:lnTo>
                <a:lnTo>
                  <a:pt x="163195" y="134365"/>
                </a:lnTo>
                <a:lnTo>
                  <a:pt x="168656" y="128904"/>
                </a:lnTo>
                <a:lnTo>
                  <a:pt x="166751" y="126999"/>
                </a:lnTo>
                <a:close/>
              </a:path>
              <a:path w="255270" h="248285">
                <a:moveTo>
                  <a:pt x="139065" y="72643"/>
                </a:moveTo>
                <a:lnTo>
                  <a:pt x="133223" y="78485"/>
                </a:lnTo>
                <a:lnTo>
                  <a:pt x="190500" y="100456"/>
                </a:lnTo>
                <a:lnTo>
                  <a:pt x="201295" y="127761"/>
                </a:lnTo>
                <a:lnTo>
                  <a:pt x="207137" y="121919"/>
                </a:lnTo>
                <a:lnTo>
                  <a:pt x="195003" y="90931"/>
                </a:lnTo>
                <a:lnTo>
                  <a:pt x="186944" y="90931"/>
                </a:lnTo>
                <a:lnTo>
                  <a:pt x="139065" y="72643"/>
                </a:lnTo>
                <a:close/>
              </a:path>
              <a:path w="255270" h="248285">
                <a:moveTo>
                  <a:pt x="125730" y="85978"/>
                </a:moveTo>
                <a:lnTo>
                  <a:pt x="120269" y="91439"/>
                </a:lnTo>
                <a:lnTo>
                  <a:pt x="128143" y="99313"/>
                </a:lnTo>
                <a:lnTo>
                  <a:pt x="139065" y="99313"/>
                </a:lnTo>
                <a:lnTo>
                  <a:pt x="125730" y="85978"/>
                </a:lnTo>
                <a:close/>
              </a:path>
              <a:path w="255270" h="248285">
                <a:moveTo>
                  <a:pt x="174117" y="37591"/>
                </a:moveTo>
                <a:lnTo>
                  <a:pt x="168148" y="43560"/>
                </a:lnTo>
                <a:lnTo>
                  <a:pt x="186944" y="90931"/>
                </a:lnTo>
                <a:lnTo>
                  <a:pt x="195003" y="90931"/>
                </a:lnTo>
                <a:lnTo>
                  <a:pt x="174117" y="37591"/>
                </a:lnTo>
                <a:close/>
              </a:path>
              <a:path w="255270" h="248285">
                <a:moveTo>
                  <a:pt x="223774" y="0"/>
                </a:moveTo>
                <a:lnTo>
                  <a:pt x="191240" y="26380"/>
                </a:lnTo>
                <a:lnTo>
                  <a:pt x="190974" y="34543"/>
                </a:lnTo>
                <a:lnTo>
                  <a:pt x="191389" y="41274"/>
                </a:lnTo>
                <a:lnTo>
                  <a:pt x="222504" y="63880"/>
                </a:lnTo>
                <a:lnTo>
                  <a:pt x="231140" y="64134"/>
                </a:lnTo>
                <a:lnTo>
                  <a:pt x="238760" y="61086"/>
                </a:lnTo>
                <a:lnTo>
                  <a:pt x="243332" y="56514"/>
                </a:lnTo>
                <a:lnTo>
                  <a:pt x="221361" y="56514"/>
                </a:lnTo>
                <a:lnTo>
                  <a:pt x="217170" y="55371"/>
                </a:lnTo>
                <a:lnTo>
                  <a:pt x="212979" y="54101"/>
                </a:lnTo>
                <a:lnTo>
                  <a:pt x="209296" y="52069"/>
                </a:lnTo>
                <a:lnTo>
                  <a:pt x="206248" y="48894"/>
                </a:lnTo>
                <a:lnTo>
                  <a:pt x="201422" y="44068"/>
                </a:lnTo>
                <a:lnTo>
                  <a:pt x="198994" y="38607"/>
                </a:lnTo>
                <a:lnTo>
                  <a:pt x="198755" y="24891"/>
                </a:lnTo>
                <a:lnTo>
                  <a:pt x="201041" y="19303"/>
                </a:lnTo>
                <a:lnTo>
                  <a:pt x="210185" y="10159"/>
                </a:lnTo>
                <a:lnTo>
                  <a:pt x="215773" y="7873"/>
                </a:lnTo>
                <a:lnTo>
                  <a:pt x="243459" y="7873"/>
                </a:lnTo>
                <a:lnTo>
                  <a:pt x="239268" y="3682"/>
                </a:lnTo>
                <a:lnTo>
                  <a:pt x="232156" y="380"/>
                </a:lnTo>
                <a:lnTo>
                  <a:pt x="223774" y="0"/>
                </a:lnTo>
                <a:close/>
              </a:path>
              <a:path w="255270" h="248285">
                <a:moveTo>
                  <a:pt x="243459" y="7873"/>
                </a:moveTo>
                <a:lnTo>
                  <a:pt x="215773" y="7873"/>
                </a:lnTo>
                <a:lnTo>
                  <a:pt x="229235" y="8127"/>
                </a:lnTo>
                <a:lnTo>
                  <a:pt x="234950" y="10540"/>
                </a:lnTo>
                <a:lnTo>
                  <a:pt x="242824" y="18414"/>
                </a:lnTo>
                <a:lnTo>
                  <a:pt x="244983" y="22097"/>
                </a:lnTo>
                <a:lnTo>
                  <a:pt x="246277" y="26380"/>
                </a:lnTo>
                <a:lnTo>
                  <a:pt x="247396" y="30479"/>
                </a:lnTo>
                <a:lnTo>
                  <a:pt x="247396" y="34543"/>
                </a:lnTo>
                <a:lnTo>
                  <a:pt x="246253" y="38607"/>
                </a:lnTo>
                <a:lnTo>
                  <a:pt x="245237" y="42544"/>
                </a:lnTo>
                <a:lnTo>
                  <a:pt x="243078" y="46100"/>
                </a:lnTo>
                <a:lnTo>
                  <a:pt x="240030" y="49148"/>
                </a:lnTo>
                <a:lnTo>
                  <a:pt x="236982" y="52323"/>
                </a:lnTo>
                <a:lnTo>
                  <a:pt x="233425" y="54355"/>
                </a:lnTo>
                <a:lnTo>
                  <a:pt x="229489" y="55498"/>
                </a:lnTo>
                <a:lnTo>
                  <a:pt x="225425" y="56514"/>
                </a:lnTo>
                <a:lnTo>
                  <a:pt x="243332" y="56514"/>
                </a:lnTo>
                <a:lnTo>
                  <a:pt x="245488" y="54355"/>
                </a:lnTo>
                <a:lnTo>
                  <a:pt x="251841" y="47878"/>
                </a:lnTo>
                <a:lnTo>
                  <a:pt x="255016" y="40258"/>
                </a:lnTo>
                <a:lnTo>
                  <a:pt x="254762" y="31622"/>
                </a:lnTo>
                <a:lnTo>
                  <a:pt x="254381" y="22986"/>
                </a:lnTo>
                <a:lnTo>
                  <a:pt x="251206" y="15620"/>
                </a:lnTo>
                <a:lnTo>
                  <a:pt x="243459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3965" y="5282946"/>
            <a:ext cx="222250" cy="22466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4008" y="5282184"/>
            <a:ext cx="189991" cy="192278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5598795" y="5282691"/>
            <a:ext cx="292735" cy="303530"/>
          </a:xfrm>
          <a:custGeom>
            <a:avLst/>
            <a:gdLst/>
            <a:ahLst/>
            <a:cxnLst/>
            <a:rect l="l" t="t" r="r" b="b"/>
            <a:pathLst>
              <a:path w="292735" h="303529">
                <a:moveTo>
                  <a:pt x="1396" y="217169"/>
                </a:moveTo>
                <a:lnTo>
                  <a:pt x="0" y="218439"/>
                </a:lnTo>
                <a:lnTo>
                  <a:pt x="30606" y="303529"/>
                </a:lnTo>
                <a:lnTo>
                  <a:pt x="37083" y="297179"/>
                </a:lnTo>
                <a:lnTo>
                  <a:pt x="27050" y="269239"/>
                </a:lnTo>
                <a:lnTo>
                  <a:pt x="34556" y="261619"/>
                </a:lnTo>
                <a:lnTo>
                  <a:pt x="24129" y="261619"/>
                </a:lnTo>
                <a:lnTo>
                  <a:pt x="13080" y="229869"/>
                </a:lnTo>
                <a:lnTo>
                  <a:pt x="36851" y="229869"/>
                </a:lnTo>
                <a:lnTo>
                  <a:pt x="1396" y="217169"/>
                </a:lnTo>
                <a:close/>
              </a:path>
              <a:path w="292735" h="303529">
                <a:moveTo>
                  <a:pt x="36851" y="229869"/>
                </a:moveTo>
                <a:lnTo>
                  <a:pt x="13080" y="229869"/>
                </a:lnTo>
                <a:lnTo>
                  <a:pt x="43941" y="241299"/>
                </a:lnTo>
                <a:lnTo>
                  <a:pt x="24129" y="261619"/>
                </a:lnTo>
                <a:lnTo>
                  <a:pt x="34556" y="261619"/>
                </a:lnTo>
                <a:lnTo>
                  <a:pt x="52069" y="243839"/>
                </a:lnTo>
                <a:lnTo>
                  <a:pt x="75850" y="243839"/>
                </a:lnTo>
                <a:lnTo>
                  <a:pt x="36851" y="229869"/>
                </a:lnTo>
                <a:close/>
              </a:path>
              <a:path w="292735" h="303529">
                <a:moveTo>
                  <a:pt x="75850" y="243839"/>
                </a:moveTo>
                <a:lnTo>
                  <a:pt x="52069" y="243839"/>
                </a:lnTo>
                <a:lnTo>
                  <a:pt x="80263" y="253999"/>
                </a:lnTo>
                <a:lnTo>
                  <a:pt x="86487" y="247649"/>
                </a:lnTo>
                <a:lnTo>
                  <a:pt x="75850" y="243839"/>
                </a:lnTo>
                <a:close/>
              </a:path>
              <a:path w="292735" h="303529">
                <a:moveTo>
                  <a:pt x="102869" y="238759"/>
                </a:moveTo>
                <a:lnTo>
                  <a:pt x="96900" y="245109"/>
                </a:lnTo>
                <a:lnTo>
                  <a:pt x="101853" y="246379"/>
                </a:lnTo>
                <a:lnTo>
                  <a:pt x="106044" y="247649"/>
                </a:lnTo>
                <a:lnTo>
                  <a:pt x="113283" y="247649"/>
                </a:lnTo>
                <a:lnTo>
                  <a:pt x="117093" y="246379"/>
                </a:lnTo>
                <a:lnTo>
                  <a:pt x="124967" y="242569"/>
                </a:lnTo>
                <a:lnTo>
                  <a:pt x="128904" y="240029"/>
                </a:lnTo>
                <a:lnTo>
                  <a:pt x="107314" y="240029"/>
                </a:lnTo>
                <a:lnTo>
                  <a:pt x="102869" y="238759"/>
                </a:lnTo>
                <a:close/>
              </a:path>
              <a:path w="292735" h="303529">
                <a:moveTo>
                  <a:pt x="135000" y="194309"/>
                </a:moveTo>
                <a:lnTo>
                  <a:pt x="124078" y="194309"/>
                </a:lnTo>
                <a:lnTo>
                  <a:pt x="130937" y="201929"/>
                </a:lnTo>
                <a:lnTo>
                  <a:pt x="133857" y="205739"/>
                </a:lnTo>
                <a:lnTo>
                  <a:pt x="135889" y="212089"/>
                </a:lnTo>
                <a:lnTo>
                  <a:pt x="135762" y="215899"/>
                </a:lnTo>
                <a:lnTo>
                  <a:pt x="133476" y="223519"/>
                </a:lnTo>
                <a:lnTo>
                  <a:pt x="130937" y="227329"/>
                </a:lnTo>
                <a:lnTo>
                  <a:pt x="123316" y="234949"/>
                </a:lnTo>
                <a:lnTo>
                  <a:pt x="119506" y="237489"/>
                </a:lnTo>
                <a:lnTo>
                  <a:pt x="111632" y="240029"/>
                </a:lnTo>
                <a:lnTo>
                  <a:pt x="128904" y="240029"/>
                </a:lnTo>
                <a:lnTo>
                  <a:pt x="137540" y="231139"/>
                </a:lnTo>
                <a:lnTo>
                  <a:pt x="140842" y="224789"/>
                </a:lnTo>
                <a:lnTo>
                  <a:pt x="143637" y="214629"/>
                </a:lnTo>
                <a:lnTo>
                  <a:pt x="143128" y="208279"/>
                </a:lnTo>
                <a:lnTo>
                  <a:pt x="140715" y="203199"/>
                </a:lnTo>
                <a:lnTo>
                  <a:pt x="138937" y="199389"/>
                </a:lnTo>
                <a:lnTo>
                  <a:pt x="135000" y="194309"/>
                </a:lnTo>
                <a:close/>
              </a:path>
              <a:path w="292735" h="303529">
                <a:moveTo>
                  <a:pt x="94741" y="153669"/>
                </a:moveTo>
                <a:lnTo>
                  <a:pt x="89280" y="160019"/>
                </a:lnTo>
                <a:lnTo>
                  <a:pt x="96774" y="167639"/>
                </a:lnTo>
                <a:lnTo>
                  <a:pt x="86232" y="167639"/>
                </a:lnTo>
                <a:lnTo>
                  <a:pt x="61594" y="195579"/>
                </a:lnTo>
                <a:lnTo>
                  <a:pt x="61594" y="200659"/>
                </a:lnTo>
                <a:lnTo>
                  <a:pt x="63118" y="205739"/>
                </a:lnTo>
                <a:lnTo>
                  <a:pt x="64515" y="210819"/>
                </a:lnTo>
                <a:lnTo>
                  <a:pt x="67182" y="215899"/>
                </a:lnTo>
                <a:lnTo>
                  <a:pt x="71246" y="219709"/>
                </a:lnTo>
                <a:lnTo>
                  <a:pt x="75183" y="223519"/>
                </a:lnTo>
                <a:lnTo>
                  <a:pt x="79755" y="227329"/>
                </a:lnTo>
                <a:lnTo>
                  <a:pt x="90169" y="229869"/>
                </a:lnTo>
                <a:lnTo>
                  <a:pt x="95503" y="229869"/>
                </a:lnTo>
                <a:lnTo>
                  <a:pt x="106425" y="226059"/>
                </a:lnTo>
                <a:lnTo>
                  <a:pt x="111125" y="223519"/>
                </a:lnTo>
                <a:lnTo>
                  <a:pt x="112331" y="222249"/>
                </a:lnTo>
                <a:lnTo>
                  <a:pt x="87249" y="222249"/>
                </a:lnTo>
                <a:lnTo>
                  <a:pt x="81787" y="219709"/>
                </a:lnTo>
                <a:lnTo>
                  <a:pt x="74040" y="212089"/>
                </a:lnTo>
                <a:lnTo>
                  <a:pt x="71881" y="208279"/>
                </a:lnTo>
                <a:lnTo>
                  <a:pt x="69595" y="199389"/>
                </a:lnTo>
                <a:lnTo>
                  <a:pt x="69595" y="195579"/>
                </a:lnTo>
                <a:lnTo>
                  <a:pt x="71881" y="186689"/>
                </a:lnTo>
                <a:lnTo>
                  <a:pt x="74040" y="182879"/>
                </a:lnTo>
                <a:lnTo>
                  <a:pt x="77215" y="180339"/>
                </a:lnTo>
                <a:lnTo>
                  <a:pt x="80263" y="176529"/>
                </a:lnTo>
                <a:lnTo>
                  <a:pt x="83692" y="175259"/>
                </a:lnTo>
                <a:lnTo>
                  <a:pt x="91947" y="172719"/>
                </a:lnTo>
                <a:lnTo>
                  <a:pt x="113613" y="172719"/>
                </a:lnTo>
                <a:lnTo>
                  <a:pt x="108581" y="167639"/>
                </a:lnTo>
                <a:lnTo>
                  <a:pt x="96774" y="167639"/>
                </a:lnTo>
                <a:lnTo>
                  <a:pt x="91058" y="166369"/>
                </a:lnTo>
                <a:lnTo>
                  <a:pt x="107322" y="166369"/>
                </a:lnTo>
                <a:lnTo>
                  <a:pt x="94741" y="153669"/>
                </a:lnTo>
                <a:close/>
              </a:path>
              <a:path w="292735" h="303529">
                <a:moveTo>
                  <a:pt x="113613" y="172719"/>
                </a:moveTo>
                <a:lnTo>
                  <a:pt x="95884" y="172719"/>
                </a:lnTo>
                <a:lnTo>
                  <a:pt x="99821" y="173989"/>
                </a:lnTo>
                <a:lnTo>
                  <a:pt x="103885" y="175259"/>
                </a:lnTo>
                <a:lnTo>
                  <a:pt x="107441" y="176529"/>
                </a:lnTo>
                <a:lnTo>
                  <a:pt x="110616" y="180339"/>
                </a:lnTo>
                <a:lnTo>
                  <a:pt x="115696" y="185419"/>
                </a:lnTo>
                <a:lnTo>
                  <a:pt x="118109" y="190499"/>
                </a:lnTo>
                <a:lnTo>
                  <a:pt x="87249" y="222249"/>
                </a:lnTo>
                <a:lnTo>
                  <a:pt x="112331" y="222249"/>
                </a:lnTo>
                <a:lnTo>
                  <a:pt x="124587" y="199389"/>
                </a:lnTo>
                <a:lnTo>
                  <a:pt x="124078" y="194309"/>
                </a:lnTo>
                <a:lnTo>
                  <a:pt x="135000" y="194309"/>
                </a:lnTo>
                <a:lnTo>
                  <a:pt x="113613" y="172719"/>
                </a:lnTo>
                <a:close/>
              </a:path>
              <a:path w="292735" h="303529">
                <a:moveTo>
                  <a:pt x="148970" y="111759"/>
                </a:moveTo>
                <a:lnTo>
                  <a:pt x="142351" y="111759"/>
                </a:lnTo>
                <a:lnTo>
                  <a:pt x="136207" y="114299"/>
                </a:lnTo>
                <a:lnTo>
                  <a:pt x="116132" y="146049"/>
                </a:lnTo>
                <a:lnTo>
                  <a:pt x="116458" y="153669"/>
                </a:lnTo>
                <a:lnTo>
                  <a:pt x="147574" y="176529"/>
                </a:lnTo>
                <a:lnTo>
                  <a:pt x="156337" y="176529"/>
                </a:lnTo>
                <a:lnTo>
                  <a:pt x="163956" y="172719"/>
                </a:lnTo>
                <a:lnTo>
                  <a:pt x="167919" y="168909"/>
                </a:lnTo>
                <a:lnTo>
                  <a:pt x="146430" y="168909"/>
                </a:lnTo>
                <a:lnTo>
                  <a:pt x="138049" y="166369"/>
                </a:lnTo>
                <a:lnTo>
                  <a:pt x="134492" y="163829"/>
                </a:lnTo>
                <a:lnTo>
                  <a:pt x="126491" y="156209"/>
                </a:lnTo>
                <a:lnTo>
                  <a:pt x="124078" y="149859"/>
                </a:lnTo>
                <a:lnTo>
                  <a:pt x="123951" y="137159"/>
                </a:lnTo>
                <a:lnTo>
                  <a:pt x="126110" y="130809"/>
                </a:lnTo>
                <a:lnTo>
                  <a:pt x="130809" y="126999"/>
                </a:lnTo>
                <a:lnTo>
                  <a:pt x="135254" y="121919"/>
                </a:lnTo>
                <a:lnTo>
                  <a:pt x="140969" y="119379"/>
                </a:lnTo>
                <a:lnTo>
                  <a:pt x="168444" y="119379"/>
                </a:lnTo>
                <a:lnTo>
                  <a:pt x="164464" y="115569"/>
                </a:lnTo>
                <a:lnTo>
                  <a:pt x="157352" y="113029"/>
                </a:lnTo>
                <a:lnTo>
                  <a:pt x="148970" y="111759"/>
                </a:lnTo>
                <a:close/>
              </a:path>
              <a:path w="292735" h="303529">
                <a:moveTo>
                  <a:pt x="168444" y="119379"/>
                </a:moveTo>
                <a:lnTo>
                  <a:pt x="140969" y="119379"/>
                </a:lnTo>
                <a:lnTo>
                  <a:pt x="154431" y="120649"/>
                </a:lnTo>
                <a:lnTo>
                  <a:pt x="160146" y="123189"/>
                </a:lnTo>
                <a:lnTo>
                  <a:pt x="168020" y="130809"/>
                </a:lnTo>
                <a:lnTo>
                  <a:pt x="170179" y="134619"/>
                </a:lnTo>
                <a:lnTo>
                  <a:pt x="171322" y="138429"/>
                </a:lnTo>
                <a:lnTo>
                  <a:pt x="172592" y="142239"/>
                </a:lnTo>
                <a:lnTo>
                  <a:pt x="172592" y="146049"/>
                </a:lnTo>
                <a:lnTo>
                  <a:pt x="171450" y="151129"/>
                </a:lnTo>
                <a:lnTo>
                  <a:pt x="170433" y="154939"/>
                </a:lnTo>
                <a:lnTo>
                  <a:pt x="168275" y="157479"/>
                </a:lnTo>
                <a:lnTo>
                  <a:pt x="165226" y="161289"/>
                </a:lnTo>
                <a:lnTo>
                  <a:pt x="162178" y="163829"/>
                </a:lnTo>
                <a:lnTo>
                  <a:pt x="158622" y="166369"/>
                </a:lnTo>
                <a:lnTo>
                  <a:pt x="154558" y="167639"/>
                </a:lnTo>
                <a:lnTo>
                  <a:pt x="150621" y="168909"/>
                </a:lnTo>
                <a:lnTo>
                  <a:pt x="167919" y="168909"/>
                </a:lnTo>
                <a:lnTo>
                  <a:pt x="170560" y="166369"/>
                </a:lnTo>
                <a:lnTo>
                  <a:pt x="177037" y="160019"/>
                </a:lnTo>
                <a:lnTo>
                  <a:pt x="180212" y="152399"/>
                </a:lnTo>
                <a:lnTo>
                  <a:pt x="179831" y="143509"/>
                </a:lnTo>
                <a:lnTo>
                  <a:pt x="179577" y="134619"/>
                </a:lnTo>
                <a:lnTo>
                  <a:pt x="176402" y="126999"/>
                </a:lnTo>
                <a:lnTo>
                  <a:pt x="168444" y="119379"/>
                </a:lnTo>
                <a:close/>
              </a:path>
              <a:path w="292735" h="303529">
                <a:moveTo>
                  <a:pt x="215518" y="102869"/>
                </a:moveTo>
                <a:lnTo>
                  <a:pt x="203453" y="102869"/>
                </a:lnTo>
                <a:lnTo>
                  <a:pt x="205358" y="104139"/>
                </a:lnTo>
                <a:lnTo>
                  <a:pt x="207009" y="105409"/>
                </a:lnTo>
                <a:lnTo>
                  <a:pt x="208914" y="106679"/>
                </a:lnTo>
                <a:lnTo>
                  <a:pt x="209803" y="109219"/>
                </a:lnTo>
                <a:lnTo>
                  <a:pt x="209550" y="115569"/>
                </a:lnTo>
                <a:lnTo>
                  <a:pt x="208279" y="118109"/>
                </a:lnTo>
                <a:lnTo>
                  <a:pt x="206120" y="120649"/>
                </a:lnTo>
                <a:lnTo>
                  <a:pt x="202945" y="123189"/>
                </a:lnTo>
                <a:lnTo>
                  <a:pt x="198374" y="124459"/>
                </a:lnTo>
                <a:lnTo>
                  <a:pt x="192404" y="124459"/>
                </a:lnTo>
                <a:lnTo>
                  <a:pt x="192785" y="132079"/>
                </a:lnTo>
                <a:lnTo>
                  <a:pt x="199516" y="132079"/>
                </a:lnTo>
                <a:lnTo>
                  <a:pt x="202945" y="130809"/>
                </a:lnTo>
                <a:lnTo>
                  <a:pt x="206247" y="129539"/>
                </a:lnTo>
                <a:lnTo>
                  <a:pt x="209168" y="128269"/>
                </a:lnTo>
                <a:lnTo>
                  <a:pt x="211581" y="125729"/>
                </a:lnTo>
                <a:lnTo>
                  <a:pt x="215264" y="121919"/>
                </a:lnTo>
                <a:lnTo>
                  <a:pt x="217169" y="116839"/>
                </a:lnTo>
                <a:lnTo>
                  <a:pt x="217296" y="107949"/>
                </a:lnTo>
                <a:lnTo>
                  <a:pt x="215518" y="102869"/>
                </a:lnTo>
                <a:close/>
              </a:path>
              <a:path w="292735" h="303529">
                <a:moveTo>
                  <a:pt x="185292" y="72389"/>
                </a:moveTo>
                <a:lnTo>
                  <a:pt x="162178" y="95249"/>
                </a:lnTo>
                <a:lnTo>
                  <a:pt x="163829" y="99059"/>
                </a:lnTo>
                <a:lnTo>
                  <a:pt x="169544" y="104139"/>
                </a:lnTo>
                <a:lnTo>
                  <a:pt x="172465" y="106679"/>
                </a:lnTo>
                <a:lnTo>
                  <a:pt x="175894" y="106679"/>
                </a:lnTo>
                <a:lnTo>
                  <a:pt x="179196" y="107949"/>
                </a:lnTo>
                <a:lnTo>
                  <a:pt x="183768" y="106679"/>
                </a:lnTo>
                <a:lnTo>
                  <a:pt x="195071" y="102869"/>
                </a:lnTo>
                <a:lnTo>
                  <a:pt x="215518" y="102869"/>
                </a:lnTo>
                <a:lnTo>
                  <a:pt x="212534" y="100329"/>
                </a:lnTo>
                <a:lnTo>
                  <a:pt x="179704" y="100329"/>
                </a:lnTo>
                <a:lnTo>
                  <a:pt x="177291" y="99059"/>
                </a:lnTo>
                <a:lnTo>
                  <a:pt x="175005" y="99059"/>
                </a:lnTo>
                <a:lnTo>
                  <a:pt x="173227" y="97789"/>
                </a:lnTo>
                <a:lnTo>
                  <a:pt x="171830" y="96519"/>
                </a:lnTo>
                <a:lnTo>
                  <a:pt x="170179" y="95249"/>
                </a:lnTo>
                <a:lnTo>
                  <a:pt x="169417" y="93979"/>
                </a:lnTo>
                <a:lnTo>
                  <a:pt x="169671" y="88899"/>
                </a:lnTo>
                <a:lnTo>
                  <a:pt x="170560" y="86359"/>
                </a:lnTo>
                <a:lnTo>
                  <a:pt x="172338" y="85089"/>
                </a:lnTo>
                <a:lnTo>
                  <a:pt x="175259" y="81279"/>
                </a:lnTo>
                <a:lnTo>
                  <a:pt x="179577" y="80009"/>
                </a:lnTo>
                <a:lnTo>
                  <a:pt x="185292" y="80009"/>
                </a:lnTo>
                <a:lnTo>
                  <a:pt x="185292" y="72389"/>
                </a:lnTo>
                <a:close/>
              </a:path>
              <a:path w="292735" h="303529">
                <a:moveTo>
                  <a:pt x="199643" y="93979"/>
                </a:moveTo>
                <a:lnTo>
                  <a:pt x="194817" y="95249"/>
                </a:lnTo>
                <a:lnTo>
                  <a:pt x="188467" y="97789"/>
                </a:lnTo>
                <a:lnTo>
                  <a:pt x="183387" y="99059"/>
                </a:lnTo>
                <a:lnTo>
                  <a:pt x="179704" y="100329"/>
                </a:lnTo>
                <a:lnTo>
                  <a:pt x="212534" y="100329"/>
                </a:lnTo>
                <a:lnTo>
                  <a:pt x="209550" y="97789"/>
                </a:lnTo>
                <a:lnTo>
                  <a:pt x="206501" y="95249"/>
                </a:lnTo>
                <a:lnTo>
                  <a:pt x="203072" y="95249"/>
                </a:lnTo>
                <a:lnTo>
                  <a:pt x="199643" y="93979"/>
                </a:lnTo>
                <a:close/>
              </a:path>
              <a:path w="292735" h="303529">
                <a:moveTo>
                  <a:pt x="210438" y="58419"/>
                </a:moveTo>
                <a:lnTo>
                  <a:pt x="199770" y="58419"/>
                </a:lnTo>
                <a:lnTo>
                  <a:pt x="237997" y="96519"/>
                </a:lnTo>
                <a:lnTo>
                  <a:pt x="243458" y="91439"/>
                </a:lnTo>
                <a:lnTo>
                  <a:pt x="210438" y="58419"/>
                </a:lnTo>
                <a:close/>
              </a:path>
              <a:path w="292735" h="303529">
                <a:moveTo>
                  <a:pt x="184657" y="31749"/>
                </a:moveTo>
                <a:lnTo>
                  <a:pt x="179069" y="38099"/>
                </a:lnTo>
                <a:lnTo>
                  <a:pt x="195071" y="53339"/>
                </a:lnTo>
                <a:lnTo>
                  <a:pt x="187451" y="60959"/>
                </a:lnTo>
                <a:lnTo>
                  <a:pt x="192277" y="66039"/>
                </a:lnTo>
                <a:lnTo>
                  <a:pt x="199770" y="58419"/>
                </a:lnTo>
                <a:lnTo>
                  <a:pt x="210438" y="58419"/>
                </a:lnTo>
                <a:lnTo>
                  <a:pt x="205358" y="53339"/>
                </a:lnTo>
                <a:lnTo>
                  <a:pt x="210366" y="48259"/>
                </a:lnTo>
                <a:lnTo>
                  <a:pt x="200532" y="48259"/>
                </a:lnTo>
                <a:lnTo>
                  <a:pt x="184657" y="31749"/>
                </a:lnTo>
                <a:close/>
              </a:path>
              <a:path w="292735" h="303529">
                <a:moveTo>
                  <a:pt x="269366" y="0"/>
                </a:moveTo>
                <a:lnTo>
                  <a:pt x="254492" y="0"/>
                </a:lnTo>
                <a:lnTo>
                  <a:pt x="248348" y="2539"/>
                </a:lnTo>
                <a:lnTo>
                  <a:pt x="228282" y="34289"/>
                </a:lnTo>
                <a:lnTo>
                  <a:pt x="228600" y="40639"/>
                </a:lnTo>
                <a:lnTo>
                  <a:pt x="231775" y="48259"/>
                </a:lnTo>
                <a:lnTo>
                  <a:pt x="243712" y="59689"/>
                </a:lnTo>
                <a:lnTo>
                  <a:pt x="251078" y="63499"/>
                </a:lnTo>
                <a:lnTo>
                  <a:pt x="268350" y="63499"/>
                </a:lnTo>
                <a:lnTo>
                  <a:pt x="275970" y="60959"/>
                </a:lnTo>
                <a:lnTo>
                  <a:pt x="281254" y="55879"/>
                </a:lnTo>
                <a:lnTo>
                  <a:pt x="254380" y="55879"/>
                </a:lnTo>
                <a:lnTo>
                  <a:pt x="250189" y="54609"/>
                </a:lnTo>
                <a:lnTo>
                  <a:pt x="246506" y="52069"/>
                </a:lnTo>
                <a:lnTo>
                  <a:pt x="238632" y="44449"/>
                </a:lnTo>
                <a:lnTo>
                  <a:pt x="236219" y="38099"/>
                </a:lnTo>
                <a:lnTo>
                  <a:pt x="235965" y="25399"/>
                </a:lnTo>
                <a:lnTo>
                  <a:pt x="238251" y="19049"/>
                </a:lnTo>
                <a:lnTo>
                  <a:pt x="242824" y="15239"/>
                </a:lnTo>
                <a:lnTo>
                  <a:pt x="247395" y="10159"/>
                </a:lnTo>
                <a:lnTo>
                  <a:pt x="252983" y="7619"/>
                </a:lnTo>
                <a:lnTo>
                  <a:pt x="280500" y="7619"/>
                </a:lnTo>
                <a:lnTo>
                  <a:pt x="276478" y="3809"/>
                </a:lnTo>
                <a:lnTo>
                  <a:pt x="269366" y="0"/>
                </a:lnTo>
                <a:close/>
              </a:path>
              <a:path w="292735" h="303529">
                <a:moveTo>
                  <a:pt x="280500" y="7619"/>
                </a:moveTo>
                <a:lnTo>
                  <a:pt x="266445" y="7619"/>
                </a:lnTo>
                <a:lnTo>
                  <a:pt x="272160" y="10159"/>
                </a:lnTo>
                <a:lnTo>
                  <a:pt x="280162" y="17779"/>
                </a:lnTo>
                <a:lnTo>
                  <a:pt x="282320" y="21589"/>
                </a:lnTo>
                <a:lnTo>
                  <a:pt x="284606" y="30479"/>
                </a:lnTo>
                <a:lnTo>
                  <a:pt x="284606" y="34289"/>
                </a:lnTo>
                <a:lnTo>
                  <a:pt x="283590" y="38099"/>
                </a:lnTo>
                <a:lnTo>
                  <a:pt x="282447" y="43179"/>
                </a:lnTo>
                <a:lnTo>
                  <a:pt x="277367" y="49529"/>
                </a:lnTo>
                <a:lnTo>
                  <a:pt x="274192" y="52069"/>
                </a:lnTo>
                <a:lnTo>
                  <a:pt x="270763" y="54609"/>
                </a:lnTo>
                <a:lnTo>
                  <a:pt x="266700" y="55879"/>
                </a:lnTo>
                <a:lnTo>
                  <a:pt x="281254" y="55879"/>
                </a:lnTo>
                <a:lnTo>
                  <a:pt x="289178" y="48259"/>
                </a:lnTo>
                <a:lnTo>
                  <a:pt x="292226" y="40639"/>
                </a:lnTo>
                <a:lnTo>
                  <a:pt x="291718" y="22859"/>
                </a:lnTo>
                <a:lnTo>
                  <a:pt x="288543" y="15239"/>
                </a:lnTo>
                <a:lnTo>
                  <a:pt x="280500" y="7619"/>
                </a:lnTo>
                <a:close/>
              </a:path>
              <a:path w="292735" h="303529">
                <a:moveTo>
                  <a:pt x="209295" y="39369"/>
                </a:moveTo>
                <a:lnTo>
                  <a:pt x="200532" y="48259"/>
                </a:lnTo>
                <a:lnTo>
                  <a:pt x="210366" y="48259"/>
                </a:lnTo>
                <a:lnTo>
                  <a:pt x="214121" y="44449"/>
                </a:lnTo>
                <a:lnTo>
                  <a:pt x="209295" y="393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019546" y="5283771"/>
            <a:ext cx="428625" cy="412750"/>
          </a:xfrm>
          <a:custGeom>
            <a:avLst/>
            <a:gdLst/>
            <a:ahLst/>
            <a:cxnLst/>
            <a:rect l="l" t="t" r="r" b="b"/>
            <a:pathLst>
              <a:path w="428625" h="412750">
                <a:moveTo>
                  <a:pt x="39369" y="402589"/>
                </a:moveTo>
                <a:lnTo>
                  <a:pt x="37337" y="411479"/>
                </a:lnTo>
                <a:lnTo>
                  <a:pt x="44195" y="412749"/>
                </a:lnTo>
                <a:lnTo>
                  <a:pt x="50037" y="412749"/>
                </a:lnTo>
                <a:lnTo>
                  <a:pt x="59562" y="411479"/>
                </a:lnTo>
                <a:lnTo>
                  <a:pt x="63626" y="408939"/>
                </a:lnTo>
                <a:lnTo>
                  <a:pt x="65997" y="406399"/>
                </a:lnTo>
                <a:lnTo>
                  <a:pt x="49275" y="406399"/>
                </a:lnTo>
                <a:lnTo>
                  <a:pt x="39369" y="402589"/>
                </a:lnTo>
                <a:close/>
              </a:path>
              <a:path w="428625" h="412750">
                <a:moveTo>
                  <a:pt x="70840" y="375919"/>
                </a:moveTo>
                <a:lnTo>
                  <a:pt x="49783" y="375919"/>
                </a:lnTo>
                <a:lnTo>
                  <a:pt x="57403" y="377189"/>
                </a:lnTo>
                <a:lnTo>
                  <a:pt x="59943" y="378459"/>
                </a:lnTo>
                <a:lnTo>
                  <a:pt x="61849" y="379729"/>
                </a:lnTo>
                <a:lnTo>
                  <a:pt x="63626" y="382269"/>
                </a:lnTo>
                <a:lnTo>
                  <a:pt x="64769" y="383539"/>
                </a:lnTo>
                <a:lnTo>
                  <a:pt x="66039" y="388619"/>
                </a:lnTo>
                <a:lnTo>
                  <a:pt x="65912" y="391159"/>
                </a:lnTo>
                <a:lnTo>
                  <a:pt x="65150" y="393699"/>
                </a:lnTo>
                <a:lnTo>
                  <a:pt x="64262" y="396239"/>
                </a:lnTo>
                <a:lnTo>
                  <a:pt x="62991" y="398779"/>
                </a:lnTo>
                <a:lnTo>
                  <a:pt x="60959" y="400049"/>
                </a:lnTo>
                <a:lnTo>
                  <a:pt x="56387" y="405129"/>
                </a:lnTo>
                <a:lnTo>
                  <a:pt x="49275" y="406399"/>
                </a:lnTo>
                <a:lnTo>
                  <a:pt x="65997" y="406399"/>
                </a:lnTo>
                <a:lnTo>
                  <a:pt x="67182" y="405129"/>
                </a:lnTo>
                <a:lnTo>
                  <a:pt x="71754" y="401319"/>
                </a:lnTo>
                <a:lnTo>
                  <a:pt x="74167" y="396239"/>
                </a:lnTo>
                <a:lnTo>
                  <a:pt x="74294" y="383539"/>
                </a:lnTo>
                <a:lnTo>
                  <a:pt x="72262" y="377189"/>
                </a:lnTo>
                <a:lnTo>
                  <a:pt x="70840" y="375919"/>
                </a:lnTo>
                <a:close/>
              </a:path>
              <a:path w="428625" h="412750">
                <a:moveTo>
                  <a:pt x="24891" y="337819"/>
                </a:moveTo>
                <a:lnTo>
                  <a:pt x="19938" y="337819"/>
                </a:lnTo>
                <a:lnTo>
                  <a:pt x="16128" y="339089"/>
                </a:lnTo>
                <a:lnTo>
                  <a:pt x="0" y="360679"/>
                </a:lnTo>
                <a:lnTo>
                  <a:pt x="1777" y="367029"/>
                </a:lnTo>
                <a:lnTo>
                  <a:pt x="3428" y="369569"/>
                </a:lnTo>
                <a:lnTo>
                  <a:pt x="9143" y="375919"/>
                </a:lnTo>
                <a:lnTo>
                  <a:pt x="13207" y="377189"/>
                </a:lnTo>
                <a:lnTo>
                  <a:pt x="17906" y="378459"/>
                </a:lnTo>
                <a:lnTo>
                  <a:pt x="26415" y="378459"/>
                </a:lnTo>
                <a:lnTo>
                  <a:pt x="43306" y="375919"/>
                </a:lnTo>
                <a:lnTo>
                  <a:pt x="70840" y="375919"/>
                </a:lnTo>
                <a:lnTo>
                  <a:pt x="65150" y="370839"/>
                </a:lnTo>
                <a:lnTo>
                  <a:pt x="63182" y="369569"/>
                </a:lnTo>
                <a:lnTo>
                  <a:pt x="17906" y="369569"/>
                </a:lnTo>
                <a:lnTo>
                  <a:pt x="16255" y="368299"/>
                </a:lnTo>
                <a:lnTo>
                  <a:pt x="14477" y="368299"/>
                </a:lnTo>
                <a:lnTo>
                  <a:pt x="12953" y="367029"/>
                </a:lnTo>
                <a:lnTo>
                  <a:pt x="11683" y="365759"/>
                </a:lnTo>
                <a:lnTo>
                  <a:pt x="8636" y="361949"/>
                </a:lnTo>
                <a:lnTo>
                  <a:pt x="8762" y="355599"/>
                </a:lnTo>
                <a:lnTo>
                  <a:pt x="10032" y="353059"/>
                </a:lnTo>
                <a:lnTo>
                  <a:pt x="14096" y="349249"/>
                </a:lnTo>
                <a:lnTo>
                  <a:pt x="16255" y="347979"/>
                </a:lnTo>
                <a:lnTo>
                  <a:pt x="18795" y="346709"/>
                </a:lnTo>
                <a:lnTo>
                  <a:pt x="30099" y="346709"/>
                </a:lnTo>
                <a:lnTo>
                  <a:pt x="31241" y="339089"/>
                </a:lnTo>
                <a:lnTo>
                  <a:pt x="24891" y="337819"/>
                </a:lnTo>
                <a:close/>
              </a:path>
              <a:path w="428625" h="412750">
                <a:moveTo>
                  <a:pt x="56514" y="367029"/>
                </a:moveTo>
                <a:lnTo>
                  <a:pt x="44957" y="367029"/>
                </a:lnTo>
                <a:lnTo>
                  <a:pt x="28828" y="369569"/>
                </a:lnTo>
                <a:lnTo>
                  <a:pt x="63182" y="369569"/>
                </a:lnTo>
                <a:lnTo>
                  <a:pt x="61213" y="368299"/>
                </a:lnTo>
                <a:lnTo>
                  <a:pt x="56514" y="367029"/>
                </a:lnTo>
                <a:close/>
              </a:path>
              <a:path w="428625" h="412750">
                <a:moveTo>
                  <a:pt x="94995" y="303529"/>
                </a:moveTo>
                <a:lnTo>
                  <a:pt x="87751" y="303529"/>
                </a:lnTo>
                <a:lnTo>
                  <a:pt x="81041" y="304799"/>
                </a:lnTo>
                <a:lnTo>
                  <a:pt x="60104" y="331469"/>
                </a:lnTo>
                <a:lnTo>
                  <a:pt x="60198" y="337819"/>
                </a:lnTo>
                <a:lnTo>
                  <a:pt x="61087" y="345439"/>
                </a:lnTo>
                <a:lnTo>
                  <a:pt x="64262" y="351789"/>
                </a:lnTo>
                <a:lnTo>
                  <a:pt x="69723" y="356869"/>
                </a:lnTo>
                <a:lnTo>
                  <a:pt x="75564" y="363219"/>
                </a:lnTo>
                <a:lnTo>
                  <a:pt x="82676" y="367029"/>
                </a:lnTo>
                <a:lnTo>
                  <a:pt x="97498" y="367029"/>
                </a:lnTo>
                <a:lnTo>
                  <a:pt x="103489" y="365759"/>
                </a:lnTo>
                <a:lnTo>
                  <a:pt x="109170" y="361949"/>
                </a:lnTo>
                <a:lnTo>
                  <a:pt x="112759" y="359409"/>
                </a:lnTo>
                <a:lnTo>
                  <a:pt x="86487" y="359409"/>
                </a:lnTo>
                <a:lnTo>
                  <a:pt x="80771" y="356869"/>
                </a:lnTo>
                <a:lnTo>
                  <a:pt x="75691" y="351789"/>
                </a:lnTo>
                <a:lnTo>
                  <a:pt x="80856" y="346709"/>
                </a:lnTo>
                <a:lnTo>
                  <a:pt x="71500" y="346709"/>
                </a:lnTo>
                <a:lnTo>
                  <a:pt x="68706" y="341629"/>
                </a:lnTo>
                <a:lnTo>
                  <a:pt x="67437" y="336549"/>
                </a:lnTo>
                <a:lnTo>
                  <a:pt x="67690" y="332739"/>
                </a:lnTo>
                <a:lnTo>
                  <a:pt x="67944" y="327659"/>
                </a:lnTo>
                <a:lnTo>
                  <a:pt x="70230" y="322579"/>
                </a:lnTo>
                <a:lnTo>
                  <a:pt x="76962" y="314959"/>
                </a:lnTo>
                <a:lnTo>
                  <a:pt x="80009" y="313689"/>
                </a:lnTo>
                <a:lnTo>
                  <a:pt x="83438" y="312419"/>
                </a:lnTo>
                <a:lnTo>
                  <a:pt x="86740" y="311149"/>
                </a:lnTo>
                <a:lnTo>
                  <a:pt x="112039" y="311149"/>
                </a:lnTo>
                <a:lnTo>
                  <a:pt x="108457" y="307339"/>
                </a:lnTo>
                <a:lnTo>
                  <a:pt x="101980" y="304799"/>
                </a:lnTo>
                <a:lnTo>
                  <a:pt x="94995" y="303529"/>
                </a:lnTo>
                <a:close/>
              </a:path>
              <a:path w="428625" h="412750">
                <a:moveTo>
                  <a:pt x="122174" y="323849"/>
                </a:moveTo>
                <a:lnTo>
                  <a:pt x="115062" y="326389"/>
                </a:lnTo>
                <a:lnTo>
                  <a:pt x="116204" y="330199"/>
                </a:lnTo>
                <a:lnTo>
                  <a:pt x="116712" y="334009"/>
                </a:lnTo>
                <a:lnTo>
                  <a:pt x="116458" y="336549"/>
                </a:lnTo>
                <a:lnTo>
                  <a:pt x="116331" y="340359"/>
                </a:lnTo>
                <a:lnTo>
                  <a:pt x="115569" y="342899"/>
                </a:lnTo>
                <a:lnTo>
                  <a:pt x="114173" y="345439"/>
                </a:lnTo>
                <a:lnTo>
                  <a:pt x="112902" y="347979"/>
                </a:lnTo>
                <a:lnTo>
                  <a:pt x="111125" y="350519"/>
                </a:lnTo>
                <a:lnTo>
                  <a:pt x="108965" y="353059"/>
                </a:lnTo>
                <a:lnTo>
                  <a:pt x="104393" y="356869"/>
                </a:lnTo>
                <a:lnTo>
                  <a:pt x="99059" y="359409"/>
                </a:lnTo>
                <a:lnTo>
                  <a:pt x="112759" y="359409"/>
                </a:lnTo>
                <a:lnTo>
                  <a:pt x="124332" y="332739"/>
                </a:lnTo>
                <a:lnTo>
                  <a:pt x="123698" y="328929"/>
                </a:lnTo>
                <a:lnTo>
                  <a:pt x="122174" y="323849"/>
                </a:lnTo>
                <a:close/>
              </a:path>
              <a:path w="428625" h="412750">
                <a:moveTo>
                  <a:pt x="112039" y="311149"/>
                </a:moveTo>
                <a:lnTo>
                  <a:pt x="96392" y="311149"/>
                </a:lnTo>
                <a:lnTo>
                  <a:pt x="99821" y="312419"/>
                </a:lnTo>
                <a:lnTo>
                  <a:pt x="103504" y="314959"/>
                </a:lnTo>
                <a:lnTo>
                  <a:pt x="71500" y="346709"/>
                </a:lnTo>
                <a:lnTo>
                  <a:pt x="80856" y="346709"/>
                </a:lnTo>
                <a:lnTo>
                  <a:pt x="114426" y="313689"/>
                </a:lnTo>
                <a:lnTo>
                  <a:pt x="112039" y="311149"/>
                </a:lnTo>
                <a:close/>
              </a:path>
              <a:path w="428625" h="412750">
                <a:moveTo>
                  <a:pt x="123206" y="280669"/>
                </a:moveTo>
                <a:lnTo>
                  <a:pt x="112649" y="280669"/>
                </a:lnTo>
                <a:lnTo>
                  <a:pt x="150749" y="318769"/>
                </a:lnTo>
                <a:lnTo>
                  <a:pt x="156337" y="313689"/>
                </a:lnTo>
                <a:lnTo>
                  <a:pt x="123206" y="280669"/>
                </a:lnTo>
                <a:close/>
              </a:path>
              <a:path w="428625" h="412750">
                <a:moveTo>
                  <a:pt x="135762" y="247649"/>
                </a:moveTo>
                <a:lnTo>
                  <a:pt x="130175" y="253999"/>
                </a:lnTo>
                <a:lnTo>
                  <a:pt x="173227" y="297179"/>
                </a:lnTo>
                <a:lnTo>
                  <a:pt x="178688" y="290829"/>
                </a:lnTo>
                <a:lnTo>
                  <a:pt x="135762" y="247649"/>
                </a:lnTo>
                <a:close/>
              </a:path>
              <a:path w="428625" h="412750">
                <a:moveTo>
                  <a:pt x="97408" y="255269"/>
                </a:moveTo>
                <a:lnTo>
                  <a:pt x="91948" y="260349"/>
                </a:lnTo>
                <a:lnTo>
                  <a:pt x="107823" y="275589"/>
                </a:lnTo>
                <a:lnTo>
                  <a:pt x="100329" y="283209"/>
                </a:lnTo>
                <a:lnTo>
                  <a:pt x="105155" y="288289"/>
                </a:lnTo>
                <a:lnTo>
                  <a:pt x="112649" y="280669"/>
                </a:lnTo>
                <a:lnTo>
                  <a:pt x="123206" y="280669"/>
                </a:lnTo>
                <a:lnTo>
                  <a:pt x="118109" y="275589"/>
                </a:lnTo>
                <a:lnTo>
                  <a:pt x="123117" y="270509"/>
                </a:lnTo>
                <a:lnTo>
                  <a:pt x="113411" y="270509"/>
                </a:lnTo>
                <a:lnTo>
                  <a:pt x="97408" y="255269"/>
                </a:lnTo>
                <a:close/>
              </a:path>
              <a:path w="428625" h="412750">
                <a:moveTo>
                  <a:pt x="122174" y="261619"/>
                </a:moveTo>
                <a:lnTo>
                  <a:pt x="113411" y="270509"/>
                </a:lnTo>
                <a:lnTo>
                  <a:pt x="123117" y="270509"/>
                </a:lnTo>
                <a:lnTo>
                  <a:pt x="126873" y="266699"/>
                </a:lnTo>
                <a:lnTo>
                  <a:pt x="122174" y="261619"/>
                </a:lnTo>
                <a:close/>
              </a:path>
              <a:path w="428625" h="412750">
                <a:moveTo>
                  <a:pt x="199008" y="207009"/>
                </a:moveTo>
                <a:lnTo>
                  <a:pt x="184707" y="207009"/>
                </a:lnTo>
                <a:lnTo>
                  <a:pt x="178006" y="208279"/>
                </a:lnTo>
                <a:lnTo>
                  <a:pt x="157079" y="233679"/>
                </a:lnTo>
                <a:lnTo>
                  <a:pt x="157225" y="241299"/>
                </a:lnTo>
                <a:lnTo>
                  <a:pt x="188213" y="270509"/>
                </a:lnTo>
                <a:lnTo>
                  <a:pt x="194454" y="270509"/>
                </a:lnTo>
                <a:lnTo>
                  <a:pt x="200421" y="267969"/>
                </a:lnTo>
                <a:lnTo>
                  <a:pt x="206126" y="265429"/>
                </a:lnTo>
                <a:lnTo>
                  <a:pt x="208854" y="262889"/>
                </a:lnTo>
                <a:lnTo>
                  <a:pt x="183514" y="262889"/>
                </a:lnTo>
                <a:lnTo>
                  <a:pt x="177800" y="260349"/>
                </a:lnTo>
                <a:lnTo>
                  <a:pt x="172719" y="255269"/>
                </a:lnTo>
                <a:lnTo>
                  <a:pt x="177701" y="250189"/>
                </a:lnTo>
                <a:lnTo>
                  <a:pt x="168528" y="250189"/>
                </a:lnTo>
                <a:lnTo>
                  <a:pt x="165734" y="245109"/>
                </a:lnTo>
                <a:lnTo>
                  <a:pt x="164337" y="240029"/>
                </a:lnTo>
                <a:lnTo>
                  <a:pt x="164973" y="229869"/>
                </a:lnTo>
                <a:lnTo>
                  <a:pt x="167258" y="224789"/>
                </a:lnTo>
                <a:lnTo>
                  <a:pt x="171450" y="220979"/>
                </a:lnTo>
                <a:lnTo>
                  <a:pt x="173989" y="218439"/>
                </a:lnTo>
                <a:lnTo>
                  <a:pt x="176911" y="215899"/>
                </a:lnTo>
                <a:lnTo>
                  <a:pt x="180339" y="215899"/>
                </a:lnTo>
                <a:lnTo>
                  <a:pt x="183768" y="214629"/>
                </a:lnTo>
                <a:lnTo>
                  <a:pt x="187070" y="213359"/>
                </a:lnTo>
                <a:lnTo>
                  <a:pt x="208406" y="213359"/>
                </a:lnTo>
                <a:lnTo>
                  <a:pt x="205486" y="210819"/>
                </a:lnTo>
                <a:lnTo>
                  <a:pt x="199008" y="207009"/>
                </a:lnTo>
                <a:close/>
              </a:path>
              <a:path w="428625" h="412750">
                <a:moveTo>
                  <a:pt x="219201" y="227329"/>
                </a:moveTo>
                <a:lnTo>
                  <a:pt x="212089" y="229869"/>
                </a:lnTo>
                <a:lnTo>
                  <a:pt x="213232" y="233679"/>
                </a:lnTo>
                <a:lnTo>
                  <a:pt x="213487" y="236219"/>
                </a:lnTo>
                <a:lnTo>
                  <a:pt x="213487" y="240029"/>
                </a:lnTo>
                <a:lnTo>
                  <a:pt x="213232" y="242569"/>
                </a:lnTo>
                <a:lnTo>
                  <a:pt x="196087" y="262889"/>
                </a:lnTo>
                <a:lnTo>
                  <a:pt x="208854" y="262889"/>
                </a:lnTo>
                <a:lnTo>
                  <a:pt x="211581" y="260349"/>
                </a:lnTo>
                <a:lnTo>
                  <a:pt x="214629" y="257809"/>
                </a:lnTo>
                <a:lnTo>
                  <a:pt x="217042" y="253999"/>
                </a:lnTo>
                <a:lnTo>
                  <a:pt x="220090" y="247649"/>
                </a:lnTo>
                <a:lnTo>
                  <a:pt x="220979" y="243839"/>
                </a:lnTo>
                <a:lnTo>
                  <a:pt x="221233" y="236219"/>
                </a:lnTo>
                <a:lnTo>
                  <a:pt x="220599" y="231139"/>
                </a:lnTo>
                <a:lnTo>
                  <a:pt x="219201" y="227329"/>
                </a:lnTo>
                <a:close/>
              </a:path>
              <a:path w="428625" h="412750">
                <a:moveTo>
                  <a:pt x="208406" y="213359"/>
                </a:moveTo>
                <a:lnTo>
                  <a:pt x="187070" y="213359"/>
                </a:lnTo>
                <a:lnTo>
                  <a:pt x="193420" y="214629"/>
                </a:lnTo>
                <a:lnTo>
                  <a:pt x="196850" y="215899"/>
                </a:lnTo>
                <a:lnTo>
                  <a:pt x="200532" y="217169"/>
                </a:lnTo>
                <a:lnTo>
                  <a:pt x="168528" y="250189"/>
                </a:lnTo>
                <a:lnTo>
                  <a:pt x="177701" y="250189"/>
                </a:lnTo>
                <a:lnTo>
                  <a:pt x="211327" y="215899"/>
                </a:lnTo>
                <a:lnTo>
                  <a:pt x="208406" y="213359"/>
                </a:lnTo>
                <a:close/>
              </a:path>
              <a:path w="428625" h="412750">
                <a:moveTo>
                  <a:pt x="121665" y="231139"/>
                </a:moveTo>
                <a:lnTo>
                  <a:pt x="118109" y="231139"/>
                </a:lnTo>
                <a:lnTo>
                  <a:pt x="116586" y="232409"/>
                </a:lnTo>
                <a:lnTo>
                  <a:pt x="114045" y="234949"/>
                </a:lnTo>
                <a:lnTo>
                  <a:pt x="113411" y="236219"/>
                </a:lnTo>
                <a:lnTo>
                  <a:pt x="113411" y="240029"/>
                </a:lnTo>
                <a:lnTo>
                  <a:pt x="114045" y="241299"/>
                </a:lnTo>
                <a:lnTo>
                  <a:pt x="116586" y="243839"/>
                </a:lnTo>
                <a:lnTo>
                  <a:pt x="123189" y="243839"/>
                </a:lnTo>
                <a:lnTo>
                  <a:pt x="125729" y="241299"/>
                </a:lnTo>
                <a:lnTo>
                  <a:pt x="126237" y="240029"/>
                </a:lnTo>
                <a:lnTo>
                  <a:pt x="126237" y="236219"/>
                </a:lnTo>
                <a:lnTo>
                  <a:pt x="125729" y="234949"/>
                </a:lnTo>
                <a:lnTo>
                  <a:pt x="123189" y="232409"/>
                </a:lnTo>
                <a:lnTo>
                  <a:pt x="121665" y="231139"/>
                </a:lnTo>
                <a:close/>
              </a:path>
              <a:path w="428625" h="412750">
                <a:moveTo>
                  <a:pt x="204469" y="179069"/>
                </a:moveTo>
                <a:lnTo>
                  <a:pt x="198881" y="185419"/>
                </a:lnTo>
                <a:lnTo>
                  <a:pt x="241807" y="228599"/>
                </a:lnTo>
                <a:lnTo>
                  <a:pt x="247395" y="222249"/>
                </a:lnTo>
                <a:lnTo>
                  <a:pt x="223774" y="199389"/>
                </a:lnTo>
                <a:lnTo>
                  <a:pt x="220344" y="194309"/>
                </a:lnTo>
                <a:lnTo>
                  <a:pt x="217296" y="186689"/>
                </a:lnTo>
                <a:lnTo>
                  <a:pt x="211836" y="186689"/>
                </a:lnTo>
                <a:lnTo>
                  <a:pt x="204469" y="179069"/>
                </a:lnTo>
                <a:close/>
              </a:path>
              <a:path w="428625" h="412750">
                <a:moveTo>
                  <a:pt x="249808" y="165099"/>
                </a:moveTo>
                <a:lnTo>
                  <a:pt x="232537" y="165099"/>
                </a:lnTo>
                <a:lnTo>
                  <a:pt x="240156" y="168909"/>
                </a:lnTo>
                <a:lnTo>
                  <a:pt x="243966" y="171449"/>
                </a:lnTo>
                <a:lnTo>
                  <a:pt x="271144" y="199389"/>
                </a:lnTo>
                <a:lnTo>
                  <a:pt x="276605" y="193039"/>
                </a:lnTo>
                <a:lnTo>
                  <a:pt x="259841" y="176529"/>
                </a:lnTo>
                <a:lnTo>
                  <a:pt x="253745" y="170179"/>
                </a:lnTo>
                <a:lnTo>
                  <a:pt x="249808" y="165099"/>
                </a:lnTo>
                <a:close/>
              </a:path>
              <a:path w="428625" h="412750">
                <a:moveTo>
                  <a:pt x="235584" y="157479"/>
                </a:moveTo>
                <a:lnTo>
                  <a:pt x="227964" y="157479"/>
                </a:lnTo>
                <a:lnTo>
                  <a:pt x="225170" y="158749"/>
                </a:lnTo>
                <a:lnTo>
                  <a:pt x="211074" y="177799"/>
                </a:lnTo>
                <a:lnTo>
                  <a:pt x="211074" y="182879"/>
                </a:lnTo>
                <a:lnTo>
                  <a:pt x="211836" y="186689"/>
                </a:lnTo>
                <a:lnTo>
                  <a:pt x="217296" y="186689"/>
                </a:lnTo>
                <a:lnTo>
                  <a:pt x="216915" y="182879"/>
                </a:lnTo>
                <a:lnTo>
                  <a:pt x="218186" y="175259"/>
                </a:lnTo>
                <a:lnTo>
                  <a:pt x="219837" y="172719"/>
                </a:lnTo>
                <a:lnTo>
                  <a:pt x="222376" y="170179"/>
                </a:lnTo>
                <a:lnTo>
                  <a:pt x="224662" y="167639"/>
                </a:lnTo>
                <a:lnTo>
                  <a:pt x="227075" y="166369"/>
                </a:lnTo>
                <a:lnTo>
                  <a:pt x="229742" y="166369"/>
                </a:lnTo>
                <a:lnTo>
                  <a:pt x="232537" y="165099"/>
                </a:lnTo>
                <a:lnTo>
                  <a:pt x="249808" y="165099"/>
                </a:lnTo>
                <a:lnTo>
                  <a:pt x="248157" y="161289"/>
                </a:lnTo>
                <a:lnTo>
                  <a:pt x="247649" y="160019"/>
                </a:lnTo>
                <a:lnTo>
                  <a:pt x="241934" y="160019"/>
                </a:lnTo>
                <a:lnTo>
                  <a:pt x="238505" y="158749"/>
                </a:lnTo>
                <a:lnTo>
                  <a:pt x="235584" y="157479"/>
                </a:lnTo>
                <a:close/>
              </a:path>
              <a:path w="428625" h="412750">
                <a:moveTo>
                  <a:pt x="278494" y="135889"/>
                </a:moveTo>
                <a:lnTo>
                  <a:pt x="264159" y="135889"/>
                </a:lnTo>
                <a:lnTo>
                  <a:pt x="266445" y="137159"/>
                </a:lnTo>
                <a:lnTo>
                  <a:pt x="268858" y="138429"/>
                </a:lnTo>
                <a:lnTo>
                  <a:pt x="272414" y="140969"/>
                </a:lnTo>
                <a:lnTo>
                  <a:pt x="276987" y="146049"/>
                </a:lnTo>
                <a:lnTo>
                  <a:pt x="300354" y="168909"/>
                </a:lnTo>
                <a:lnTo>
                  <a:pt x="306069" y="163829"/>
                </a:lnTo>
                <a:lnTo>
                  <a:pt x="278494" y="135889"/>
                </a:lnTo>
                <a:close/>
              </a:path>
              <a:path w="428625" h="412750">
                <a:moveTo>
                  <a:pt x="265049" y="128269"/>
                </a:moveTo>
                <a:lnTo>
                  <a:pt x="257555" y="128269"/>
                </a:lnTo>
                <a:lnTo>
                  <a:pt x="253745" y="129539"/>
                </a:lnTo>
                <a:lnTo>
                  <a:pt x="250443" y="130809"/>
                </a:lnTo>
                <a:lnTo>
                  <a:pt x="244220" y="137159"/>
                </a:lnTo>
                <a:lnTo>
                  <a:pt x="242188" y="140969"/>
                </a:lnTo>
                <a:lnTo>
                  <a:pt x="241173" y="146049"/>
                </a:lnTo>
                <a:lnTo>
                  <a:pt x="240156" y="149859"/>
                </a:lnTo>
                <a:lnTo>
                  <a:pt x="240411" y="154939"/>
                </a:lnTo>
                <a:lnTo>
                  <a:pt x="241934" y="160019"/>
                </a:lnTo>
                <a:lnTo>
                  <a:pt x="247649" y="160019"/>
                </a:lnTo>
                <a:lnTo>
                  <a:pt x="246633" y="157479"/>
                </a:lnTo>
                <a:lnTo>
                  <a:pt x="246125" y="154939"/>
                </a:lnTo>
                <a:lnTo>
                  <a:pt x="247395" y="147319"/>
                </a:lnTo>
                <a:lnTo>
                  <a:pt x="249046" y="143509"/>
                </a:lnTo>
                <a:lnTo>
                  <a:pt x="251713" y="140969"/>
                </a:lnTo>
                <a:lnTo>
                  <a:pt x="253873" y="138429"/>
                </a:lnTo>
                <a:lnTo>
                  <a:pt x="256286" y="137159"/>
                </a:lnTo>
                <a:lnTo>
                  <a:pt x="261619" y="135889"/>
                </a:lnTo>
                <a:lnTo>
                  <a:pt x="278494" y="135889"/>
                </a:lnTo>
                <a:lnTo>
                  <a:pt x="277240" y="134619"/>
                </a:lnTo>
                <a:lnTo>
                  <a:pt x="272668" y="132079"/>
                </a:lnTo>
                <a:lnTo>
                  <a:pt x="265049" y="128269"/>
                </a:lnTo>
                <a:close/>
              </a:path>
              <a:path w="428625" h="412750">
                <a:moveTo>
                  <a:pt x="264794" y="86359"/>
                </a:moveTo>
                <a:lnTo>
                  <a:pt x="259206" y="91439"/>
                </a:lnTo>
                <a:lnTo>
                  <a:pt x="318769" y="151129"/>
                </a:lnTo>
                <a:lnTo>
                  <a:pt x="324230" y="146049"/>
                </a:lnTo>
                <a:lnTo>
                  <a:pt x="316356" y="137159"/>
                </a:lnTo>
                <a:lnTo>
                  <a:pt x="330707" y="137159"/>
                </a:lnTo>
                <a:lnTo>
                  <a:pt x="335025" y="135889"/>
                </a:lnTo>
                <a:lnTo>
                  <a:pt x="338963" y="133349"/>
                </a:lnTo>
                <a:lnTo>
                  <a:pt x="340153" y="132079"/>
                </a:lnTo>
                <a:lnTo>
                  <a:pt x="312927" y="132079"/>
                </a:lnTo>
                <a:lnTo>
                  <a:pt x="307213" y="129539"/>
                </a:lnTo>
                <a:lnTo>
                  <a:pt x="298957" y="120649"/>
                </a:lnTo>
                <a:lnTo>
                  <a:pt x="296671" y="116839"/>
                </a:lnTo>
                <a:lnTo>
                  <a:pt x="294766" y="110489"/>
                </a:lnTo>
                <a:lnTo>
                  <a:pt x="288670" y="110489"/>
                </a:lnTo>
                <a:lnTo>
                  <a:pt x="264794" y="86359"/>
                </a:lnTo>
                <a:close/>
              </a:path>
              <a:path w="428625" h="412750">
                <a:moveTo>
                  <a:pt x="330707" y="137159"/>
                </a:moveTo>
                <a:lnTo>
                  <a:pt x="316356" y="137159"/>
                </a:lnTo>
                <a:lnTo>
                  <a:pt x="321563" y="138429"/>
                </a:lnTo>
                <a:lnTo>
                  <a:pt x="326389" y="138429"/>
                </a:lnTo>
                <a:lnTo>
                  <a:pt x="330707" y="137159"/>
                </a:lnTo>
                <a:close/>
              </a:path>
              <a:path w="428625" h="412750">
                <a:moveTo>
                  <a:pt x="339598" y="82549"/>
                </a:moveTo>
                <a:lnTo>
                  <a:pt x="320928" y="82549"/>
                </a:lnTo>
                <a:lnTo>
                  <a:pt x="329564" y="85089"/>
                </a:lnTo>
                <a:lnTo>
                  <a:pt x="333248" y="87629"/>
                </a:lnTo>
                <a:lnTo>
                  <a:pt x="339343" y="93979"/>
                </a:lnTo>
                <a:lnTo>
                  <a:pt x="341502" y="97789"/>
                </a:lnTo>
                <a:lnTo>
                  <a:pt x="342645" y="101599"/>
                </a:lnTo>
                <a:lnTo>
                  <a:pt x="343915" y="105409"/>
                </a:lnTo>
                <a:lnTo>
                  <a:pt x="343915" y="110489"/>
                </a:lnTo>
                <a:lnTo>
                  <a:pt x="342900" y="114299"/>
                </a:lnTo>
                <a:lnTo>
                  <a:pt x="341756" y="118109"/>
                </a:lnTo>
                <a:lnTo>
                  <a:pt x="339725" y="121919"/>
                </a:lnTo>
                <a:lnTo>
                  <a:pt x="336676" y="124459"/>
                </a:lnTo>
                <a:lnTo>
                  <a:pt x="331850" y="129539"/>
                </a:lnTo>
                <a:lnTo>
                  <a:pt x="326136" y="132079"/>
                </a:lnTo>
                <a:lnTo>
                  <a:pt x="340153" y="132079"/>
                </a:lnTo>
                <a:lnTo>
                  <a:pt x="348488" y="123189"/>
                </a:lnTo>
                <a:lnTo>
                  <a:pt x="351536" y="115569"/>
                </a:lnTo>
                <a:lnTo>
                  <a:pt x="351408" y="99059"/>
                </a:lnTo>
                <a:lnTo>
                  <a:pt x="348233" y="91439"/>
                </a:lnTo>
                <a:lnTo>
                  <a:pt x="342138" y="85089"/>
                </a:lnTo>
                <a:lnTo>
                  <a:pt x="339598" y="82549"/>
                </a:lnTo>
                <a:close/>
              </a:path>
              <a:path w="428625" h="412750">
                <a:moveTo>
                  <a:pt x="310895" y="74929"/>
                </a:moveTo>
                <a:lnTo>
                  <a:pt x="303529" y="78739"/>
                </a:lnTo>
                <a:lnTo>
                  <a:pt x="294004" y="87629"/>
                </a:lnTo>
                <a:lnTo>
                  <a:pt x="291591" y="91439"/>
                </a:lnTo>
                <a:lnTo>
                  <a:pt x="290067" y="96519"/>
                </a:lnTo>
                <a:lnTo>
                  <a:pt x="288670" y="100329"/>
                </a:lnTo>
                <a:lnTo>
                  <a:pt x="288163" y="105409"/>
                </a:lnTo>
                <a:lnTo>
                  <a:pt x="288670" y="110489"/>
                </a:lnTo>
                <a:lnTo>
                  <a:pt x="294766" y="110489"/>
                </a:lnTo>
                <a:lnTo>
                  <a:pt x="294386" y="109219"/>
                </a:lnTo>
                <a:lnTo>
                  <a:pt x="294386" y="105409"/>
                </a:lnTo>
                <a:lnTo>
                  <a:pt x="316738" y="82549"/>
                </a:lnTo>
                <a:lnTo>
                  <a:pt x="339598" y="82549"/>
                </a:lnTo>
                <a:lnTo>
                  <a:pt x="335788" y="78739"/>
                </a:lnTo>
                <a:lnTo>
                  <a:pt x="328294" y="76199"/>
                </a:lnTo>
                <a:lnTo>
                  <a:pt x="310895" y="74929"/>
                </a:lnTo>
                <a:close/>
              </a:path>
              <a:path w="428625" h="412750">
                <a:moveTo>
                  <a:pt x="334009" y="49529"/>
                </a:moveTo>
                <a:lnTo>
                  <a:pt x="328294" y="55879"/>
                </a:lnTo>
                <a:lnTo>
                  <a:pt x="371220" y="99059"/>
                </a:lnTo>
                <a:lnTo>
                  <a:pt x="376936" y="92709"/>
                </a:lnTo>
                <a:lnTo>
                  <a:pt x="354964" y="71119"/>
                </a:lnTo>
                <a:lnTo>
                  <a:pt x="350392" y="66039"/>
                </a:lnTo>
                <a:lnTo>
                  <a:pt x="348614" y="62229"/>
                </a:lnTo>
                <a:lnTo>
                  <a:pt x="346328" y="58419"/>
                </a:lnTo>
                <a:lnTo>
                  <a:pt x="345566" y="55879"/>
                </a:lnTo>
                <a:lnTo>
                  <a:pt x="340232" y="55879"/>
                </a:lnTo>
                <a:lnTo>
                  <a:pt x="334009" y="49529"/>
                </a:lnTo>
                <a:close/>
              </a:path>
              <a:path w="428625" h="412750">
                <a:moveTo>
                  <a:pt x="405891" y="0"/>
                </a:moveTo>
                <a:lnTo>
                  <a:pt x="391590" y="0"/>
                </a:lnTo>
                <a:lnTo>
                  <a:pt x="384889" y="1269"/>
                </a:lnTo>
                <a:lnTo>
                  <a:pt x="363962" y="26669"/>
                </a:lnTo>
                <a:lnTo>
                  <a:pt x="364108" y="34289"/>
                </a:lnTo>
                <a:lnTo>
                  <a:pt x="364998" y="41909"/>
                </a:lnTo>
                <a:lnTo>
                  <a:pt x="368173" y="48259"/>
                </a:lnTo>
                <a:lnTo>
                  <a:pt x="373633" y="53339"/>
                </a:lnTo>
                <a:lnTo>
                  <a:pt x="379475" y="59689"/>
                </a:lnTo>
                <a:lnTo>
                  <a:pt x="386588" y="62229"/>
                </a:lnTo>
                <a:lnTo>
                  <a:pt x="395096" y="63499"/>
                </a:lnTo>
                <a:lnTo>
                  <a:pt x="401355" y="63499"/>
                </a:lnTo>
                <a:lnTo>
                  <a:pt x="407352" y="60959"/>
                </a:lnTo>
                <a:lnTo>
                  <a:pt x="413063" y="58419"/>
                </a:lnTo>
                <a:lnTo>
                  <a:pt x="415764" y="55879"/>
                </a:lnTo>
                <a:lnTo>
                  <a:pt x="390398" y="55879"/>
                </a:lnTo>
                <a:lnTo>
                  <a:pt x="384682" y="53339"/>
                </a:lnTo>
                <a:lnTo>
                  <a:pt x="379602" y="48259"/>
                </a:lnTo>
                <a:lnTo>
                  <a:pt x="384750" y="43179"/>
                </a:lnTo>
                <a:lnTo>
                  <a:pt x="375412" y="43179"/>
                </a:lnTo>
                <a:lnTo>
                  <a:pt x="372617" y="38099"/>
                </a:lnTo>
                <a:lnTo>
                  <a:pt x="371348" y="33019"/>
                </a:lnTo>
                <a:lnTo>
                  <a:pt x="371601" y="29209"/>
                </a:lnTo>
                <a:lnTo>
                  <a:pt x="371855" y="22859"/>
                </a:lnTo>
                <a:lnTo>
                  <a:pt x="390651" y="7619"/>
                </a:lnTo>
                <a:lnTo>
                  <a:pt x="393953" y="6349"/>
                </a:lnTo>
                <a:lnTo>
                  <a:pt x="414705" y="6349"/>
                </a:lnTo>
                <a:lnTo>
                  <a:pt x="412368" y="3809"/>
                </a:lnTo>
                <a:lnTo>
                  <a:pt x="405891" y="0"/>
                </a:lnTo>
                <a:close/>
              </a:path>
              <a:path w="428625" h="412750">
                <a:moveTo>
                  <a:pt x="350392" y="34289"/>
                </a:moveTo>
                <a:lnTo>
                  <a:pt x="339470" y="52069"/>
                </a:lnTo>
                <a:lnTo>
                  <a:pt x="340232" y="55879"/>
                </a:lnTo>
                <a:lnTo>
                  <a:pt x="345566" y="55879"/>
                </a:lnTo>
                <a:lnTo>
                  <a:pt x="345186" y="54609"/>
                </a:lnTo>
                <a:lnTo>
                  <a:pt x="345693" y="48259"/>
                </a:lnTo>
                <a:lnTo>
                  <a:pt x="346709" y="45719"/>
                </a:lnTo>
                <a:lnTo>
                  <a:pt x="348488" y="44449"/>
                </a:lnTo>
                <a:lnTo>
                  <a:pt x="349250" y="43179"/>
                </a:lnTo>
                <a:lnTo>
                  <a:pt x="350519" y="43179"/>
                </a:lnTo>
                <a:lnTo>
                  <a:pt x="352170" y="41909"/>
                </a:lnTo>
                <a:lnTo>
                  <a:pt x="350392" y="34289"/>
                </a:lnTo>
                <a:close/>
              </a:path>
              <a:path w="428625" h="412750">
                <a:moveTo>
                  <a:pt x="426084" y="20319"/>
                </a:moveTo>
                <a:lnTo>
                  <a:pt x="418973" y="22859"/>
                </a:lnTo>
                <a:lnTo>
                  <a:pt x="420115" y="26669"/>
                </a:lnTo>
                <a:lnTo>
                  <a:pt x="420369" y="29209"/>
                </a:lnTo>
                <a:lnTo>
                  <a:pt x="420369" y="33019"/>
                </a:lnTo>
                <a:lnTo>
                  <a:pt x="420115" y="35559"/>
                </a:lnTo>
                <a:lnTo>
                  <a:pt x="402970" y="55879"/>
                </a:lnTo>
                <a:lnTo>
                  <a:pt x="415764" y="55879"/>
                </a:lnTo>
                <a:lnTo>
                  <a:pt x="418464" y="53339"/>
                </a:lnTo>
                <a:lnTo>
                  <a:pt x="421639" y="50799"/>
                </a:lnTo>
                <a:lnTo>
                  <a:pt x="423925" y="46989"/>
                </a:lnTo>
                <a:lnTo>
                  <a:pt x="426974" y="40639"/>
                </a:lnTo>
                <a:lnTo>
                  <a:pt x="427863" y="36829"/>
                </a:lnTo>
                <a:lnTo>
                  <a:pt x="427989" y="33019"/>
                </a:lnTo>
                <a:lnTo>
                  <a:pt x="428243" y="29209"/>
                </a:lnTo>
                <a:lnTo>
                  <a:pt x="427481" y="24129"/>
                </a:lnTo>
                <a:lnTo>
                  <a:pt x="426084" y="20319"/>
                </a:lnTo>
                <a:close/>
              </a:path>
              <a:path w="428625" h="412750">
                <a:moveTo>
                  <a:pt x="414705" y="6349"/>
                </a:moveTo>
                <a:lnTo>
                  <a:pt x="393953" y="6349"/>
                </a:lnTo>
                <a:lnTo>
                  <a:pt x="400303" y="7619"/>
                </a:lnTo>
                <a:lnTo>
                  <a:pt x="403732" y="8889"/>
                </a:lnTo>
                <a:lnTo>
                  <a:pt x="407415" y="11429"/>
                </a:lnTo>
                <a:lnTo>
                  <a:pt x="375412" y="43179"/>
                </a:lnTo>
                <a:lnTo>
                  <a:pt x="384750" y="43179"/>
                </a:lnTo>
                <a:lnTo>
                  <a:pt x="418211" y="10159"/>
                </a:lnTo>
                <a:lnTo>
                  <a:pt x="414705" y="634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651370" y="5282984"/>
            <a:ext cx="353695" cy="336550"/>
          </a:xfrm>
          <a:custGeom>
            <a:avLst/>
            <a:gdLst/>
            <a:ahLst/>
            <a:cxnLst/>
            <a:rect l="l" t="t" r="r" b="b"/>
            <a:pathLst>
              <a:path w="353695" h="336550">
                <a:moveTo>
                  <a:pt x="43942" y="250190"/>
                </a:moveTo>
                <a:lnTo>
                  <a:pt x="7620" y="269240"/>
                </a:lnTo>
                <a:lnTo>
                  <a:pt x="2031" y="283209"/>
                </a:lnTo>
                <a:lnTo>
                  <a:pt x="0" y="290830"/>
                </a:lnTo>
                <a:lnTo>
                  <a:pt x="20206" y="330200"/>
                </a:lnTo>
                <a:lnTo>
                  <a:pt x="35395" y="336550"/>
                </a:lnTo>
                <a:lnTo>
                  <a:pt x="52492" y="336550"/>
                </a:lnTo>
                <a:lnTo>
                  <a:pt x="60436" y="334009"/>
                </a:lnTo>
                <a:lnTo>
                  <a:pt x="67784" y="330200"/>
                </a:lnTo>
                <a:lnTo>
                  <a:pt x="69137" y="328930"/>
                </a:lnTo>
                <a:lnTo>
                  <a:pt x="37310" y="328930"/>
                </a:lnTo>
                <a:lnTo>
                  <a:pt x="30924" y="326390"/>
                </a:lnTo>
                <a:lnTo>
                  <a:pt x="8508" y="297180"/>
                </a:lnTo>
                <a:lnTo>
                  <a:pt x="8508" y="290830"/>
                </a:lnTo>
                <a:lnTo>
                  <a:pt x="10159" y="284480"/>
                </a:lnTo>
                <a:lnTo>
                  <a:pt x="11683" y="278130"/>
                </a:lnTo>
                <a:lnTo>
                  <a:pt x="14731" y="273050"/>
                </a:lnTo>
                <a:lnTo>
                  <a:pt x="19050" y="269240"/>
                </a:lnTo>
                <a:lnTo>
                  <a:pt x="23368" y="264159"/>
                </a:lnTo>
                <a:lnTo>
                  <a:pt x="28575" y="261619"/>
                </a:lnTo>
                <a:lnTo>
                  <a:pt x="34798" y="260350"/>
                </a:lnTo>
                <a:lnTo>
                  <a:pt x="40894" y="257809"/>
                </a:lnTo>
                <a:lnTo>
                  <a:pt x="67784" y="257809"/>
                </a:lnTo>
                <a:lnTo>
                  <a:pt x="60436" y="254000"/>
                </a:lnTo>
                <a:lnTo>
                  <a:pt x="52492" y="251459"/>
                </a:lnTo>
                <a:lnTo>
                  <a:pt x="43942" y="250190"/>
                </a:lnTo>
                <a:close/>
              </a:path>
              <a:path w="353695" h="336550">
                <a:moveTo>
                  <a:pt x="67784" y="257809"/>
                </a:moveTo>
                <a:lnTo>
                  <a:pt x="46862" y="257809"/>
                </a:lnTo>
                <a:lnTo>
                  <a:pt x="52831" y="260350"/>
                </a:lnTo>
                <a:lnTo>
                  <a:pt x="58674" y="261619"/>
                </a:lnTo>
                <a:lnTo>
                  <a:pt x="63880" y="264159"/>
                </a:lnTo>
                <a:lnTo>
                  <a:pt x="73151" y="274319"/>
                </a:lnTo>
                <a:lnTo>
                  <a:pt x="76326" y="279400"/>
                </a:lnTo>
                <a:lnTo>
                  <a:pt x="77977" y="284480"/>
                </a:lnTo>
                <a:lnTo>
                  <a:pt x="79501" y="290830"/>
                </a:lnTo>
                <a:lnTo>
                  <a:pt x="79501" y="297180"/>
                </a:lnTo>
                <a:lnTo>
                  <a:pt x="51151" y="328930"/>
                </a:lnTo>
                <a:lnTo>
                  <a:pt x="69137" y="328930"/>
                </a:lnTo>
                <a:lnTo>
                  <a:pt x="87249" y="293369"/>
                </a:lnTo>
                <a:lnTo>
                  <a:pt x="86461" y="285750"/>
                </a:lnTo>
                <a:lnTo>
                  <a:pt x="84089" y="276859"/>
                </a:lnTo>
                <a:lnTo>
                  <a:pt x="80123" y="270509"/>
                </a:lnTo>
                <a:lnTo>
                  <a:pt x="74549" y="262890"/>
                </a:lnTo>
                <a:lnTo>
                  <a:pt x="67784" y="257809"/>
                </a:lnTo>
                <a:close/>
              </a:path>
              <a:path w="353695" h="336550">
                <a:moveTo>
                  <a:pt x="121793" y="205740"/>
                </a:moveTo>
                <a:lnTo>
                  <a:pt x="108457" y="205740"/>
                </a:lnTo>
                <a:lnTo>
                  <a:pt x="105155" y="207009"/>
                </a:lnTo>
                <a:lnTo>
                  <a:pt x="98044" y="210819"/>
                </a:lnTo>
                <a:lnTo>
                  <a:pt x="94869" y="213359"/>
                </a:lnTo>
                <a:lnTo>
                  <a:pt x="92075" y="215900"/>
                </a:lnTo>
                <a:lnTo>
                  <a:pt x="87502" y="219709"/>
                </a:lnTo>
                <a:lnTo>
                  <a:pt x="84454" y="224790"/>
                </a:lnTo>
                <a:lnTo>
                  <a:pt x="82803" y="231140"/>
                </a:lnTo>
                <a:lnTo>
                  <a:pt x="81152" y="236219"/>
                </a:lnTo>
                <a:lnTo>
                  <a:pt x="81025" y="242569"/>
                </a:lnTo>
                <a:lnTo>
                  <a:pt x="82550" y="247650"/>
                </a:lnTo>
                <a:lnTo>
                  <a:pt x="83947" y="254000"/>
                </a:lnTo>
                <a:lnTo>
                  <a:pt x="86868" y="259080"/>
                </a:lnTo>
                <a:lnTo>
                  <a:pt x="97154" y="269240"/>
                </a:lnTo>
                <a:lnTo>
                  <a:pt x="104648" y="271780"/>
                </a:lnTo>
                <a:lnTo>
                  <a:pt x="113410" y="271780"/>
                </a:lnTo>
                <a:lnTo>
                  <a:pt x="119812" y="270509"/>
                </a:lnTo>
                <a:lnTo>
                  <a:pt x="125856" y="269240"/>
                </a:lnTo>
                <a:lnTo>
                  <a:pt x="131520" y="265430"/>
                </a:lnTo>
                <a:lnTo>
                  <a:pt x="133273" y="264159"/>
                </a:lnTo>
                <a:lnTo>
                  <a:pt x="111759" y="264159"/>
                </a:lnTo>
                <a:lnTo>
                  <a:pt x="102997" y="261619"/>
                </a:lnTo>
                <a:lnTo>
                  <a:pt x="99313" y="260350"/>
                </a:lnTo>
                <a:lnTo>
                  <a:pt x="91312" y="251459"/>
                </a:lnTo>
                <a:lnTo>
                  <a:pt x="89026" y="246380"/>
                </a:lnTo>
                <a:lnTo>
                  <a:pt x="89153" y="232409"/>
                </a:lnTo>
                <a:lnTo>
                  <a:pt x="91821" y="226059"/>
                </a:lnTo>
                <a:lnTo>
                  <a:pt x="97027" y="220980"/>
                </a:lnTo>
                <a:lnTo>
                  <a:pt x="103631" y="214630"/>
                </a:lnTo>
                <a:lnTo>
                  <a:pt x="111251" y="212090"/>
                </a:lnTo>
                <a:lnTo>
                  <a:pt x="120417" y="212090"/>
                </a:lnTo>
                <a:lnTo>
                  <a:pt x="121793" y="205740"/>
                </a:lnTo>
                <a:close/>
              </a:path>
              <a:path w="353695" h="336550">
                <a:moveTo>
                  <a:pt x="147193" y="231140"/>
                </a:moveTo>
                <a:lnTo>
                  <a:pt x="139826" y="232409"/>
                </a:lnTo>
                <a:lnTo>
                  <a:pt x="140843" y="241300"/>
                </a:lnTo>
                <a:lnTo>
                  <a:pt x="138302" y="250190"/>
                </a:lnTo>
                <a:lnTo>
                  <a:pt x="131952" y="255269"/>
                </a:lnTo>
                <a:lnTo>
                  <a:pt x="128524" y="259080"/>
                </a:lnTo>
                <a:lnTo>
                  <a:pt x="124586" y="261619"/>
                </a:lnTo>
                <a:lnTo>
                  <a:pt x="116077" y="264159"/>
                </a:lnTo>
                <a:lnTo>
                  <a:pt x="133273" y="264159"/>
                </a:lnTo>
                <a:lnTo>
                  <a:pt x="148208" y="236219"/>
                </a:lnTo>
                <a:lnTo>
                  <a:pt x="147193" y="231140"/>
                </a:lnTo>
                <a:close/>
              </a:path>
              <a:path w="353695" h="336550">
                <a:moveTo>
                  <a:pt x="144161" y="185419"/>
                </a:moveTo>
                <a:lnTo>
                  <a:pt x="133603" y="185419"/>
                </a:lnTo>
                <a:lnTo>
                  <a:pt x="171703" y="223519"/>
                </a:lnTo>
                <a:lnTo>
                  <a:pt x="177292" y="218440"/>
                </a:lnTo>
                <a:lnTo>
                  <a:pt x="144161" y="185419"/>
                </a:lnTo>
                <a:close/>
              </a:path>
              <a:path w="353695" h="336550">
                <a:moveTo>
                  <a:pt x="120417" y="212090"/>
                </a:moveTo>
                <a:lnTo>
                  <a:pt x="111251" y="212090"/>
                </a:lnTo>
                <a:lnTo>
                  <a:pt x="120142" y="213359"/>
                </a:lnTo>
                <a:lnTo>
                  <a:pt x="120417" y="212090"/>
                </a:lnTo>
                <a:close/>
              </a:path>
              <a:path w="353695" h="336550">
                <a:moveTo>
                  <a:pt x="114934" y="204469"/>
                </a:moveTo>
                <a:lnTo>
                  <a:pt x="111759" y="205740"/>
                </a:lnTo>
                <a:lnTo>
                  <a:pt x="118363" y="205740"/>
                </a:lnTo>
                <a:lnTo>
                  <a:pt x="114934" y="204469"/>
                </a:lnTo>
                <a:close/>
              </a:path>
              <a:path w="353695" h="336550">
                <a:moveTo>
                  <a:pt x="155701" y="153669"/>
                </a:moveTo>
                <a:lnTo>
                  <a:pt x="150240" y="160019"/>
                </a:lnTo>
                <a:lnTo>
                  <a:pt x="170814" y="180340"/>
                </a:lnTo>
                <a:lnTo>
                  <a:pt x="177037" y="186690"/>
                </a:lnTo>
                <a:lnTo>
                  <a:pt x="182245" y="190500"/>
                </a:lnTo>
                <a:lnTo>
                  <a:pt x="191134" y="194309"/>
                </a:lnTo>
                <a:lnTo>
                  <a:pt x="195579" y="194309"/>
                </a:lnTo>
                <a:lnTo>
                  <a:pt x="204597" y="191769"/>
                </a:lnTo>
                <a:lnTo>
                  <a:pt x="208914" y="189230"/>
                </a:lnTo>
                <a:lnTo>
                  <a:pt x="212507" y="185419"/>
                </a:lnTo>
                <a:lnTo>
                  <a:pt x="190119" y="185419"/>
                </a:lnTo>
                <a:lnTo>
                  <a:pt x="186689" y="184150"/>
                </a:lnTo>
                <a:lnTo>
                  <a:pt x="184276" y="182880"/>
                </a:lnTo>
                <a:lnTo>
                  <a:pt x="180721" y="179069"/>
                </a:lnTo>
                <a:lnTo>
                  <a:pt x="175768" y="173990"/>
                </a:lnTo>
                <a:lnTo>
                  <a:pt x="155701" y="153669"/>
                </a:lnTo>
                <a:close/>
              </a:path>
              <a:path w="353695" h="336550">
                <a:moveTo>
                  <a:pt x="118363" y="160019"/>
                </a:moveTo>
                <a:lnTo>
                  <a:pt x="112775" y="165100"/>
                </a:lnTo>
                <a:lnTo>
                  <a:pt x="128777" y="181609"/>
                </a:lnTo>
                <a:lnTo>
                  <a:pt x="121284" y="189230"/>
                </a:lnTo>
                <a:lnTo>
                  <a:pt x="125983" y="193040"/>
                </a:lnTo>
                <a:lnTo>
                  <a:pt x="133603" y="185419"/>
                </a:lnTo>
                <a:lnTo>
                  <a:pt x="144161" y="185419"/>
                </a:lnTo>
                <a:lnTo>
                  <a:pt x="139064" y="180340"/>
                </a:lnTo>
                <a:lnTo>
                  <a:pt x="144072" y="175259"/>
                </a:lnTo>
                <a:lnTo>
                  <a:pt x="134365" y="175259"/>
                </a:lnTo>
                <a:lnTo>
                  <a:pt x="118363" y="160019"/>
                </a:lnTo>
                <a:close/>
              </a:path>
              <a:path w="353695" h="336550">
                <a:moveTo>
                  <a:pt x="187705" y="121919"/>
                </a:moveTo>
                <a:lnTo>
                  <a:pt x="182118" y="128269"/>
                </a:lnTo>
                <a:lnTo>
                  <a:pt x="207518" y="153669"/>
                </a:lnTo>
                <a:lnTo>
                  <a:pt x="210820" y="157480"/>
                </a:lnTo>
                <a:lnTo>
                  <a:pt x="211835" y="158750"/>
                </a:lnTo>
                <a:lnTo>
                  <a:pt x="213486" y="162559"/>
                </a:lnTo>
                <a:lnTo>
                  <a:pt x="213995" y="166369"/>
                </a:lnTo>
                <a:lnTo>
                  <a:pt x="213232" y="170180"/>
                </a:lnTo>
                <a:lnTo>
                  <a:pt x="212598" y="172719"/>
                </a:lnTo>
                <a:lnTo>
                  <a:pt x="210820" y="176530"/>
                </a:lnTo>
                <a:lnTo>
                  <a:pt x="207645" y="179069"/>
                </a:lnTo>
                <a:lnTo>
                  <a:pt x="204597" y="182880"/>
                </a:lnTo>
                <a:lnTo>
                  <a:pt x="201168" y="184150"/>
                </a:lnTo>
                <a:lnTo>
                  <a:pt x="197484" y="185419"/>
                </a:lnTo>
                <a:lnTo>
                  <a:pt x="212507" y="185419"/>
                </a:lnTo>
                <a:lnTo>
                  <a:pt x="217297" y="180340"/>
                </a:lnTo>
                <a:lnTo>
                  <a:pt x="219836" y="176530"/>
                </a:lnTo>
                <a:lnTo>
                  <a:pt x="220979" y="171450"/>
                </a:lnTo>
                <a:lnTo>
                  <a:pt x="221996" y="167640"/>
                </a:lnTo>
                <a:lnTo>
                  <a:pt x="221742" y="162559"/>
                </a:lnTo>
                <a:lnTo>
                  <a:pt x="220090" y="158750"/>
                </a:lnTo>
                <a:lnTo>
                  <a:pt x="218567" y="154940"/>
                </a:lnTo>
                <a:lnTo>
                  <a:pt x="214756" y="148590"/>
                </a:lnTo>
                <a:lnTo>
                  <a:pt x="208787" y="143509"/>
                </a:lnTo>
                <a:lnTo>
                  <a:pt x="187705" y="121919"/>
                </a:lnTo>
                <a:close/>
              </a:path>
              <a:path w="353695" h="336550">
                <a:moveTo>
                  <a:pt x="143128" y="166369"/>
                </a:moveTo>
                <a:lnTo>
                  <a:pt x="134365" y="175259"/>
                </a:lnTo>
                <a:lnTo>
                  <a:pt x="144072" y="175259"/>
                </a:lnTo>
                <a:lnTo>
                  <a:pt x="147827" y="171450"/>
                </a:lnTo>
                <a:lnTo>
                  <a:pt x="143128" y="166369"/>
                </a:lnTo>
                <a:close/>
              </a:path>
              <a:path w="353695" h="336550">
                <a:moveTo>
                  <a:pt x="189737" y="87630"/>
                </a:moveTo>
                <a:lnTo>
                  <a:pt x="184276" y="92709"/>
                </a:lnTo>
                <a:lnTo>
                  <a:pt x="243712" y="152400"/>
                </a:lnTo>
                <a:lnTo>
                  <a:pt x="249300" y="146050"/>
                </a:lnTo>
                <a:lnTo>
                  <a:pt x="241426" y="138430"/>
                </a:lnTo>
                <a:lnTo>
                  <a:pt x="255650" y="138430"/>
                </a:lnTo>
                <a:lnTo>
                  <a:pt x="259969" y="135890"/>
                </a:lnTo>
                <a:lnTo>
                  <a:pt x="263905" y="134619"/>
                </a:lnTo>
                <a:lnTo>
                  <a:pt x="265091" y="133350"/>
                </a:lnTo>
                <a:lnTo>
                  <a:pt x="251205" y="133350"/>
                </a:lnTo>
                <a:lnTo>
                  <a:pt x="237998" y="132080"/>
                </a:lnTo>
                <a:lnTo>
                  <a:pt x="219455" y="110490"/>
                </a:lnTo>
                <a:lnTo>
                  <a:pt x="213740" y="110490"/>
                </a:lnTo>
                <a:lnTo>
                  <a:pt x="189737" y="87630"/>
                </a:lnTo>
                <a:close/>
              </a:path>
              <a:path w="353695" h="336550">
                <a:moveTo>
                  <a:pt x="255650" y="138430"/>
                </a:moveTo>
                <a:lnTo>
                  <a:pt x="241426" y="138430"/>
                </a:lnTo>
                <a:lnTo>
                  <a:pt x="246633" y="139700"/>
                </a:lnTo>
                <a:lnTo>
                  <a:pt x="251332" y="139700"/>
                </a:lnTo>
                <a:lnTo>
                  <a:pt x="255650" y="138430"/>
                </a:lnTo>
                <a:close/>
              </a:path>
              <a:path w="353695" h="336550">
                <a:moveTo>
                  <a:pt x="264591" y="83819"/>
                </a:moveTo>
                <a:lnTo>
                  <a:pt x="245999" y="83819"/>
                </a:lnTo>
                <a:lnTo>
                  <a:pt x="254634" y="86359"/>
                </a:lnTo>
                <a:lnTo>
                  <a:pt x="258318" y="88900"/>
                </a:lnTo>
                <a:lnTo>
                  <a:pt x="264413" y="93980"/>
                </a:lnTo>
                <a:lnTo>
                  <a:pt x="266573" y="97790"/>
                </a:lnTo>
                <a:lnTo>
                  <a:pt x="267715" y="102869"/>
                </a:lnTo>
                <a:lnTo>
                  <a:pt x="268858" y="106680"/>
                </a:lnTo>
                <a:lnTo>
                  <a:pt x="261620" y="125730"/>
                </a:lnTo>
                <a:lnTo>
                  <a:pt x="256921" y="130809"/>
                </a:lnTo>
                <a:lnTo>
                  <a:pt x="251205" y="133350"/>
                </a:lnTo>
                <a:lnTo>
                  <a:pt x="265091" y="133350"/>
                </a:lnTo>
                <a:lnTo>
                  <a:pt x="267461" y="130809"/>
                </a:lnTo>
                <a:lnTo>
                  <a:pt x="273557" y="124459"/>
                </a:lnTo>
                <a:lnTo>
                  <a:pt x="276605" y="116840"/>
                </a:lnTo>
                <a:lnTo>
                  <a:pt x="276478" y="99059"/>
                </a:lnTo>
                <a:lnTo>
                  <a:pt x="273303" y="92709"/>
                </a:lnTo>
                <a:lnTo>
                  <a:pt x="264591" y="83819"/>
                </a:lnTo>
                <a:close/>
              </a:path>
              <a:path w="353695" h="336550">
                <a:moveTo>
                  <a:pt x="253364" y="76200"/>
                </a:moveTo>
                <a:lnTo>
                  <a:pt x="235838" y="76200"/>
                </a:lnTo>
                <a:lnTo>
                  <a:pt x="228473" y="78740"/>
                </a:lnTo>
                <a:lnTo>
                  <a:pt x="213359" y="106680"/>
                </a:lnTo>
                <a:lnTo>
                  <a:pt x="213740" y="110490"/>
                </a:lnTo>
                <a:lnTo>
                  <a:pt x="219455" y="110490"/>
                </a:lnTo>
                <a:lnTo>
                  <a:pt x="219455" y="105409"/>
                </a:lnTo>
                <a:lnTo>
                  <a:pt x="221742" y="97790"/>
                </a:lnTo>
                <a:lnTo>
                  <a:pt x="223900" y="93980"/>
                </a:lnTo>
                <a:lnTo>
                  <a:pt x="226949" y="91440"/>
                </a:lnTo>
                <a:lnTo>
                  <a:pt x="229870" y="87630"/>
                </a:lnTo>
                <a:lnTo>
                  <a:pt x="233425" y="86359"/>
                </a:lnTo>
                <a:lnTo>
                  <a:pt x="241807" y="83819"/>
                </a:lnTo>
                <a:lnTo>
                  <a:pt x="264591" y="83819"/>
                </a:lnTo>
                <a:lnTo>
                  <a:pt x="260857" y="80009"/>
                </a:lnTo>
                <a:lnTo>
                  <a:pt x="253364" y="76200"/>
                </a:lnTo>
                <a:close/>
              </a:path>
              <a:path w="353695" h="336550">
                <a:moveTo>
                  <a:pt x="258952" y="50800"/>
                </a:moveTo>
                <a:lnTo>
                  <a:pt x="253364" y="57150"/>
                </a:lnTo>
                <a:lnTo>
                  <a:pt x="296290" y="99059"/>
                </a:lnTo>
                <a:lnTo>
                  <a:pt x="301878" y="93980"/>
                </a:lnTo>
                <a:lnTo>
                  <a:pt x="287400" y="78740"/>
                </a:lnTo>
                <a:lnTo>
                  <a:pt x="279907" y="72390"/>
                </a:lnTo>
                <a:lnTo>
                  <a:pt x="275335" y="66040"/>
                </a:lnTo>
                <a:lnTo>
                  <a:pt x="273557" y="63500"/>
                </a:lnTo>
                <a:lnTo>
                  <a:pt x="271272" y="59690"/>
                </a:lnTo>
                <a:lnTo>
                  <a:pt x="270594" y="57150"/>
                </a:lnTo>
                <a:lnTo>
                  <a:pt x="265302" y="57150"/>
                </a:lnTo>
                <a:lnTo>
                  <a:pt x="258952" y="50800"/>
                </a:lnTo>
                <a:close/>
              </a:path>
              <a:path w="353695" h="336550">
                <a:moveTo>
                  <a:pt x="323850" y="0"/>
                </a:moveTo>
                <a:lnTo>
                  <a:pt x="316658" y="0"/>
                </a:lnTo>
                <a:lnTo>
                  <a:pt x="309943" y="2540"/>
                </a:lnTo>
                <a:lnTo>
                  <a:pt x="288958" y="27940"/>
                </a:lnTo>
                <a:lnTo>
                  <a:pt x="289051" y="34290"/>
                </a:lnTo>
                <a:lnTo>
                  <a:pt x="311530" y="63500"/>
                </a:lnTo>
                <a:lnTo>
                  <a:pt x="326405" y="63500"/>
                </a:lnTo>
                <a:lnTo>
                  <a:pt x="332359" y="62230"/>
                </a:lnTo>
                <a:lnTo>
                  <a:pt x="338026" y="59690"/>
                </a:lnTo>
                <a:lnTo>
                  <a:pt x="340717" y="57150"/>
                </a:lnTo>
                <a:lnTo>
                  <a:pt x="327913" y="57150"/>
                </a:lnTo>
                <a:lnTo>
                  <a:pt x="315468" y="55880"/>
                </a:lnTo>
                <a:lnTo>
                  <a:pt x="309752" y="54609"/>
                </a:lnTo>
                <a:lnTo>
                  <a:pt x="304673" y="49530"/>
                </a:lnTo>
                <a:lnTo>
                  <a:pt x="310900" y="43180"/>
                </a:lnTo>
                <a:lnTo>
                  <a:pt x="300354" y="43180"/>
                </a:lnTo>
                <a:lnTo>
                  <a:pt x="297560" y="38100"/>
                </a:lnTo>
                <a:lnTo>
                  <a:pt x="296290" y="34290"/>
                </a:lnTo>
                <a:lnTo>
                  <a:pt x="296545" y="30480"/>
                </a:lnTo>
                <a:lnTo>
                  <a:pt x="296925" y="24130"/>
                </a:lnTo>
                <a:lnTo>
                  <a:pt x="299084" y="19050"/>
                </a:lnTo>
                <a:lnTo>
                  <a:pt x="303402" y="15240"/>
                </a:lnTo>
                <a:lnTo>
                  <a:pt x="305943" y="12700"/>
                </a:lnTo>
                <a:lnTo>
                  <a:pt x="308863" y="10159"/>
                </a:lnTo>
                <a:lnTo>
                  <a:pt x="315722" y="7619"/>
                </a:lnTo>
                <a:lnTo>
                  <a:pt x="340296" y="7619"/>
                </a:lnTo>
                <a:lnTo>
                  <a:pt x="337311" y="5080"/>
                </a:lnTo>
                <a:lnTo>
                  <a:pt x="330834" y="1269"/>
                </a:lnTo>
                <a:lnTo>
                  <a:pt x="323850" y="0"/>
                </a:lnTo>
                <a:close/>
              </a:path>
              <a:path w="353695" h="336550">
                <a:moveTo>
                  <a:pt x="275462" y="35559"/>
                </a:moveTo>
                <a:lnTo>
                  <a:pt x="272669" y="35559"/>
                </a:lnTo>
                <a:lnTo>
                  <a:pt x="270636" y="36830"/>
                </a:lnTo>
                <a:lnTo>
                  <a:pt x="267080" y="40640"/>
                </a:lnTo>
                <a:lnTo>
                  <a:pt x="265683" y="43180"/>
                </a:lnTo>
                <a:lnTo>
                  <a:pt x="264413" y="49530"/>
                </a:lnTo>
                <a:lnTo>
                  <a:pt x="264413" y="53340"/>
                </a:lnTo>
                <a:lnTo>
                  <a:pt x="265302" y="57150"/>
                </a:lnTo>
                <a:lnTo>
                  <a:pt x="270594" y="57150"/>
                </a:lnTo>
                <a:lnTo>
                  <a:pt x="270255" y="55880"/>
                </a:lnTo>
                <a:lnTo>
                  <a:pt x="270509" y="52069"/>
                </a:lnTo>
                <a:lnTo>
                  <a:pt x="270636" y="49530"/>
                </a:lnTo>
                <a:lnTo>
                  <a:pt x="271652" y="46990"/>
                </a:lnTo>
                <a:lnTo>
                  <a:pt x="273557" y="44450"/>
                </a:lnTo>
                <a:lnTo>
                  <a:pt x="274320" y="44450"/>
                </a:lnTo>
                <a:lnTo>
                  <a:pt x="275462" y="43180"/>
                </a:lnTo>
                <a:lnTo>
                  <a:pt x="277240" y="43180"/>
                </a:lnTo>
                <a:lnTo>
                  <a:pt x="275462" y="35559"/>
                </a:lnTo>
                <a:close/>
              </a:path>
              <a:path w="353695" h="336550">
                <a:moveTo>
                  <a:pt x="351027" y="21590"/>
                </a:moveTo>
                <a:lnTo>
                  <a:pt x="344043" y="22859"/>
                </a:lnTo>
                <a:lnTo>
                  <a:pt x="345058" y="27940"/>
                </a:lnTo>
                <a:lnTo>
                  <a:pt x="345567" y="31750"/>
                </a:lnTo>
                <a:lnTo>
                  <a:pt x="345312" y="34290"/>
                </a:lnTo>
                <a:lnTo>
                  <a:pt x="345185" y="36830"/>
                </a:lnTo>
                <a:lnTo>
                  <a:pt x="344424" y="39369"/>
                </a:lnTo>
                <a:lnTo>
                  <a:pt x="343153" y="41909"/>
                </a:lnTo>
                <a:lnTo>
                  <a:pt x="341756" y="45719"/>
                </a:lnTo>
                <a:lnTo>
                  <a:pt x="340105" y="48259"/>
                </a:lnTo>
                <a:lnTo>
                  <a:pt x="333375" y="54609"/>
                </a:lnTo>
                <a:lnTo>
                  <a:pt x="327913" y="57150"/>
                </a:lnTo>
                <a:lnTo>
                  <a:pt x="340717" y="57150"/>
                </a:lnTo>
                <a:lnTo>
                  <a:pt x="343407" y="54609"/>
                </a:lnTo>
                <a:lnTo>
                  <a:pt x="346582" y="50800"/>
                </a:lnTo>
                <a:lnTo>
                  <a:pt x="348996" y="48259"/>
                </a:lnTo>
                <a:lnTo>
                  <a:pt x="352044" y="40640"/>
                </a:lnTo>
                <a:lnTo>
                  <a:pt x="352932" y="38100"/>
                </a:lnTo>
                <a:lnTo>
                  <a:pt x="353186" y="30480"/>
                </a:lnTo>
                <a:lnTo>
                  <a:pt x="352551" y="25400"/>
                </a:lnTo>
                <a:lnTo>
                  <a:pt x="351027" y="21590"/>
                </a:lnTo>
                <a:close/>
              </a:path>
              <a:path w="353695" h="336550">
                <a:moveTo>
                  <a:pt x="340296" y="7619"/>
                </a:moveTo>
                <a:lnTo>
                  <a:pt x="319024" y="7619"/>
                </a:lnTo>
                <a:lnTo>
                  <a:pt x="325247" y="8890"/>
                </a:lnTo>
                <a:lnTo>
                  <a:pt x="328675" y="10159"/>
                </a:lnTo>
                <a:lnTo>
                  <a:pt x="332358" y="11430"/>
                </a:lnTo>
                <a:lnTo>
                  <a:pt x="300354" y="43180"/>
                </a:lnTo>
                <a:lnTo>
                  <a:pt x="310900" y="43180"/>
                </a:lnTo>
                <a:lnTo>
                  <a:pt x="343280" y="10159"/>
                </a:lnTo>
                <a:lnTo>
                  <a:pt x="340296" y="76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092315" y="5282806"/>
            <a:ext cx="469900" cy="453390"/>
          </a:xfrm>
          <a:custGeom>
            <a:avLst/>
            <a:gdLst/>
            <a:ahLst/>
            <a:cxnLst/>
            <a:rect l="l" t="t" r="r" b="b"/>
            <a:pathLst>
              <a:path w="469900" h="453389">
                <a:moveTo>
                  <a:pt x="1269" y="394970"/>
                </a:moveTo>
                <a:lnTo>
                  <a:pt x="0" y="396240"/>
                </a:lnTo>
                <a:lnTo>
                  <a:pt x="58038" y="453390"/>
                </a:lnTo>
                <a:lnTo>
                  <a:pt x="64007" y="448309"/>
                </a:lnTo>
                <a:lnTo>
                  <a:pt x="20065" y="403859"/>
                </a:lnTo>
                <a:lnTo>
                  <a:pt x="98585" y="403859"/>
                </a:lnTo>
                <a:lnTo>
                  <a:pt x="94799" y="400050"/>
                </a:lnTo>
                <a:lnTo>
                  <a:pt x="84327" y="400050"/>
                </a:lnTo>
                <a:lnTo>
                  <a:pt x="1269" y="394970"/>
                </a:lnTo>
                <a:close/>
              </a:path>
              <a:path w="469900" h="453389">
                <a:moveTo>
                  <a:pt x="98585" y="403859"/>
                </a:moveTo>
                <a:lnTo>
                  <a:pt x="20065" y="403859"/>
                </a:lnTo>
                <a:lnTo>
                  <a:pt x="102361" y="410209"/>
                </a:lnTo>
                <a:lnTo>
                  <a:pt x="103631" y="408940"/>
                </a:lnTo>
                <a:lnTo>
                  <a:pt x="98585" y="403859"/>
                </a:lnTo>
                <a:close/>
              </a:path>
              <a:path w="469900" h="453389">
                <a:moveTo>
                  <a:pt x="45592" y="350520"/>
                </a:moveTo>
                <a:lnTo>
                  <a:pt x="39877" y="355600"/>
                </a:lnTo>
                <a:lnTo>
                  <a:pt x="84327" y="400050"/>
                </a:lnTo>
                <a:lnTo>
                  <a:pt x="94799" y="400050"/>
                </a:lnTo>
                <a:lnTo>
                  <a:pt x="45592" y="350520"/>
                </a:lnTo>
                <a:close/>
              </a:path>
              <a:path w="469900" h="453389">
                <a:moveTo>
                  <a:pt x="125602" y="321309"/>
                </a:moveTo>
                <a:lnTo>
                  <a:pt x="110728" y="321309"/>
                </a:lnTo>
                <a:lnTo>
                  <a:pt x="104584" y="322580"/>
                </a:lnTo>
                <a:lnTo>
                  <a:pt x="84518" y="355600"/>
                </a:lnTo>
                <a:lnTo>
                  <a:pt x="84835" y="361950"/>
                </a:lnTo>
                <a:lnTo>
                  <a:pt x="88010" y="369570"/>
                </a:lnTo>
                <a:lnTo>
                  <a:pt x="93979" y="375920"/>
                </a:lnTo>
                <a:lnTo>
                  <a:pt x="99949" y="381000"/>
                </a:lnTo>
                <a:lnTo>
                  <a:pt x="107314" y="384809"/>
                </a:lnTo>
                <a:lnTo>
                  <a:pt x="124586" y="384809"/>
                </a:lnTo>
                <a:lnTo>
                  <a:pt x="132206" y="382270"/>
                </a:lnTo>
                <a:lnTo>
                  <a:pt x="137009" y="377190"/>
                </a:lnTo>
                <a:lnTo>
                  <a:pt x="114807" y="377190"/>
                </a:lnTo>
                <a:lnTo>
                  <a:pt x="106425" y="374650"/>
                </a:lnTo>
                <a:lnTo>
                  <a:pt x="102869" y="373380"/>
                </a:lnTo>
                <a:lnTo>
                  <a:pt x="99694" y="369570"/>
                </a:lnTo>
                <a:lnTo>
                  <a:pt x="94868" y="364490"/>
                </a:lnTo>
                <a:lnTo>
                  <a:pt x="92455" y="359409"/>
                </a:lnTo>
                <a:lnTo>
                  <a:pt x="92201" y="345440"/>
                </a:lnTo>
                <a:lnTo>
                  <a:pt x="94487" y="340359"/>
                </a:lnTo>
                <a:lnTo>
                  <a:pt x="99059" y="335280"/>
                </a:lnTo>
                <a:lnTo>
                  <a:pt x="103631" y="331470"/>
                </a:lnTo>
                <a:lnTo>
                  <a:pt x="109346" y="328930"/>
                </a:lnTo>
                <a:lnTo>
                  <a:pt x="136821" y="328930"/>
                </a:lnTo>
                <a:lnTo>
                  <a:pt x="132841" y="325120"/>
                </a:lnTo>
                <a:lnTo>
                  <a:pt x="125602" y="321309"/>
                </a:lnTo>
                <a:close/>
              </a:path>
              <a:path w="469900" h="453389">
                <a:moveTo>
                  <a:pt x="136821" y="328930"/>
                </a:moveTo>
                <a:lnTo>
                  <a:pt x="122681" y="328930"/>
                </a:lnTo>
                <a:lnTo>
                  <a:pt x="128524" y="331470"/>
                </a:lnTo>
                <a:lnTo>
                  <a:pt x="133350" y="336550"/>
                </a:lnTo>
                <a:lnTo>
                  <a:pt x="136398" y="339090"/>
                </a:lnTo>
                <a:lnTo>
                  <a:pt x="138556" y="342900"/>
                </a:lnTo>
                <a:lnTo>
                  <a:pt x="140842" y="351790"/>
                </a:lnTo>
                <a:lnTo>
                  <a:pt x="140969" y="355600"/>
                </a:lnTo>
                <a:lnTo>
                  <a:pt x="138683" y="363220"/>
                </a:lnTo>
                <a:lnTo>
                  <a:pt x="136651" y="367030"/>
                </a:lnTo>
                <a:lnTo>
                  <a:pt x="130555" y="373380"/>
                </a:lnTo>
                <a:lnTo>
                  <a:pt x="127000" y="375920"/>
                </a:lnTo>
                <a:lnTo>
                  <a:pt x="122935" y="375920"/>
                </a:lnTo>
                <a:lnTo>
                  <a:pt x="118999" y="377190"/>
                </a:lnTo>
                <a:lnTo>
                  <a:pt x="137009" y="377190"/>
                </a:lnTo>
                <a:lnTo>
                  <a:pt x="145414" y="368300"/>
                </a:lnTo>
                <a:lnTo>
                  <a:pt x="148589" y="360680"/>
                </a:lnTo>
                <a:lnTo>
                  <a:pt x="148208" y="353059"/>
                </a:lnTo>
                <a:lnTo>
                  <a:pt x="147954" y="344170"/>
                </a:lnTo>
                <a:lnTo>
                  <a:pt x="144779" y="336550"/>
                </a:lnTo>
                <a:lnTo>
                  <a:pt x="136821" y="328930"/>
                </a:lnTo>
                <a:close/>
              </a:path>
              <a:path w="469900" h="453389">
                <a:moveTo>
                  <a:pt x="129158" y="297180"/>
                </a:moveTo>
                <a:lnTo>
                  <a:pt x="123189" y="303530"/>
                </a:lnTo>
                <a:lnTo>
                  <a:pt x="185927" y="326390"/>
                </a:lnTo>
                <a:lnTo>
                  <a:pt x="186943" y="325120"/>
                </a:lnTo>
                <a:lnTo>
                  <a:pt x="182675" y="313690"/>
                </a:lnTo>
                <a:lnTo>
                  <a:pt x="174878" y="313690"/>
                </a:lnTo>
                <a:lnTo>
                  <a:pt x="129158" y="297180"/>
                </a:lnTo>
                <a:close/>
              </a:path>
              <a:path w="469900" h="453389">
                <a:moveTo>
                  <a:pt x="163702" y="262890"/>
                </a:moveTo>
                <a:lnTo>
                  <a:pt x="157733" y="267970"/>
                </a:lnTo>
                <a:lnTo>
                  <a:pt x="174878" y="313690"/>
                </a:lnTo>
                <a:lnTo>
                  <a:pt x="182675" y="313690"/>
                </a:lnTo>
                <a:lnTo>
                  <a:pt x="163702" y="262890"/>
                </a:lnTo>
                <a:close/>
              </a:path>
              <a:path w="469900" h="453389">
                <a:moveTo>
                  <a:pt x="176149" y="250190"/>
                </a:moveTo>
                <a:lnTo>
                  <a:pt x="170687" y="255270"/>
                </a:lnTo>
                <a:lnTo>
                  <a:pt x="213613" y="298450"/>
                </a:lnTo>
                <a:lnTo>
                  <a:pt x="219075" y="293370"/>
                </a:lnTo>
                <a:lnTo>
                  <a:pt x="176149" y="250190"/>
                </a:lnTo>
                <a:close/>
              </a:path>
              <a:path w="469900" h="453389">
                <a:moveTo>
                  <a:pt x="232409" y="208280"/>
                </a:moveTo>
                <a:lnTo>
                  <a:pt x="225165" y="208280"/>
                </a:lnTo>
                <a:lnTo>
                  <a:pt x="218455" y="209550"/>
                </a:lnTo>
                <a:lnTo>
                  <a:pt x="197518" y="234950"/>
                </a:lnTo>
                <a:lnTo>
                  <a:pt x="197611" y="242569"/>
                </a:lnTo>
                <a:lnTo>
                  <a:pt x="220090" y="271780"/>
                </a:lnTo>
                <a:lnTo>
                  <a:pt x="234912" y="271780"/>
                </a:lnTo>
                <a:lnTo>
                  <a:pt x="240903" y="270509"/>
                </a:lnTo>
                <a:lnTo>
                  <a:pt x="246584" y="266700"/>
                </a:lnTo>
                <a:lnTo>
                  <a:pt x="250173" y="264159"/>
                </a:lnTo>
                <a:lnTo>
                  <a:pt x="223900" y="264159"/>
                </a:lnTo>
                <a:lnTo>
                  <a:pt x="218185" y="261620"/>
                </a:lnTo>
                <a:lnTo>
                  <a:pt x="213105" y="256540"/>
                </a:lnTo>
                <a:lnTo>
                  <a:pt x="218253" y="251459"/>
                </a:lnTo>
                <a:lnTo>
                  <a:pt x="208914" y="251459"/>
                </a:lnTo>
                <a:lnTo>
                  <a:pt x="206120" y="246380"/>
                </a:lnTo>
                <a:lnTo>
                  <a:pt x="204850" y="241300"/>
                </a:lnTo>
                <a:lnTo>
                  <a:pt x="205104" y="237490"/>
                </a:lnTo>
                <a:lnTo>
                  <a:pt x="205358" y="232410"/>
                </a:lnTo>
                <a:lnTo>
                  <a:pt x="224154" y="215900"/>
                </a:lnTo>
                <a:lnTo>
                  <a:pt x="249377" y="215900"/>
                </a:lnTo>
                <a:lnTo>
                  <a:pt x="245871" y="212090"/>
                </a:lnTo>
                <a:lnTo>
                  <a:pt x="239394" y="209550"/>
                </a:lnTo>
                <a:lnTo>
                  <a:pt x="232409" y="208280"/>
                </a:lnTo>
                <a:close/>
              </a:path>
              <a:path w="469900" h="453389">
                <a:moveTo>
                  <a:pt x="259587" y="228600"/>
                </a:moveTo>
                <a:lnTo>
                  <a:pt x="252475" y="231140"/>
                </a:lnTo>
                <a:lnTo>
                  <a:pt x="253618" y="236219"/>
                </a:lnTo>
                <a:lnTo>
                  <a:pt x="254126" y="238760"/>
                </a:lnTo>
                <a:lnTo>
                  <a:pt x="253873" y="241300"/>
                </a:lnTo>
                <a:lnTo>
                  <a:pt x="253745" y="245110"/>
                </a:lnTo>
                <a:lnTo>
                  <a:pt x="252983" y="247650"/>
                </a:lnTo>
                <a:lnTo>
                  <a:pt x="251586" y="250190"/>
                </a:lnTo>
                <a:lnTo>
                  <a:pt x="250316" y="252730"/>
                </a:lnTo>
                <a:lnTo>
                  <a:pt x="248538" y="255270"/>
                </a:lnTo>
                <a:lnTo>
                  <a:pt x="241807" y="262890"/>
                </a:lnTo>
                <a:lnTo>
                  <a:pt x="236474" y="264159"/>
                </a:lnTo>
                <a:lnTo>
                  <a:pt x="250173" y="264159"/>
                </a:lnTo>
                <a:lnTo>
                  <a:pt x="261492" y="241300"/>
                </a:lnTo>
                <a:lnTo>
                  <a:pt x="261746" y="237490"/>
                </a:lnTo>
                <a:lnTo>
                  <a:pt x="261111" y="233680"/>
                </a:lnTo>
                <a:lnTo>
                  <a:pt x="259587" y="228600"/>
                </a:lnTo>
                <a:close/>
              </a:path>
              <a:path w="469900" h="453389">
                <a:moveTo>
                  <a:pt x="249377" y="215900"/>
                </a:moveTo>
                <a:lnTo>
                  <a:pt x="233806" y="215900"/>
                </a:lnTo>
                <a:lnTo>
                  <a:pt x="237235" y="217169"/>
                </a:lnTo>
                <a:lnTo>
                  <a:pt x="240918" y="219710"/>
                </a:lnTo>
                <a:lnTo>
                  <a:pt x="208914" y="251459"/>
                </a:lnTo>
                <a:lnTo>
                  <a:pt x="218253" y="251459"/>
                </a:lnTo>
                <a:lnTo>
                  <a:pt x="251713" y="218440"/>
                </a:lnTo>
                <a:lnTo>
                  <a:pt x="249377" y="215900"/>
                </a:lnTo>
                <a:close/>
              </a:path>
              <a:path w="469900" h="453389">
                <a:moveTo>
                  <a:pt x="163575" y="233680"/>
                </a:moveTo>
                <a:lnTo>
                  <a:pt x="156971" y="233680"/>
                </a:lnTo>
                <a:lnTo>
                  <a:pt x="154431" y="236219"/>
                </a:lnTo>
                <a:lnTo>
                  <a:pt x="153924" y="237490"/>
                </a:lnTo>
                <a:lnTo>
                  <a:pt x="153924" y="241300"/>
                </a:lnTo>
                <a:lnTo>
                  <a:pt x="154558" y="242569"/>
                </a:lnTo>
                <a:lnTo>
                  <a:pt x="155828" y="243840"/>
                </a:lnTo>
                <a:lnTo>
                  <a:pt x="156971" y="245110"/>
                </a:lnTo>
                <a:lnTo>
                  <a:pt x="158495" y="246380"/>
                </a:lnTo>
                <a:lnTo>
                  <a:pt x="162051" y="246380"/>
                </a:lnTo>
                <a:lnTo>
                  <a:pt x="163575" y="245110"/>
                </a:lnTo>
                <a:lnTo>
                  <a:pt x="166115" y="242569"/>
                </a:lnTo>
                <a:lnTo>
                  <a:pt x="166750" y="241300"/>
                </a:lnTo>
                <a:lnTo>
                  <a:pt x="166750" y="237490"/>
                </a:lnTo>
                <a:lnTo>
                  <a:pt x="166115" y="236219"/>
                </a:lnTo>
                <a:lnTo>
                  <a:pt x="163575" y="233680"/>
                </a:lnTo>
                <a:close/>
              </a:path>
              <a:path w="469900" h="453389">
                <a:moveTo>
                  <a:pt x="245871" y="180340"/>
                </a:moveTo>
                <a:lnTo>
                  <a:pt x="240410" y="185419"/>
                </a:lnTo>
                <a:lnTo>
                  <a:pt x="283336" y="228600"/>
                </a:lnTo>
                <a:lnTo>
                  <a:pt x="288925" y="223519"/>
                </a:lnTo>
                <a:lnTo>
                  <a:pt x="270636" y="204469"/>
                </a:lnTo>
                <a:lnTo>
                  <a:pt x="265302" y="199390"/>
                </a:lnTo>
                <a:lnTo>
                  <a:pt x="261874" y="195580"/>
                </a:lnTo>
                <a:lnTo>
                  <a:pt x="258825" y="187960"/>
                </a:lnTo>
                <a:lnTo>
                  <a:pt x="253364" y="187960"/>
                </a:lnTo>
                <a:lnTo>
                  <a:pt x="245871" y="180340"/>
                </a:lnTo>
                <a:close/>
              </a:path>
              <a:path w="469900" h="453389">
                <a:moveTo>
                  <a:pt x="291337" y="166369"/>
                </a:moveTo>
                <a:lnTo>
                  <a:pt x="276605" y="166369"/>
                </a:lnTo>
                <a:lnTo>
                  <a:pt x="279145" y="167640"/>
                </a:lnTo>
                <a:lnTo>
                  <a:pt x="281558" y="168910"/>
                </a:lnTo>
                <a:lnTo>
                  <a:pt x="285495" y="172719"/>
                </a:lnTo>
                <a:lnTo>
                  <a:pt x="312674" y="199390"/>
                </a:lnTo>
                <a:lnTo>
                  <a:pt x="318134" y="194310"/>
                </a:lnTo>
                <a:lnTo>
                  <a:pt x="301370" y="176530"/>
                </a:lnTo>
                <a:lnTo>
                  <a:pt x="295148" y="171450"/>
                </a:lnTo>
                <a:lnTo>
                  <a:pt x="291337" y="166369"/>
                </a:lnTo>
                <a:close/>
              </a:path>
              <a:path w="469900" h="453389">
                <a:moveTo>
                  <a:pt x="277113" y="158750"/>
                </a:moveTo>
                <a:lnTo>
                  <a:pt x="269366" y="158750"/>
                </a:lnTo>
                <a:lnTo>
                  <a:pt x="264032" y="161290"/>
                </a:lnTo>
                <a:lnTo>
                  <a:pt x="252475" y="179069"/>
                </a:lnTo>
                <a:lnTo>
                  <a:pt x="252475" y="182880"/>
                </a:lnTo>
                <a:lnTo>
                  <a:pt x="253364" y="187960"/>
                </a:lnTo>
                <a:lnTo>
                  <a:pt x="258825" y="187960"/>
                </a:lnTo>
                <a:lnTo>
                  <a:pt x="258317" y="184150"/>
                </a:lnTo>
                <a:lnTo>
                  <a:pt x="259079" y="180340"/>
                </a:lnTo>
                <a:lnTo>
                  <a:pt x="274065" y="166369"/>
                </a:lnTo>
                <a:lnTo>
                  <a:pt x="291337" y="166369"/>
                </a:lnTo>
                <a:lnTo>
                  <a:pt x="289136" y="161290"/>
                </a:lnTo>
                <a:lnTo>
                  <a:pt x="283463" y="161290"/>
                </a:lnTo>
                <a:lnTo>
                  <a:pt x="280034" y="160019"/>
                </a:lnTo>
                <a:lnTo>
                  <a:pt x="277113" y="158750"/>
                </a:lnTo>
                <a:close/>
              </a:path>
              <a:path w="469900" h="453389">
                <a:moveTo>
                  <a:pt x="320103" y="137160"/>
                </a:moveTo>
                <a:lnTo>
                  <a:pt x="305561" y="137160"/>
                </a:lnTo>
                <a:lnTo>
                  <a:pt x="310387" y="139700"/>
                </a:lnTo>
                <a:lnTo>
                  <a:pt x="313816" y="142240"/>
                </a:lnTo>
                <a:lnTo>
                  <a:pt x="318515" y="147319"/>
                </a:lnTo>
                <a:lnTo>
                  <a:pt x="341883" y="170180"/>
                </a:lnTo>
                <a:lnTo>
                  <a:pt x="347599" y="165100"/>
                </a:lnTo>
                <a:lnTo>
                  <a:pt x="324103" y="140969"/>
                </a:lnTo>
                <a:lnTo>
                  <a:pt x="320103" y="137160"/>
                </a:lnTo>
                <a:close/>
              </a:path>
              <a:path w="469900" h="453389">
                <a:moveTo>
                  <a:pt x="302767" y="128269"/>
                </a:moveTo>
                <a:lnTo>
                  <a:pt x="281685" y="151130"/>
                </a:lnTo>
                <a:lnTo>
                  <a:pt x="281939" y="156210"/>
                </a:lnTo>
                <a:lnTo>
                  <a:pt x="283463" y="161290"/>
                </a:lnTo>
                <a:lnTo>
                  <a:pt x="289136" y="161290"/>
                </a:lnTo>
                <a:lnTo>
                  <a:pt x="288035" y="158750"/>
                </a:lnTo>
                <a:lnTo>
                  <a:pt x="287654" y="154940"/>
                </a:lnTo>
                <a:lnTo>
                  <a:pt x="303149" y="137160"/>
                </a:lnTo>
                <a:lnTo>
                  <a:pt x="320103" y="137160"/>
                </a:lnTo>
                <a:lnTo>
                  <a:pt x="318769" y="135890"/>
                </a:lnTo>
                <a:lnTo>
                  <a:pt x="314198" y="132080"/>
                </a:lnTo>
                <a:lnTo>
                  <a:pt x="302767" y="128269"/>
                </a:lnTo>
                <a:close/>
              </a:path>
              <a:path w="469900" h="453389">
                <a:moveTo>
                  <a:pt x="305180" y="87630"/>
                </a:moveTo>
                <a:lnTo>
                  <a:pt x="299719" y="93980"/>
                </a:lnTo>
                <a:lnTo>
                  <a:pt x="359155" y="152400"/>
                </a:lnTo>
                <a:lnTo>
                  <a:pt x="364743" y="147319"/>
                </a:lnTo>
                <a:lnTo>
                  <a:pt x="356742" y="139700"/>
                </a:lnTo>
                <a:lnTo>
                  <a:pt x="366775" y="139700"/>
                </a:lnTo>
                <a:lnTo>
                  <a:pt x="375411" y="137160"/>
                </a:lnTo>
                <a:lnTo>
                  <a:pt x="379349" y="134619"/>
                </a:lnTo>
                <a:lnTo>
                  <a:pt x="380709" y="133350"/>
                </a:lnTo>
                <a:lnTo>
                  <a:pt x="353313" y="133350"/>
                </a:lnTo>
                <a:lnTo>
                  <a:pt x="347599" y="130810"/>
                </a:lnTo>
                <a:lnTo>
                  <a:pt x="342645" y="125730"/>
                </a:lnTo>
                <a:lnTo>
                  <a:pt x="339343" y="123190"/>
                </a:lnTo>
                <a:lnTo>
                  <a:pt x="337184" y="119380"/>
                </a:lnTo>
                <a:lnTo>
                  <a:pt x="335225" y="111760"/>
                </a:lnTo>
                <a:lnTo>
                  <a:pt x="329183" y="111760"/>
                </a:lnTo>
                <a:lnTo>
                  <a:pt x="305180" y="87630"/>
                </a:lnTo>
                <a:close/>
              </a:path>
              <a:path w="469900" h="453389">
                <a:moveTo>
                  <a:pt x="366775" y="139700"/>
                </a:moveTo>
                <a:lnTo>
                  <a:pt x="356742" y="139700"/>
                </a:lnTo>
                <a:lnTo>
                  <a:pt x="361950" y="140969"/>
                </a:lnTo>
                <a:lnTo>
                  <a:pt x="366775" y="139700"/>
                </a:lnTo>
                <a:close/>
              </a:path>
              <a:path w="469900" h="453389">
                <a:moveTo>
                  <a:pt x="381253" y="85090"/>
                </a:moveTo>
                <a:lnTo>
                  <a:pt x="361441" y="85090"/>
                </a:lnTo>
                <a:lnTo>
                  <a:pt x="369950" y="87630"/>
                </a:lnTo>
                <a:lnTo>
                  <a:pt x="373633" y="88900"/>
                </a:lnTo>
                <a:lnTo>
                  <a:pt x="384428" y="111760"/>
                </a:lnTo>
                <a:lnTo>
                  <a:pt x="382142" y="119380"/>
                </a:lnTo>
                <a:lnTo>
                  <a:pt x="380110" y="123190"/>
                </a:lnTo>
                <a:lnTo>
                  <a:pt x="377062" y="127000"/>
                </a:lnTo>
                <a:lnTo>
                  <a:pt x="372236" y="130810"/>
                </a:lnTo>
                <a:lnTo>
                  <a:pt x="366521" y="133350"/>
                </a:lnTo>
                <a:lnTo>
                  <a:pt x="380709" y="133350"/>
                </a:lnTo>
                <a:lnTo>
                  <a:pt x="388874" y="125730"/>
                </a:lnTo>
                <a:lnTo>
                  <a:pt x="391921" y="118110"/>
                </a:lnTo>
                <a:lnTo>
                  <a:pt x="391794" y="100330"/>
                </a:lnTo>
                <a:lnTo>
                  <a:pt x="388746" y="92710"/>
                </a:lnTo>
                <a:lnTo>
                  <a:pt x="382524" y="86360"/>
                </a:lnTo>
                <a:lnTo>
                  <a:pt x="381253" y="85090"/>
                </a:lnTo>
                <a:close/>
              </a:path>
              <a:path w="469900" h="453389">
                <a:moveTo>
                  <a:pt x="368680" y="77469"/>
                </a:moveTo>
                <a:lnTo>
                  <a:pt x="351281" y="77469"/>
                </a:lnTo>
                <a:lnTo>
                  <a:pt x="343915" y="80010"/>
                </a:lnTo>
                <a:lnTo>
                  <a:pt x="334390" y="90169"/>
                </a:lnTo>
                <a:lnTo>
                  <a:pt x="331977" y="93980"/>
                </a:lnTo>
                <a:lnTo>
                  <a:pt x="330580" y="97790"/>
                </a:lnTo>
                <a:lnTo>
                  <a:pt x="329056" y="101600"/>
                </a:lnTo>
                <a:lnTo>
                  <a:pt x="328675" y="106680"/>
                </a:lnTo>
                <a:lnTo>
                  <a:pt x="329183" y="111760"/>
                </a:lnTo>
                <a:lnTo>
                  <a:pt x="335225" y="111760"/>
                </a:lnTo>
                <a:lnTo>
                  <a:pt x="334899" y="110490"/>
                </a:lnTo>
                <a:lnTo>
                  <a:pt x="334899" y="106680"/>
                </a:lnTo>
                <a:lnTo>
                  <a:pt x="336041" y="102869"/>
                </a:lnTo>
                <a:lnTo>
                  <a:pt x="337184" y="97790"/>
                </a:lnTo>
                <a:lnTo>
                  <a:pt x="339343" y="95250"/>
                </a:lnTo>
                <a:lnTo>
                  <a:pt x="342264" y="91440"/>
                </a:lnTo>
                <a:lnTo>
                  <a:pt x="345312" y="88900"/>
                </a:lnTo>
                <a:lnTo>
                  <a:pt x="348868" y="86360"/>
                </a:lnTo>
                <a:lnTo>
                  <a:pt x="353059" y="85090"/>
                </a:lnTo>
                <a:lnTo>
                  <a:pt x="381253" y="85090"/>
                </a:lnTo>
                <a:lnTo>
                  <a:pt x="376174" y="80010"/>
                </a:lnTo>
                <a:lnTo>
                  <a:pt x="368680" y="77469"/>
                </a:lnTo>
                <a:close/>
              </a:path>
              <a:path w="469900" h="453389">
                <a:moveTo>
                  <a:pt x="374395" y="52069"/>
                </a:moveTo>
                <a:lnTo>
                  <a:pt x="368807" y="57150"/>
                </a:lnTo>
                <a:lnTo>
                  <a:pt x="411733" y="100330"/>
                </a:lnTo>
                <a:lnTo>
                  <a:pt x="417321" y="95250"/>
                </a:lnTo>
                <a:lnTo>
                  <a:pt x="402843" y="80010"/>
                </a:lnTo>
                <a:lnTo>
                  <a:pt x="395350" y="72390"/>
                </a:lnTo>
                <a:lnTo>
                  <a:pt x="390778" y="67310"/>
                </a:lnTo>
                <a:lnTo>
                  <a:pt x="389000" y="64769"/>
                </a:lnTo>
                <a:lnTo>
                  <a:pt x="386714" y="59690"/>
                </a:lnTo>
                <a:lnTo>
                  <a:pt x="386206" y="58419"/>
                </a:lnTo>
                <a:lnTo>
                  <a:pt x="380618" y="58419"/>
                </a:lnTo>
                <a:lnTo>
                  <a:pt x="374395" y="52069"/>
                </a:lnTo>
                <a:close/>
              </a:path>
              <a:path w="469900" h="453389">
                <a:moveTo>
                  <a:pt x="440308" y="0"/>
                </a:moveTo>
                <a:lnTo>
                  <a:pt x="433119" y="0"/>
                </a:lnTo>
                <a:lnTo>
                  <a:pt x="426418" y="1269"/>
                </a:lnTo>
                <a:lnTo>
                  <a:pt x="405491" y="27940"/>
                </a:lnTo>
                <a:lnTo>
                  <a:pt x="405637" y="34290"/>
                </a:lnTo>
                <a:lnTo>
                  <a:pt x="428116" y="63500"/>
                </a:lnTo>
                <a:lnTo>
                  <a:pt x="442866" y="63500"/>
                </a:lnTo>
                <a:lnTo>
                  <a:pt x="448833" y="62230"/>
                </a:lnTo>
                <a:lnTo>
                  <a:pt x="454538" y="58419"/>
                </a:lnTo>
                <a:lnTo>
                  <a:pt x="458175" y="55880"/>
                </a:lnTo>
                <a:lnTo>
                  <a:pt x="431926" y="55880"/>
                </a:lnTo>
                <a:lnTo>
                  <a:pt x="426211" y="53340"/>
                </a:lnTo>
                <a:lnTo>
                  <a:pt x="421131" y="49530"/>
                </a:lnTo>
                <a:lnTo>
                  <a:pt x="427359" y="43180"/>
                </a:lnTo>
                <a:lnTo>
                  <a:pt x="416940" y="43180"/>
                </a:lnTo>
                <a:lnTo>
                  <a:pt x="414019" y="38100"/>
                </a:lnTo>
                <a:lnTo>
                  <a:pt x="412750" y="34290"/>
                </a:lnTo>
                <a:lnTo>
                  <a:pt x="413003" y="29210"/>
                </a:lnTo>
                <a:lnTo>
                  <a:pt x="432180" y="7619"/>
                </a:lnTo>
                <a:lnTo>
                  <a:pt x="456818" y="7619"/>
                </a:lnTo>
                <a:lnTo>
                  <a:pt x="453898" y="5080"/>
                </a:lnTo>
                <a:lnTo>
                  <a:pt x="447420" y="1269"/>
                </a:lnTo>
                <a:lnTo>
                  <a:pt x="440308" y="0"/>
                </a:lnTo>
                <a:close/>
              </a:path>
              <a:path w="469900" h="453389">
                <a:moveTo>
                  <a:pt x="390778" y="35560"/>
                </a:moveTo>
                <a:lnTo>
                  <a:pt x="379856" y="50800"/>
                </a:lnTo>
                <a:lnTo>
                  <a:pt x="379856" y="53340"/>
                </a:lnTo>
                <a:lnTo>
                  <a:pt x="380618" y="58419"/>
                </a:lnTo>
                <a:lnTo>
                  <a:pt x="386206" y="58419"/>
                </a:lnTo>
                <a:lnTo>
                  <a:pt x="385699" y="57150"/>
                </a:lnTo>
                <a:lnTo>
                  <a:pt x="385825" y="53340"/>
                </a:lnTo>
                <a:lnTo>
                  <a:pt x="386079" y="50800"/>
                </a:lnTo>
                <a:lnTo>
                  <a:pt x="387095" y="48260"/>
                </a:lnTo>
                <a:lnTo>
                  <a:pt x="389762" y="44450"/>
                </a:lnTo>
                <a:lnTo>
                  <a:pt x="390905" y="44450"/>
                </a:lnTo>
                <a:lnTo>
                  <a:pt x="392556" y="43180"/>
                </a:lnTo>
                <a:lnTo>
                  <a:pt x="390778" y="35560"/>
                </a:lnTo>
                <a:close/>
              </a:path>
              <a:path w="469900" h="453389">
                <a:moveTo>
                  <a:pt x="467613" y="20319"/>
                </a:moveTo>
                <a:lnTo>
                  <a:pt x="460501" y="22860"/>
                </a:lnTo>
                <a:lnTo>
                  <a:pt x="461644" y="27940"/>
                </a:lnTo>
                <a:lnTo>
                  <a:pt x="462025" y="31750"/>
                </a:lnTo>
                <a:lnTo>
                  <a:pt x="444500" y="55880"/>
                </a:lnTo>
                <a:lnTo>
                  <a:pt x="458175" y="55880"/>
                </a:lnTo>
                <a:lnTo>
                  <a:pt x="459993" y="54610"/>
                </a:lnTo>
                <a:lnTo>
                  <a:pt x="463041" y="50800"/>
                </a:lnTo>
                <a:lnTo>
                  <a:pt x="465454" y="48260"/>
                </a:lnTo>
                <a:lnTo>
                  <a:pt x="468502" y="40640"/>
                </a:lnTo>
                <a:lnTo>
                  <a:pt x="469391" y="36830"/>
                </a:lnTo>
                <a:lnTo>
                  <a:pt x="469645" y="29210"/>
                </a:lnTo>
                <a:lnTo>
                  <a:pt x="469010" y="25400"/>
                </a:lnTo>
                <a:lnTo>
                  <a:pt x="467613" y="20319"/>
                </a:lnTo>
                <a:close/>
              </a:path>
              <a:path w="469900" h="453389">
                <a:moveTo>
                  <a:pt x="456818" y="7619"/>
                </a:moveTo>
                <a:lnTo>
                  <a:pt x="441832" y="7619"/>
                </a:lnTo>
                <a:lnTo>
                  <a:pt x="445261" y="8890"/>
                </a:lnTo>
                <a:lnTo>
                  <a:pt x="448944" y="11430"/>
                </a:lnTo>
                <a:lnTo>
                  <a:pt x="416940" y="43180"/>
                </a:lnTo>
                <a:lnTo>
                  <a:pt x="427359" y="43180"/>
                </a:lnTo>
                <a:lnTo>
                  <a:pt x="459739" y="10160"/>
                </a:lnTo>
                <a:lnTo>
                  <a:pt x="456818" y="76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678166" y="5283098"/>
            <a:ext cx="440690" cy="424180"/>
          </a:xfrm>
          <a:custGeom>
            <a:avLst/>
            <a:gdLst/>
            <a:ahLst/>
            <a:cxnLst/>
            <a:rect l="l" t="t" r="r" b="b"/>
            <a:pathLst>
              <a:path w="440690" h="424179">
                <a:moveTo>
                  <a:pt x="48513" y="332740"/>
                </a:moveTo>
                <a:lnTo>
                  <a:pt x="18232" y="349250"/>
                </a:lnTo>
                <a:lnTo>
                  <a:pt x="12064" y="354330"/>
                </a:lnTo>
                <a:lnTo>
                  <a:pt x="0" y="367030"/>
                </a:lnTo>
                <a:lnTo>
                  <a:pt x="58038" y="424180"/>
                </a:lnTo>
                <a:lnTo>
                  <a:pt x="68634" y="414020"/>
                </a:lnTo>
                <a:lnTo>
                  <a:pt x="58165" y="414020"/>
                </a:lnTo>
                <a:lnTo>
                  <a:pt x="11302" y="367030"/>
                </a:lnTo>
                <a:lnTo>
                  <a:pt x="15366" y="363220"/>
                </a:lnTo>
                <a:lnTo>
                  <a:pt x="21300" y="356870"/>
                </a:lnTo>
                <a:lnTo>
                  <a:pt x="26543" y="353060"/>
                </a:lnTo>
                <a:lnTo>
                  <a:pt x="31118" y="349250"/>
                </a:lnTo>
                <a:lnTo>
                  <a:pt x="35051" y="346710"/>
                </a:lnTo>
                <a:lnTo>
                  <a:pt x="41275" y="342900"/>
                </a:lnTo>
                <a:lnTo>
                  <a:pt x="47751" y="341630"/>
                </a:lnTo>
                <a:lnTo>
                  <a:pt x="71684" y="341630"/>
                </a:lnTo>
                <a:lnTo>
                  <a:pt x="68056" y="339090"/>
                </a:lnTo>
                <a:lnTo>
                  <a:pt x="62398" y="336550"/>
                </a:lnTo>
                <a:lnTo>
                  <a:pt x="56514" y="335280"/>
                </a:lnTo>
                <a:lnTo>
                  <a:pt x="48513" y="332740"/>
                </a:lnTo>
                <a:close/>
              </a:path>
              <a:path w="440690" h="424179">
                <a:moveTo>
                  <a:pt x="71684" y="341630"/>
                </a:moveTo>
                <a:lnTo>
                  <a:pt x="47751" y="341630"/>
                </a:lnTo>
                <a:lnTo>
                  <a:pt x="61213" y="344170"/>
                </a:lnTo>
                <a:lnTo>
                  <a:pt x="67309" y="347980"/>
                </a:lnTo>
                <a:lnTo>
                  <a:pt x="78231" y="359410"/>
                </a:lnTo>
                <a:lnTo>
                  <a:pt x="81533" y="364490"/>
                </a:lnTo>
                <a:lnTo>
                  <a:pt x="82676" y="370840"/>
                </a:lnTo>
                <a:lnTo>
                  <a:pt x="83947" y="377190"/>
                </a:lnTo>
                <a:lnTo>
                  <a:pt x="83057" y="383540"/>
                </a:lnTo>
                <a:lnTo>
                  <a:pt x="80009" y="388620"/>
                </a:lnTo>
                <a:lnTo>
                  <a:pt x="77977" y="392430"/>
                </a:lnTo>
                <a:lnTo>
                  <a:pt x="72898" y="398780"/>
                </a:lnTo>
                <a:lnTo>
                  <a:pt x="64897" y="407670"/>
                </a:lnTo>
                <a:lnTo>
                  <a:pt x="58165" y="414020"/>
                </a:lnTo>
                <a:lnTo>
                  <a:pt x="68634" y="414020"/>
                </a:lnTo>
                <a:lnTo>
                  <a:pt x="76580" y="406400"/>
                </a:lnTo>
                <a:lnTo>
                  <a:pt x="83819" y="398780"/>
                </a:lnTo>
                <a:lnTo>
                  <a:pt x="88391" y="392430"/>
                </a:lnTo>
                <a:lnTo>
                  <a:pt x="92201" y="379730"/>
                </a:lnTo>
                <a:lnTo>
                  <a:pt x="92201" y="373380"/>
                </a:lnTo>
                <a:lnTo>
                  <a:pt x="88391" y="359410"/>
                </a:lnTo>
                <a:lnTo>
                  <a:pt x="84454" y="353060"/>
                </a:lnTo>
                <a:lnTo>
                  <a:pt x="78739" y="347980"/>
                </a:lnTo>
                <a:lnTo>
                  <a:pt x="73499" y="342900"/>
                </a:lnTo>
                <a:lnTo>
                  <a:pt x="71684" y="341630"/>
                </a:lnTo>
                <a:close/>
              </a:path>
              <a:path w="440690" h="424179">
                <a:moveTo>
                  <a:pt x="79248" y="317500"/>
                </a:moveTo>
                <a:lnTo>
                  <a:pt x="73786" y="323850"/>
                </a:lnTo>
                <a:lnTo>
                  <a:pt x="116712" y="365760"/>
                </a:lnTo>
                <a:lnTo>
                  <a:pt x="122174" y="360680"/>
                </a:lnTo>
                <a:lnTo>
                  <a:pt x="79248" y="317500"/>
                </a:lnTo>
                <a:close/>
              </a:path>
              <a:path w="440690" h="424179">
                <a:moveTo>
                  <a:pt x="141350" y="273050"/>
                </a:moveTo>
                <a:lnTo>
                  <a:pt x="128015" y="273050"/>
                </a:lnTo>
                <a:lnTo>
                  <a:pt x="124713" y="274320"/>
                </a:lnTo>
                <a:lnTo>
                  <a:pt x="121157" y="275590"/>
                </a:lnTo>
                <a:lnTo>
                  <a:pt x="100583" y="309880"/>
                </a:lnTo>
                <a:lnTo>
                  <a:pt x="103631" y="321310"/>
                </a:lnTo>
                <a:lnTo>
                  <a:pt x="106425" y="326390"/>
                </a:lnTo>
                <a:lnTo>
                  <a:pt x="110616" y="330200"/>
                </a:lnTo>
                <a:lnTo>
                  <a:pt x="116712" y="336550"/>
                </a:lnTo>
                <a:lnTo>
                  <a:pt x="124205" y="339090"/>
                </a:lnTo>
                <a:lnTo>
                  <a:pt x="132968" y="339090"/>
                </a:lnTo>
                <a:lnTo>
                  <a:pt x="139424" y="337820"/>
                </a:lnTo>
                <a:lnTo>
                  <a:pt x="145462" y="336550"/>
                </a:lnTo>
                <a:lnTo>
                  <a:pt x="151096" y="332740"/>
                </a:lnTo>
                <a:lnTo>
                  <a:pt x="152843" y="331470"/>
                </a:lnTo>
                <a:lnTo>
                  <a:pt x="131317" y="331470"/>
                </a:lnTo>
                <a:lnTo>
                  <a:pt x="122554" y="328930"/>
                </a:lnTo>
                <a:lnTo>
                  <a:pt x="118872" y="327660"/>
                </a:lnTo>
                <a:lnTo>
                  <a:pt x="115697" y="323850"/>
                </a:lnTo>
                <a:lnTo>
                  <a:pt x="110998" y="318770"/>
                </a:lnTo>
                <a:lnTo>
                  <a:pt x="108584" y="313690"/>
                </a:lnTo>
                <a:lnTo>
                  <a:pt x="108711" y="299720"/>
                </a:lnTo>
                <a:lnTo>
                  <a:pt x="111378" y="293370"/>
                </a:lnTo>
                <a:lnTo>
                  <a:pt x="123189" y="281940"/>
                </a:lnTo>
                <a:lnTo>
                  <a:pt x="130809" y="279400"/>
                </a:lnTo>
                <a:lnTo>
                  <a:pt x="139975" y="279400"/>
                </a:lnTo>
                <a:lnTo>
                  <a:pt x="141350" y="273050"/>
                </a:lnTo>
                <a:close/>
              </a:path>
              <a:path w="440690" h="424179">
                <a:moveTo>
                  <a:pt x="166750" y="298450"/>
                </a:moveTo>
                <a:lnTo>
                  <a:pt x="159511" y="300990"/>
                </a:lnTo>
                <a:lnTo>
                  <a:pt x="160527" y="309880"/>
                </a:lnTo>
                <a:lnTo>
                  <a:pt x="157860" y="317500"/>
                </a:lnTo>
                <a:lnTo>
                  <a:pt x="151510" y="323850"/>
                </a:lnTo>
                <a:lnTo>
                  <a:pt x="148081" y="326390"/>
                </a:lnTo>
                <a:lnTo>
                  <a:pt x="144272" y="328930"/>
                </a:lnTo>
                <a:lnTo>
                  <a:pt x="135635" y="331470"/>
                </a:lnTo>
                <a:lnTo>
                  <a:pt x="152843" y="331470"/>
                </a:lnTo>
                <a:lnTo>
                  <a:pt x="167766" y="303530"/>
                </a:lnTo>
                <a:lnTo>
                  <a:pt x="166750" y="298450"/>
                </a:lnTo>
                <a:close/>
              </a:path>
              <a:path w="440690" h="424179">
                <a:moveTo>
                  <a:pt x="66675" y="300990"/>
                </a:moveTo>
                <a:lnTo>
                  <a:pt x="60070" y="300990"/>
                </a:lnTo>
                <a:lnTo>
                  <a:pt x="57530" y="303530"/>
                </a:lnTo>
                <a:lnTo>
                  <a:pt x="57023" y="306070"/>
                </a:lnTo>
                <a:lnTo>
                  <a:pt x="57023" y="308610"/>
                </a:lnTo>
                <a:lnTo>
                  <a:pt x="57657" y="311150"/>
                </a:lnTo>
                <a:lnTo>
                  <a:pt x="58927" y="312420"/>
                </a:lnTo>
                <a:lnTo>
                  <a:pt x="60070" y="313690"/>
                </a:lnTo>
                <a:lnTo>
                  <a:pt x="66675" y="313690"/>
                </a:lnTo>
                <a:lnTo>
                  <a:pt x="69214" y="311150"/>
                </a:lnTo>
                <a:lnTo>
                  <a:pt x="69850" y="308610"/>
                </a:lnTo>
                <a:lnTo>
                  <a:pt x="69850" y="306070"/>
                </a:lnTo>
                <a:lnTo>
                  <a:pt x="69214" y="303530"/>
                </a:lnTo>
                <a:lnTo>
                  <a:pt x="66675" y="300990"/>
                </a:lnTo>
                <a:close/>
              </a:path>
              <a:path w="440690" h="424179">
                <a:moveTo>
                  <a:pt x="147192" y="250190"/>
                </a:moveTo>
                <a:lnTo>
                  <a:pt x="141604" y="255270"/>
                </a:lnTo>
                <a:lnTo>
                  <a:pt x="184530" y="298450"/>
                </a:lnTo>
                <a:lnTo>
                  <a:pt x="190118" y="293370"/>
                </a:lnTo>
                <a:lnTo>
                  <a:pt x="147192" y="250190"/>
                </a:lnTo>
                <a:close/>
              </a:path>
              <a:path w="440690" h="424179">
                <a:moveTo>
                  <a:pt x="139975" y="279400"/>
                </a:moveTo>
                <a:lnTo>
                  <a:pt x="130809" y="279400"/>
                </a:lnTo>
                <a:lnTo>
                  <a:pt x="139700" y="280670"/>
                </a:lnTo>
                <a:lnTo>
                  <a:pt x="139975" y="279400"/>
                </a:lnTo>
                <a:close/>
              </a:path>
              <a:path w="440690" h="424179">
                <a:moveTo>
                  <a:pt x="134492" y="271780"/>
                </a:moveTo>
                <a:lnTo>
                  <a:pt x="131317" y="273050"/>
                </a:lnTo>
                <a:lnTo>
                  <a:pt x="137922" y="273050"/>
                </a:lnTo>
                <a:lnTo>
                  <a:pt x="134492" y="271780"/>
                </a:lnTo>
                <a:close/>
              </a:path>
              <a:path w="440690" h="424179">
                <a:moveTo>
                  <a:pt x="210311" y="208280"/>
                </a:moveTo>
                <a:lnTo>
                  <a:pt x="196135" y="208280"/>
                </a:lnTo>
                <a:lnTo>
                  <a:pt x="189420" y="209550"/>
                </a:lnTo>
                <a:lnTo>
                  <a:pt x="168435" y="234950"/>
                </a:lnTo>
                <a:lnTo>
                  <a:pt x="168528" y="242570"/>
                </a:lnTo>
                <a:lnTo>
                  <a:pt x="199643" y="271780"/>
                </a:lnTo>
                <a:lnTo>
                  <a:pt x="205882" y="271780"/>
                </a:lnTo>
                <a:lnTo>
                  <a:pt x="211836" y="269240"/>
                </a:lnTo>
                <a:lnTo>
                  <a:pt x="217503" y="266700"/>
                </a:lnTo>
                <a:lnTo>
                  <a:pt x="220194" y="264160"/>
                </a:lnTo>
                <a:lnTo>
                  <a:pt x="194944" y="264160"/>
                </a:lnTo>
                <a:lnTo>
                  <a:pt x="189229" y="261620"/>
                </a:lnTo>
                <a:lnTo>
                  <a:pt x="184150" y="256540"/>
                </a:lnTo>
                <a:lnTo>
                  <a:pt x="189297" y="251460"/>
                </a:lnTo>
                <a:lnTo>
                  <a:pt x="179958" y="251460"/>
                </a:lnTo>
                <a:lnTo>
                  <a:pt x="177037" y="246380"/>
                </a:lnTo>
                <a:lnTo>
                  <a:pt x="175767" y="241300"/>
                </a:lnTo>
                <a:lnTo>
                  <a:pt x="176402" y="231140"/>
                </a:lnTo>
                <a:lnTo>
                  <a:pt x="195199" y="215900"/>
                </a:lnTo>
                <a:lnTo>
                  <a:pt x="198500" y="214630"/>
                </a:lnTo>
                <a:lnTo>
                  <a:pt x="219176" y="214630"/>
                </a:lnTo>
                <a:lnTo>
                  <a:pt x="216788" y="212090"/>
                </a:lnTo>
                <a:lnTo>
                  <a:pt x="210311" y="208280"/>
                </a:lnTo>
                <a:close/>
              </a:path>
              <a:path w="440690" h="424179">
                <a:moveTo>
                  <a:pt x="230631" y="228600"/>
                </a:moveTo>
                <a:lnTo>
                  <a:pt x="223519" y="231140"/>
                </a:lnTo>
                <a:lnTo>
                  <a:pt x="224535" y="234950"/>
                </a:lnTo>
                <a:lnTo>
                  <a:pt x="224874" y="237490"/>
                </a:lnTo>
                <a:lnTo>
                  <a:pt x="207390" y="264160"/>
                </a:lnTo>
                <a:lnTo>
                  <a:pt x="220194" y="264160"/>
                </a:lnTo>
                <a:lnTo>
                  <a:pt x="222884" y="261620"/>
                </a:lnTo>
                <a:lnTo>
                  <a:pt x="226059" y="259080"/>
                </a:lnTo>
                <a:lnTo>
                  <a:pt x="228473" y="255270"/>
                </a:lnTo>
                <a:lnTo>
                  <a:pt x="229997" y="252730"/>
                </a:lnTo>
                <a:lnTo>
                  <a:pt x="231520" y="248920"/>
                </a:lnTo>
                <a:lnTo>
                  <a:pt x="232409" y="245110"/>
                </a:lnTo>
                <a:lnTo>
                  <a:pt x="232663" y="237490"/>
                </a:lnTo>
                <a:lnTo>
                  <a:pt x="232028" y="233680"/>
                </a:lnTo>
                <a:lnTo>
                  <a:pt x="230631" y="228600"/>
                </a:lnTo>
                <a:close/>
              </a:path>
              <a:path w="440690" h="424179">
                <a:moveTo>
                  <a:pt x="219176" y="214630"/>
                </a:moveTo>
                <a:lnTo>
                  <a:pt x="198500" y="214630"/>
                </a:lnTo>
                <a:lnTo>
                  <a:pt x="204850" y="215900"/>
                </a:lnTo>
                <a:lnTo>
                  <a:pt x="208279" y="217170"/>
                </a:lnTo>
                <a:lnTo>
                  <a:pt x="211962" y="219710"/>
                </a:lnTo>
                <a:lnTo>
                  <a:pt x="179958" y="251460"/>
                </a:lnTo>
                <a:lnTo>
                  <a:pt x="189297" y="251460"/>
                </a:lnTo>
                <a:lnTo>
                  <a:pt x="222757" y="218440"/>
                </a:lnTo>
                <a:lnTo>
                  <a:pt x="219176" y="214630"/>
                </a:lnTo>
                <a:close/>
              </a:path>
              <a:path w="440690" h="424179">
                <a:moveTo>
                  <a:pt x="133095" y="232410"/>
                </a:moveTo>
                <a:lnTo>
                  <a:pt x="129539" y="232410"/>
                </a:lnTo>
                <a:lnTo>
                  <a:pt x="128015" y="233680"/>
                </a:lnTo>
                <a:lnTo>
                  <a:pt x="125475" y="236220"/>
                </a:lnTo>
                <a:lnTo>
                  <a:pt x="124840" y="237490"/>
                </a:lnTo>
                <a:lnTo>
                  <a:pt x="124840" y="241300"/>
                </a:lnTo>
                <a:lnTo>
                  <a:pt x="125475" y="242570"/>
                </a:lnTo>
                <a:lnTo>
                  <a:pt x="128015" y="245110"/>
                </a:lnTo>
                <a:lnTo>
                  <a:pt x="129539" y="246380"/>
                </a:lnTo>
                <a:lnTo>
                  <a:pt x="133095" y="246380"/>
                </a:lnTo>
                <a:lnTo>
                  <a:pt x="134619" y="245110"/>
                </a:lnTo>
                <a:lnTo>
                  <a:pt x="135762" y="243840"/>
                </a:lnTo>
                <a:lnTo>
                  <a:pt x="137032" y="242570"/>
                </a:lnTo>
                <a:lnTo>
                  <a:pt x="137667" y="241300"/>
                </a:lnTo>
                <a:lnTo>
                  <a:pt x="137667" y="237490"/>
                </a:lnTo>
                <a:lnTo>
                  <a:pt x="137032" y="236220"/>
                </a:lnTo>
                <a:lnTo>
                  <a:pt x="135889" y="234950"/>
                </a:lnTo>
                <a:lnTo>
                  <a:pt x="134619" y="233680"/>
                </a:lnTo>
                <a:lnTo>
                  <a:pt x="133095" y="232410"/>
                </a:lnTo>
                <a:close/>
              </a:path>
              <a:path w="440690" h="424179">
                <a:moveTo>
                  <a:pt x="216915" y="180340"/>
                </a:moveTo>
                <a:lnTo>
                  <a:pt x="211454" y="185420"/>
                </a:lnTo>
                <a:lnTo>
                  <a:pt x="254380" y="228600"/>
                </a:lnTo>
                <a:lnTo>
                  <a:pt x="259841" y="223520"/>
                </a:lnTo>
                <a:lnTo>
                  <a:pt x="236347" y="199390"/>
                </a:lnTo>
                <a:lnTo>
                  <a:pt x="232790" y="194310"/>
                </a:lnTo>
                <a:lnTo>
                  <a:pt x="229742" y="187960"/>
                </a:lnTo>
                <a:lnTo>
                  <a:pt x="224281" y="187960"/>
                </a:lnTo>
                <a:lnTo>
                  <a:pt x="216915" y="180340"/>
                </a:lnTo>
                <a:close/>
              </a:path>
              <a:path w="440690" h="424179">
                <a:moveTo>
                  <a:pt x="262254" y="166370"/>
                </a:moveTo>
                <a:lnTo>
                  <a:pt x="247650" y="166370"/>
                </a:lnTo>
                <a:lnTo>
                  <a:pt x="250062" y="167640"/>
                </a:lnTo>
                <a:lnTo>
                  <a:pt x="252602" y="168910"/>
                </a:lnTo>
                <a:lnTo>
                  <a:pt x="256412" y="171450"/>
                </a:lnTo>
                <a:lnTo>
                  <a:pt x="283590" y="199390"/>
                </a:lnTo>
                <a:lnTo>
                  <a:pt x="289178" y="194310"/>
                </a:lnTo>
                <a:lnTo>
                  <a:pt x="266191" y="170180"/>
                </a:lnTo>
                <a:lnTo>
                  <a:pt x="262254" y="166370"/>
                </a:lnTo>
                <a:close/>
              </a:path>
              <a:path w="440690" h="424179">
                <a:moveTo>
                  <a:pt x="242950" y="157480"/>
                </a:moveTo>
                <a:lnTo>
                  <a:pt x="240410" y="158750"/>
                </a:lnTo>
                <a:lnTo>
                  <a:pt x="237743" y="160020"/>
                </a:lnTo>
                <a:lnTo>
                  <a:pt x="235076" y="160020"/>
                </a:lnTo>
                <a:lnTo>
                  <a:pt x="232663" y="162560"/>
                </a:lnTo>
                <a:lnTo>
                  <a:pt x="227456" y="167640"/>
                </a:lnTo>
                <a:lnTo>
                  <a:pt x="225425" y="171450"/>
                </a:lnTo>
                <a:lnTo>
                  <a:pt x="224281" y="175260"/>
                </a:lnTo>
                <a:lnTo>
                  <a:pt x="223519" y="179070"/>
                </a:lnTo>
                <a:lnTo>
                  <a:pt x="223519" y="182880"/>
                </a:lnTo>
                <a:lnTo>
                  <a:pt x="224281" y="187960"/>
                </a:lnTo>
                <a:lnTo>
                  <a:pt x="229742" y="187960"/>
                </a:lnTo>
                <a:lnTo>
                  <a:pt x="229361" y="184150"/>
                </a:lnTo>
                <a:lnTo>
                  <a:pt x="229997" y="180340"/>
                </a:lnTo>
                <a:lnTo>
                  <a:pt x="244982" y="166370"/>
                </a:lnTo>
                <a:lnTo>
                  <a:pt x="262254" y="166370"/>
                </a:lnTo>
                <a:lnTo>
                  <a:pt x="260730" y="162560"/>
                </a:lnTo>
                <a:lnTo>
                  <a:pt x="260180" y="161290"/>
                </a:lnTo>
                <a:lnTo>
                  <a:pt x="254507" y="161290"/>
                </a:lnTo>
                <a:lnTo>
                  <a:pt x="251078" y="158750"/>
                </a:lnTo>
                <a:lnTo>
                  <a:pt x="248030" y="158750"/>
                </a:lnTo>
                <a:lnTo>
                  <a:pt x="242950" y="157480"/>
                </a:lnTo>
                <a:close/>
              </a:path>
              <a:path w="440690" h="424179">
                <a:moveTo>
                  <a:pt x="290997" y="137160"/>
                </a:moveTo>
                <a:lnTo>
                  <a:pt x="276605" y="137160"/>
                </a:lnTo>
                <a:lnTo>
                  <a:pt x="279018" y="138430"/>
                </a:lnTo>
                <a:lnTo>
                  <a:pt x="281304" y="139700"/>
                </a:lnTo>
                <a:lnTo>
                  <a:pt x="284860" y="142240"/>
                </a:lnTo>
                <a:lnTo>
                  <a:pt x="312927" y="170180"/>
                </a:lnTo>
                <a:lnTo>
                  <a:pt x="318515" y="163830"/>
                </a:lnTo>
                <a:lnTo>
                  <a:pt x="290997" y="137160"/>
                </a:lnTo>
                <a:close/>
              </a:path>
              <a:path w="440690" h="424179">
                <a:moveTo>
                  <a:pt x="277622" y="128270"/>
                </a:moveTo>
                <a:lnTo>
                  <a:pt x="273811" y="128270"/>
                </a:lnTo>
                <a:lnTo>
                  <a:pt x="266318" y="129540"/>
                </a:lnTo>
                <a:lnTo>
                  <a:pt x="252602" y="151130"/>
                </a:lnTo>
                <a:lnTo>
                  <a:pt x="252856" y="156210"/>
                </a:lnTo>
                <a:lnTo>
                  <a:pt x="254507" y="161290"/>
                </a:lnTo>
                <a:lnTo>
                  <a:pt x="260180" y="161290"/>
                </a:lnTo>
                <a:lnTo>
                  <a:pt x="259079" y="158750"/>
                </a:lnTo>
                <a:lnTo>
                  <a:pt x="258572" y="154940"/>
                </a:lnTo>
                <a:lnTo>
                  <a:pt x="259841" y="147320"/>
                </a:lnTo>
                <a:lnTo>
                  <a:pt x="261492" y="143510"/>
                </a:lnTo>
                <a:lnTo>
                  <a:pt x="264159" y="140970"/>
                </a:lnTo>
                <a:lnTo>
                  <a:pt x="266445" y="139700"/>
                </a:lnTo>
                <a:lnTo>
                  <a:pt x="268858" y="137160"/>
                </a:lnTo>
                <a:lnTo>
                  <a:pt x="290997" y="137160"/>
                </a:lnTo>
                <a:lnTo>
                  <a:pt x="289686" y="135890"/>
                </a:lnTo>
                <a:lnTo>
                  <a:pt x="285114" y="132080"/>
                </a:lnTo>
                <a:lnTo>
                  <a:pt x="281431" y="130810"/>
                </a:lnTo>
                <a:lnTo>
                  <a:pt x="277622" y="128270"/>
                </a:lnTo>
                <a:close/>
              </a:path>
              <a:path w="440690" h="424179">
                <a:moveTo>
                  <a:pt x="276225" y="87630"/>
                </a:moveTo>
                <a:lnTo>
                  <a:pt x="270636" y="92710"/>
                </a:lnTo>
                <a:lnTo>
                  <a:pt x="330200" y="152400"/>
                </a:lnTo>
                <a:lnTo>
                  <a:pt x="335660" y="147320"/>
                </a:lnTo>
                <a:lnTo>
                  <a:pt x="327786" y="139700"/>
                </a:lnTo>
                <a:lnTo>
                  <a:pt x="337692" y="139700"/>
                </a:lnTo>
                <a:lnTo>
                  <a:pt x="346455" y="137160"/>
                </a:lnTo>
                <a:lnTo>
                  <a:pt x="350392" y="134620"/>
                </a:lnTo>
                <a:lnTo>
                  <a:pt x="351753" y="133350"/>
                </a:lnTo>
                <a:lnTo>
                  <a:pt x="324357" y="133350"/>
                </a:lnTo>
                <a:lnTo>
                  <a:pt x="318515" y="130810"/>
                </a:lnTo>
                <a:lnTo>
                  <a:pt x="313562" y="125730"/>
                </a:lnTo>
                <a:lnTo>
                  <a:pt x="310387" y="123190"/>
                </a:lnTo>
                <a:lnTo>
                  <a:pt x="308101" y="119380"/>
                </a:lnTo>
                <a:lnTo>
                  <a:pt x="306142" y="111760"/>
                </a:lnTo>
                <a:lnTo>
                  <a:pt x="300100" y="111760"/>
                </a:lnTo>
                <a:lnTo>
                  <a:pt x="276225" y="87630"/>
                </a:lnTo>
                <a:close/>
              </a:path>
              <a:path w="440690" h="424179">
                <a:moveTo>
                  <a:pt x="350951" y="83820"/>
                </a:moveTo>
                <a:lnTo>
                  <a:pt x="332358" y="83820"/>
                </a:lnTo>
                <a:lnTo>
                  <a:pt x="340994" y="86360"/>
                </a:lnTo>
                <a:lnTo>
                  <a:pt x="344677" y="88900"/>
                </a:lnTo>
                <a:lnTo>
                  <a:pt x="350774" y="95250"/>
                </a:lnTo>
                <a:lnTo>
                  <a:pt x="352932" y="99060"/>
                </a:lnTo>
                <a:lnTo>
                  <a:pt x="354075" y="102870"/>
                </a:lnTo>
                <a:lnTo>
                  <a:pt x="355345" y="106680"/>
                </a:lnTo>
                <a:lnTo>
                  <a:pt x="355345" y="111760"/>
                </a:lnTo>
                <a:lnTo>
                  <a:pt x="354329" y="115570"/>
                </a:lnTo>
                <a:lnTo>
                  <a:pt x="337565" y="133350"/>
                </a:lnTo>
                <a:lnTo>
                  <a:pt x="351753" y="133350"/>
                </a:lnTo>
                <a:lnTo>
                  <a:pt x="359917" y="125730"/>
                </a:lnTo>
                <a:lnTo>
                  <a:pt x="362965" y="118110"/>
                </a:lnTo>
                <a:lnTo>
                  <a:pt x="362838" y="100330"/>
                </a:lnTo>
                <a:lnTo>
                  <a:pt x="359663" y="92710"/>
                </a:lnTo>
                <a:lnTo>
                  <a:pt x="350951" y="83820"/>
                </a:lnTo>
                <a:close/>
              </a:path>
              <a:path w="440690" h="424179">
                <a:moveTo>
                  <a:pt x="339725" y="77470"/>
                </a:moveTo>
                <a:lnTo>
                  <a:pt x="322325" y="77470"/>
                </a:lnTo>
                <a:lnTo>
                  <a:pt x="314959" y="80010"/>
                </a:lnTo>
                <a:lnTo>
                  <a:pt x="305434" y="88900"/>
                </a:lnTo>
                <a:lnTo>
                  <a:pt x="303022" y="92710"/>
                </a:lnTo>
                <a:lnTo>
                  <a:pt x="301498" y="97790"/>
                </a:lnTo>
                <a:lnTo>
                  <a:pt x="300100" y="101600"/>
                </a:lnTo>
                <a:lnTo>
                  <a:pt x="299592" y="106680"/>
                </a:lnTo>
                <a:lnTo>
                  <a:pt x="300100" y="111760"/>
                </a:lnTo>
                <a:lnTo>
                  <a:pt x="306142" y="111760"/>
                </a:lnTo>
                <a:lnTo>
                  <a:pt x="305815" y="110490"/>
                </a:lnTo>
                <a:lnTo>
                  <a:pt x="305815" y="106680"/>
                </a:lnTo>
                <a:lnTo>
                  <a:pt x="306958" y="102870"/>
                </a:lnTo>
                <a:lnTo>
                  <a:pt x="308228" y="97790"/>
                </a:lnTo>
                <a:lnTo>
                  <a:pt x="310260" y="93980"/>
                </a:lnTo>
                <a:lnTo>
                  <a:pt x="313308" y="91440"/>
                </a:lnTo>
                <a:lnTo>
                  <a:pt x="316229" y="88900"/>
                </a:lnTo>
                <a:lnTo>
                  <a:pt x="319785" y="86360"/>
                </a:lnTo>
                <a:lnTo>
                  <a:pt x="328167" y="83820"/>
                </a:lnTo>
                <a:lnTo>
                  <a:pt x="350951" y="83820"/>
                </a:lnTo>
                <a:lnTo>
                  <a:pt x="347217" y="80010"/>
                </a:lnTo>
                <a:lnTo>
                  <a:pt x="339725" y="77470"/>
                </a:lnTo>
                <a:close/>
              </a:path>
              <a:path w="440690" h="424179">
                <a:moveTo>
                  <a:pt x="346455" y="50800"/>
                </a:moveTo>
                <a:lnTo>
                  <a:pt x="340867" y="55880"/>
                </a:lnTo>
                <a:lnTo>
                  <a:pt x="383793" y="99060"/>
                </a:lnTo>
                <a:lnTo>
                  <a:pt x="389381" y="93980"/>
                </a:lnTo>
                <a:lnTo>
                  <a:pt x="367410" y="71120"/>
                </a:lnTo>
                <a:lnTo>
                  <a:pt x="362838" y="66040"/>
                </a:lnTo>
                <a:lnTo>
                  <a:pt x="358775" y="58420"/>
                </a:lnTo>
                <a:lnTo>
                  <a:pt x="358266" y="57150"/>
                </a:lnTo>
                <a:lnTo>
                  <a:pt x="352678" y="57150"/>
                </a:lnTo>
                <a:lnTo>
                  <a:pt x="346455" y="50800"/>
                </a:lnTo>
                <a:close/>
              </a:path>
              <a:path w="440690" h="424179">
                <a:moveTo>
                  <a:pt x="411352" y="0"/>
                </a:moveTo>
                <a:lnTo>
                  <a:pt x="404161" y="0"/>
                </a:lnTo>
                <a:lnTo>
                  <a:pt x="397446" y="1270"/>
                </a:lnTo>
                <a:lnTo>
                  <a:pt x="376461" y="27940"/>
                </a:lnTo>
                <a:lnTo>
                  <a:pt x="376554" y="34290"/>
                </a:lnTo>
                <a:lnTo>
                  <a:pt x="377443" y="41910"/>
                </a:lnTo>
                <a:lnTo>
                  <a:pt x="380618" y="48260"/>
                </a:lnTo>
                <a:lnTo>
                  <a:pt x="391922" y="59690"/>
                </a:lnTo>
                <a:lnTo>
                  <a:pt x="399033" y="63500"/>
                </a:lnTo>
                <a:lnTo>
                  <a:pt x="413855" y="63500"/>
                </a:lnTo>
                <a:lnTo>
                  <a:pt x="419846" y="62230"/>
                </a:lnTo>
                <a:lnTo>
                  <a:pt x="425527" y="58420"/>
                </a:lnTo>
                <a:lnTo>
                  <a:pt x="429116" y="55880"/>
                </a:lnTo>
                <a:lnTo>
                  <a:pt x="402843" y="55880"/>
                </a:lnTo>
                <a:lnTo>
                  <a:pt x="397255" y="53340"/>
                </a:lnTo>
                <a:lnTo>
                  <a:pt x="392049" y="48260"/>
                </a:lnTo>
                <a:lnTo>
                  <a:pt x="397213" y="43180"/>
                </a:lnTo>
                <a:lnTo>
                  <a:pt x="387857" y="43180"/>
                </a:lnTo>
                <a:lnTo>
                  <a:pt x="385063" y="38100"/>
                </a:lnTo>
                <a:lnTo>
                  <a:pt x="383793" y="33020"/>
                </a:lnTo>
                <a:lnTo>
                  <a:pt x="384048" y="29210"/>
                </a:lnTo>
                <a:lnTo>
                  <a:pt x="384301" y="24130"/>
                </a:lnTo>
                <a:lnTo>
                  <a:pt x="399795" y="8890"/>
                </a:lnTo>
                <a:lnTo>
                  <a:pt x="403098" y="7620"/>
                </a:lnTo>
                <a:lnTo>
                  <a:pt x="428396" y="7620"/>
                </a:lnTo>
                <a:lnTo>
                  <a:pt x="424814" y="3810"/>
                </a:lnTo>
                <a:lnTo>
                  <a:pt x="418337" y="1270"/>
                </a:lnTo>
                <a:lnTo>
                  <a:pt x="411352" y="0"/>
                </a:lnTo>
                <a:close/>
              </a:path>
              <a:path w="440690" h="424179">
                <a:moveTo>
                  <a:pt x="362838" y="34290"/>
                </a:moveTo>
                <a:lnTo>
                  <a:pt x="351916" y="49530"/>
                </a:lnTo>
                <a:lnTo>
                  <a:pt x="351916" y="52070"/>
                </a:lnTo>
                <a:lnTo>
                  <a:pt x="352678" y="57150"/>
                </a:lnTo>
                <a:lnTo>
                  <a:pt x="358266" y="57150"/>
                </a:lnTo>
                <a:lnTo>
                  <a:pt x="357758" y="55880"/>
                </a:lnTo>
                <a:lnTo>
                  <a:pt x="357885" y="52070"/>
                </a:lnTo>
                <a:lnTo>
                  <a:pt x="358139" y="49530"/>
                </a:lnTo>
                <a:lnTo>
                  <a:pt x="359155" y="46990"/>
                </a:lnTo>
                <a:lnTo>
                  <a:pt x="361823" y="43180"/>
                </a:lnTo>
                <a:lnTo>
                  <a:pt x="362965" y="43180"/>
                </a:lnTo>
                <a:lnTo>
                  <a:pt x="364616" y="41910"/>
                </a:lnTo>
                <a:lnTo>
                  <a:pt x="362838" y="34290"/>
                </a:lnTo>
                <a:close/>
              </a:path>
              <a:path w="440690" h="424179">
                <a:moveTo>
                  <a:pt x="438530" y="20320"/>
                </a:moveTo>
                <a:lnTo>
                  <a:pt x="431418" y="22860"/>
                </a:lnTo>
                <a:lnTo>
                  <a:pt x="432561" y="27940"/>
                </a:lnTo>
                <a:lnTo>
                  <a:pt x="433069" y="30480"/>
                </a:lnTo>
                <a:lnTo>
                  <a:pt x="432815" y="34290"/>
                </a:lnTo>
                <a:lnTo>
                  <a:pt x="432688" y="36830"/>
                </a:lnTo>
                <a:lnTo>
                  <a:pt x="431926" y="39370"/>
                </a:lnTo>
                <a:lnTo>
                  <a:pt x="430656" y="41910"/>
                </a:lnTo>
                <a:lnTo>
                  <a:pt x="429259" y="44450"/>
                </a:lnTo>
                <a:lnTo>
                  <a:pt x="427608" y="46990"/>
                </a:lnTo>
                <a:lnTo>
                  <a:pt x="425323" y="49530"/>
                </a:lnTo>
                <a:lnTo>
                  <a:pt x="420877" y="54610"/>
                </a:lnTo>
                <a:lnTo>
                  <a:pt x="415416" y="55880"/>
                </a:lnTo>
                <a:lnTo>
                  <a:pt x="429116" y="55880"/>
                </a:lnTo>
                <a:lnTo>
                  <a:pt x="430910" y="54610"/>
                </a:lnTo>
                <a:lnTo>
                  <a:pt x="434085" y="50800"/>
                </a:lnTo>
                <a:lnTo>
                  <a:pt x="436499" y="48260"/>
                </a:lnTo>
                <a:lnTo>
                  <a:pt x="439547" y="40640"/>
                </a:lnTo>
                <a:lnTo>
                  <a:pt x="440308" y="36830"/>
                </a:lnTo>
                <a:lnTo>
                  <a:pt x="440562" y="33020"/>
                </a:lnTo>
                <a:lnTo>
                  <a:pt x="440689" y="29210"/>
                </a:lnTo>
                <a:lnTo>
                  <a:pt x="440054" y="25400"/>
                </a:lnTo>
                <a:lnTo>
                  <a:pt x="438530" y="20320"/>
                </a:lnTo>
                <a:close/>
              </a:path>
              <a:path w="440690" h="424179">
                <a:moveTo>
                  <a:pt x="428396" y="7620"/>
                </a:moveTo>
                <a:lnTo>
                  <a:pt x="412750" y="7620"/>
                </a:lnTo>
                <a:lnTo>
                  <a:pt x="416178" y="8890"/>
                </a:lnTo>
                <a:lnTo>
                  <a:pt x="419861" y="11430"/>
                </a:lnTo>
                <a:lnTo>
                  <a:pt x="387857" y="43180"/>
                </a:lnTo>
                <a:lnTo>
                  <a:pt x="397213" y="43180"/>
                </a:lnTo>
                <a:lnTo>
                  <a:pt x="430783" y="10160"/>
                </a:lnTo>
                <a:lnTo>
                  <a:pt x="428396" y="76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6708"/>
            <a:ext cx="9905999" cy="1463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016" y="280415"/>
            <a:ext cx="1991868" cy="304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297" y="1495425"/>
            <a:ext cx="85585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001F5F"/>
                </a:solidFill>
              </a:rPr>
              <a:t>PRINCIPALES</a:t>
            </a:r>
            <a:r>
              <a:rPr dirty="0" spc="5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ELEMENTOS</a:t>
            </a:r>
            <a:r>
              <a:rPr dirty="0" spc="6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60">
                <a:solidFill>
                  <a:srgbClr val="001F5F"/>
                </a:solidFill>
              </a:rPr>
              <a:t> </a:t>
            </a:r>
            <a:r>
              <a:rPr dirty="0" spc="-90">
                <a:solidFill>
                  <a:srgbClr val="001F5F"/>
                </a:solidFill>
              </a:rPr>
              <a:t>MARCO</a:t>
            </a:r>
            <a:r>
              <a:rPr dirty="0" spc="60">
                <a:solidFill>
                  <a:srgbClr val="001F5F"/>
                </a:solidFill>
              </a:rPr>
              <a:t> </a:t>
            </a:r>
            <a:r>
              <a:rPr dirty="0" spc="-65">
                <a:solidFill>
                  <a:srgbClr val="001F5F"/>
                </a:solidFill>
              </a:rPr>
              <a:t>LEGAL</a:t>
            </a:r>
            <a:r>
              <a:rPr dirty="0" spc="6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6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MIC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1110996" y="2837688"/>
            <a:ext cx="8248015" cy="2737485"/>
          </a:xfrm>
          <a:custGeom>
            <a:avLst/>
            <a:gdLst/>
            <a:ahLst/>
            <a:cxnLst/>
            <a:rect l="l" t="t" r="r" b="b"/>
            <a:pathLst>
              <a:path w="8248015" h="2737485">
                <a:moveTo>
                  <a:pt x="8247888" y="0"/>
                </a:moveTo>
                <a:lnTo>
                  <a:pt x="0" y="0"/>
                </a:lnTo>
                <a:lnTo>
                  <a:pt x="0" y="2737104"/>
                </a:lnTo>
                <a:lnTo>
                  <a:pt x="8247888" y="2737104"/>
                </a:lnTo>
                <a:lnTo>
                  <a:pt x="8247888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91920" y="2229103"/>
            <a:ext cx="8293734" cy="304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9370" marR="274955" indent="-2567305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6FC0"/>
                </a:solidFill>
                <a:latin typeface="Times New Roman"/>
                <a:cs typeface="Times New Roman"/>
              </a:rPr>
              <a:t>LEY</a:t>
            </a:r>
            <a:r>
              <a:rPr dirty="0" sz="1800" spc="8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100" b="1">
                <a:solidFill>
                  <a:srgbClr val="006FC0"/>
                </a:solidFill>
                <a:latin typeface="Times New Roman"/>
                <a:cs typeface="Times New Roman"/>
              </a:rPr>
              <a:t>Nº</a:t>
            </a:r>
            <a:r>
              <a:rPr dirty="0" sz="1800" spc="9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904/63</a:t>
            </a:r>
            <a:r>
              <a:rPr dirty="0" sz="1800" spc="14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z="1800" spc="9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QUE</a:t>
            </a:r>
            <a:r>
              <a:rPr dirty="0" sz="1800" spc="7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-30" b="1">
                <a:solidFill>
                  <a:srgbClr val="006FC0"/>
                </a:solidFill>
                <a:latin typeface="Times New Roman"/>
                <a:cs typeface="Times New Roman"/>
              </a:rPr>
              <a:t>ESTABLECE</a:t>
            </a:r>
            <a:r>
              <a:rPr dirty="0" sz="1800" spc="8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-100" b="1">
                <a:solidFill>
                  <a:srgbClr val="006FC0"/>
                </a:solidFill>
                <a:latin typeface="Times New Roman"/>
                <a:cs typeface="Times New Roman"/>
              </a:rPr>
              <a:t>LAS</a:t>
            </a:r>
            <a:r>
              <a:rPr dirty="0" sz="1800" spc="7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FUNCIONES</a:t>
            </a:r>
            <a:r>
              <a:rPr dirty="0" sz="1800" spc="9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DEL</a:t>
            </a:r>
            <a:r>
              <a:rPr dirty="0" sz="1800" spc="7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MINISTERIO</a:t>
            </a:r>
            <a:r>
              <a:rPr dirty="0" sz="1800" spc="7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55" b="1">
                <a:solidFill>
                  <a:srgbClr val="006FC0"/>
                </a:solidFill>
                <a:latin typeface="Times New Roman"/>
                <a:cs typeface="Times New Roman"/>
              </a:rPr>
              <a:t>DE </a:t>
            </a:r>
            <a:r>
              <a:rPr dirty="0" sz="1800" b="1">
                <a:solidFill>
                  <a:srgbClr val="006FC0"/>
                </a:solidFill>
                <a:latin typeface="Times New Roman"/>
                <a:cs typeface="Times New Roman"/>
              </a:rPr>
              <a:t>INDUSTRIA</a:t>
            </a:r>
            <a:r>
              <a:rPr dirty="0" sz="1800" spc="7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-130" b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z="1800" spc="7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Times New Roman"/>
                <a:cs typeface="Times New Roman"/>
              </a:rPr>
              <a:t>COMERCIO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21082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Corresponde</a:t>
            </a:r>
            <a:r>
              <a:rPr dirty="0" sz="2000" spc="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dirty="0" sz="2000" spc="20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Ministerio</a:t>
            </a:r>
            <a:r>
              <a:rPr dirty="0" sz="2000" spc="2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20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Industria</a:t>
            </a:r>
            <a:r>
              <a:rPr dirty="0" sz="2000" spc="19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19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Comercio,</a:t>
            </a:r>
            <a:r>
              <a:rPr dirty="0" sz="2000" spc="2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fomentar</a:t>
            </a:r>
            <a:r>
              <a:rPr dirty="0" sz="2000" spc="19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dirty="0" sz="2000" spc="1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rlito"/>
                <a:cs typeface="Carlito"/>
              </a:rPr>
              <a:t>producción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industrial</a:t>
            </a:r>
            <a:r>
              <a:rPr dirty="0" sz="2000" spc="36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mediante</a:t>
            </a:r>
            <a:r>
              <a:rPr dirty="0" sz="2000" spc="3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dirty="0" sz="2000" spc="3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instalación</a:t>
            </a:r>
            <a:r>
              <a:rPr dirty="0" sz="2000" spc="37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3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nuevos</a:t>
            </a:r>
            <a:r>
              <a:rPr dirty="0" sz="2000" spc="3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establecimientos</a:t>
            </a:r>
            <a:r>
              <a:rPr dirty="0" sz="2000" spc="37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36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el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mejoramiento</a:t>
            </a:r>
            <a:r>
              <a:rPr dirty="0" sz="2000" spc="10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10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los</a:t>
            </a:r>
            <a:r>
              <a:rPr dirty="0" sz="2000" spc="1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existentes;</a:t>
            </a:r>
            <a:r>
              <a:rPr dirty="0" sz="2000" spc="1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regular,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facilitar</a:t>
            </a:r>
            <a:r>
              <a:rPr dirty="0" sz="2000" spc="10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fomentar</a:t>
            </a:r>
            <a:r>
              <a:rPr dirty="0" sz="2000" spc="1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dirty="0" sz="2000" spc="1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rlito"/>
                <a:cs typeface="Carlito"/>
              </a:rPr>
              <a:t>distribución,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circulación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consumo</a:t>
            </a:r>
            <a:r>
              <a:rPr dirty="0" sz="2000" spc="114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los</a:t>
            </a:r>
            <a:r>
              <a:rPr dirty="0" sz="2000" spc="114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bienes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105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servicios</a:t>
            </a:r>
            <a:r>
              <a:rPr dirty="0" sz="2000" spc="114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11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origen</a:t>
            </a:r>
            <a:r>
              <a:rPr dirty="0" sz="2000" spc="114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nacional</a:t>
            </a:r>
            <a:r>
              <a:rPr dirty="0" sz="2000" spc="105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spc="-50" b="1">
                <a:solidFill>
                  <a:srgbClr val="FFFFFF"/>
                </a:solidFill>
                <a:latin typeface="Carlito"/>
                <a:cs typeface="Carlito"/>
              </a:rPr>
              <a:t>y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extranjero</a:t>
            </a:r>
            <a:r>
              <a:rPr dirty="0" sz="2000" spc="6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que</a:t>
            </a:r>
            <a:r>
              <a:rPr dirty="0" sz="2000" spc="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no</a:t>
            </a:r>
            <a:r>
              <a:rPr dirty="0" sz="2000" spc="6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estén</a:t>
            </a:r>
            <a:r>
              <a:rPr dirty="0" sz="2000" spc="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regulados</a:t>
            </a:r>
            <a:r>
              <a:rPr dirty="0" sz="2000" spc="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por</a:t>
            </a:r>
            <a:r>
              <a:rPr dirty="0" sz="2000" spc="5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leyes</a:t>
            </a:r>
            <a:r>
              <a:rPr dirty="0" sz="2000" spc="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especiales,</a:t>
            </a:r>
            <a:r>
              <a:rPr dirty="0" sz="2000" spc="6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2000" spc="65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promover</a:t>
            </a:r>
            <a:r>
              <a:rPr dirty="0" sz="2000" spc="6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spc="-25" b="1">
                <a:solidFill>
                  <a:srgbClr val="FFFFFF"/>
                </a:solidFill>
                <a:latin typeface="Carlito"/>
                <a:cs typeface="Carlito"/>
              </a:rPr>
              <a:t>el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incremento</a:t>
            </a:r>
            <a:r>
              <a:rPr dirty="0" sz="2000" spc="4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2000" spc="25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comercio</a:t>
            </a:r>
            <a:r>
              <a:rPr dirty="0" sz="2000" spc="4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interno</a:t>
            </a:r>
            <a:r>
              <a:rPr dirty="0" sz="2000" spc="25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2000" spc="4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rlito"/>
                <a:cs typeface="Carlito"/>
              </a:rPr>
              <a:t>internacional</a:t>
            </a:r>
            <a:r>
              <a:rPr dirty="0" sz="2000" spc="484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(redacción</a:t>
            </a:r>
            <a:r>
              <a:rPr dirty="0" sz="2000" spc="25" i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dada</a:t>
            </a:r>
            <a:r>
              <a:rPr dirty="0" sz="2000" spc="490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por</a:t>
            </a:r>
            <a:r>
              <a:rPr dirty="0" sz="2000" spc="490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25" i="1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2000" spc="-25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artículo</a:t>
            </a:r>
            <a:r>
              <a:rPr dirty="0" sz="2000" spc="-15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1º</a:t>
            </a:r>
            <a:r>
              <a:rPr dirty="0" sz="2000" spc="-25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2000" spc="-40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dirty="0" sz="2000" spc="-30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Ley</a:t>
            </a:r>
            <a:r>
              <a:rPr dirty="0" sz="2000" spc="-25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rlito"/>
                <a:cs typeface="Carlito"/>
              </a:rPr>
              <a:t>N.º</a:t>
            </a:r>
            <a:r>
              <a:rPr dirty="0" sz="2000" spc="-35" i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0" i="1">
                <a:solidFill>
                  <a:srgbClr val="FFFFFF"/>
                </a:solidFill>
                <a:latin typeface="Carlito"/>
                <a:cs typeface="Carlito"/>
              </a:rPr>
              <a:t>2.961/06).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229" y="589279"/>
            <a:ext cx="4417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Premios</a:t>
            </a:r>
            <a:r>
              <a:rPr dirty="0" spc="-1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que</a:t>
            </a:r>
            <a:r>
              <a:rPr dirty="0" spc="-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obtuvimos en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el</a:t>
            </a:r>
            <a:r>
              <a:rPr dirty="0" spc="-10">
                <a:solidFill>
                  <a:srgbClr val="001F5F"/>
                </a:solidFill>
              </a:rPr>
              <a:t> </a:t>
            </a:r>
            <a:r>
              <a:rPr dirty="0" spc="-20">
                <a:solidFill>
                  <a:srgbClr val="001F5F"/>
                </a:solidFill>
              </a:rPr>
              <a:t>2023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863" y="1135380"/>
            <a:ext cx="2276856" cy="36057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3548" y="5029961"/>
            <a:ext cx="3681729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rebuchet MS"/>
                <a:cs typeface="Trebuchet MS"/>
              </a:rPr>
              <a:t>“Mejor</a:t>
            </a:r>
            <a:r>
              <a:rPr dirty="0" sz="1600" spc="204">
                <a:latin typeface="Trebuchet MS"/>
                <a:cs typeface="Trebuchet MS"/>
              </a:rPr>
              <a:t>   </a:t>
            </a:r>
            <a:r>
              <a:rPr dirty="0" sz="1600">
                <a:latin typeface="Carlito"/>
                <a:cs typeface="Carlito"/>
              </a:rPr>
              <a:t>Agencia</a:t>
            </a:r>
            <a:r>
              <a:rPr dirty="0" sz="1600" spc="325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325">
                <a:latin typeface="Carlito"/>
                <a:cs typeface="Carlito"/>
              </a:rPr>
              <a:t>   </a:t>
            </a:r>
            <a:r>
              <a:rPr dirty="0" sz="1600">
                <a:latin typeface="Carlito"/>
                <a:cs typeface="Carlito"/>
              </a:rPr>
              <a:t>Promoción</a:t>
            </a:r>
            <a:r>
              <a:rPr dirty="0" sz="1600" spc="325">
                <a:latin typeface="Carlito"/>
                <a:cs typeface="Carlito"/>
              </a:rPr>
              <a:t>  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Inversiones</a:t>
            </a:r>
            <a:r>
              <a:rPr dirty="0" sz="1600" spc="1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65">
                <a:latin typeface="Carlito"/>
                <a:cs typeface="Carlito"/>
              </a:rPr>
              <a:t> </a:t>
            </a:r>
            <a:r>
              <a:rPr dirty="0" sz="1600" spc="-85">
                <a:latin typeface="Trebuchet MS"/>
                <a:cs typeface="Trebuchet MS"/>
              </a:rPr>
              <a:t>Latinoamérica”</a:t>
            </a:r>
            <a:r>
              <a:rPr dirty="0" sz="1600" spc="65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17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marco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Reunión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Anual</a:t>
            </a:r>
            <a:r>
              <a:rPr dirty="0" sz="1600" spc="1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Inversiones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(AIM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 spc="155">
                <a:latin typeface="Trebuchet MS"/>
                <a:cs typeface="Trebuchet MS"/>
              </a:rPr>
              <a:t>–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155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sus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siglas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Ingles)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Abu</a:t>
            </a:r>
            <a:r>
              <a:rPr dirty="0" sz="1600" spc="160">
                <a:latin typeface="Carlito"/>
                <a:cs typeface="Carlito"/>
              </a:rPr>
              <a:t>  </a:t>
            </a:r>
            <a:r>
              <a:rPr dirty="0" sz="1600" spc="-10">
                <a:latin typeface="Carlito"/>
                <a:cs typeface="Carlito"/>
              </a:rPr>
              <a:t>Dabi, Emiratos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Árabes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Unidos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mayo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2023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9" y="1135380"/>
            <a:ext cx="3448812" cy="34366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55082" y="5029961"/>
            <a:ext cx="40157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85">
                <a:latin typeface="Trebuchet MS"/>
                <a:cs typeface="Trebuchet MS"/>
              </a:rPr>
              <a:t>“Promoción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Inversiones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 spc="-40">
                <a:latin typeface="Carlito"/>
                <a:cs typeface="Carlito"/>
              </a:rPr>
              <a:t>TICs</a:t>
            </a:r>
            <a:r>
              <a:rPr dirty="0" sz="1600" spc="-40">
                <a:latin typeface="Trebuchet MS"/>
                <a:cs typeface="Trebuchet MS"/>
              </a:rPr>
              <a:t>”</a:t>
            </a:r>
            <a:r>
              <a:rPr dirty="0" sz="1600" spc="-80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marco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evento</a:t>
            </a:r>
            <a:r>
              <a:rPr dirty="0" sz="1600" spc="1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Go</a:t>
            </a:r>
            <a:r>
              <a:rPr dirty="0" sz="1600" spc="1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Global</a:t>
            </a:r>
            <a:r>
              <a:rPr dirty="0" sz="1600" spc="1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Awards</a:t>
            </a:r>
            <a:r>
              <a:rPr dirty="0" sz="1600" spc="1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Rhode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Island, Estados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Unidos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noviembre</a:t>
            </a:r>
            <a:r>
              <a:rPr dirty="0" sz="1600">
                <a:latin typeface="Carlito"/>
                <a:cs typeface="Carlito"/>
              </a:rPr>
              <a:t> del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2023.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6930" y="536194"/>
            <a:ext cx="16141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GLOSARIO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586" y="1186383"/>
            <a:ext cx="8253730" cy="4171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795020">
              <a:lnSpc>
                <a:spcPct val="100000"/>
              </a:lnSpc>
              <a:spcBef>
                <a:spcPts val="9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Identificación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nueva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empresa: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acción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identificar</a:t>
            </a:r>
            <a:r>
              <a:rPr dirty="0" u="none" sz="1600" spc="-5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mediante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correos</a:t>
            </a:r>
            <a:r>
              <a:rPr dirty="0" u="none" sz="1600" spc="2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electrónicos, </a:t>
            </a:r>
            <a:r>
              <a:rPr dirty="0" u="none" sz="1600">
                <a:latin typeface="Carlito"/>
                <a:cs typeface="Carlito"/>
              </a:rPr>
              <a:t>llamadas,</a:t>
            </a:r>
            <a:r>
              <a:rPr dirty="0" u="none" sz="1600" spc="-6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videoconferencias, </a:t>
            </a:r>
            <a:r>
              <a:rPr dirty="0" u="none" sz="1600">
                <a:latin typeface="Carlito"/>
                <a:cs typeface="Carlito"/>
              </a:rPr>
              <a:t>notas,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u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otro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medio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disponible</a:t>
            </a:r>
            <a:r>
              <a:rPr dirty="0" u="none" sz="1600" spc="-6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una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extranjera</a:t>
            </a:r>
            <a:r>
              <a:rPr dirty="0" u="none" sz="1600" spc="-25">
                <a:latin typeface="Carlito"/>
                <a:cs typeface="Carlito"/>
              </a:rPr>
              <a:t> con </a:t>
            </a:r>
            <a:r>
              <a:rPr dirty="0" u="none" sz="1600" spc="-10">
                <a:latin typeface="Carlito"/>
                <a:cs typeface="Carlito"/>
              </a:rPr>
              <a:t>intención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invertir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Paraguay.</a:t>
            </a:r>
            <a:endParaRPr sz="1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Seguimiento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empresas:</a:t>
            </a:r>
            <a:r>
              <a:rPr dirty="0" u="sng" sz="1600" spc="-2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trata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todas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aquellas</a:t>
            </a:r>
            <a:r>
              <a:rPr dirty="0" u="none" sz="1600" spc="-5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acciones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realizadas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mediante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las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cuales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 spc="-25">
                <a:latin typeface="Carlito"/>
                <a:cs typeface="Carlito"/>
              </a:rPr>
              <a:t>se </a:t>
            </a:r>
            <a:r>
              <a:rPr dirty="0" u="none" sz="1600">
                <a:latin typeface="Carlito"/>
                <a:cs typeface="Carlito"/>
              </a:rPr>
              <a:t>acompaña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el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proceso</a:t>
            </a:r>
            <a:r>
              <a:rPr dirty="0" u="none" sz="1600" spc="-1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análisis</a:t>
            </a:r>
            <a:r>
              <a:rPr dirty="0" u="none" sz="1600" spc="-6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10">
                <a:latin typeface="Carlito"/>
                <a:cs typeface="Carlito"/>
              </a:rPr>
              <a:t> extranjera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para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una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potencial</a:t>
            </a:r>
            <a:r>
              <a:rPr dirty="0" u="none" sz="1600" spc="-6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instalación</a:t>
            </a:r>
            <a:r>
              <a:rPr dirty="0" u="none" sz="1600" spc="-6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el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país.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Empresa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aftercare: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es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ya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encuentra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instalada</a:t>
            </a:r>
            <a:r>
              <a:rPr dirty="0" u="none" sz="1600" spc="-7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nuestro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país,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operativamente </a:t>
            </a:r>
            <a:r>
              <a:rPr dirty="0" u="none" sz="1600">
                <a:latin typeface="Carlito"/>
                <a:cs typeface="Carlito"/>
              </a:rPr>
              <a:t>o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no,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requiere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apoyo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6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Dirección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para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solucionar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problemas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con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otras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entidades</a:t>
            </a:r>
            <a:r>
              <a:rPr dirty="0" u="none" sz="1600" spc="-55">
                <a:latin typeface="Carlito"/>
                <a:cs typeface="Carlito"/>
              </a:rPr>
              <a:t> </a:t>
            </a:r>
            <a:r>
              <a:rPr dirty="0" u="none" sz="1600" spc="-25">
                <a:latin typeface="Carlito"/>
                <a:cs typeface="Carlito"/>
              </a:rPr>
              <a:t>del </a:t>
            </a:r>
            <a:r>
              <a:rPr dirty="0" u="none" sz="1600" spc="-10">
                <a:latin typeface="Carlito"/>
                <a:cs typeface="Carlito"/>
              </a:rPr>
              <a:t>Estado.</a:t>
            </a:r>
            <a:endParaRPr sz="1600">
              <a:latin typeface="Carlito"/>
              <a:cs typeface="Carlito"/>
            </a:endParaRPr>
          </a:p>
          <a:p>
            <a:pPr marL="12700" marR="334010">
              <a:lnSpc>
                <a:spcPct val="100000"/>
              </a:lnSpc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Atención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consultas:</a:t>
            </a:r>
            <a:r>
              <a:rPr dirty="0" u="none" sz="1600" spc="-20" b="1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son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todas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las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tareas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apoyo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realizadas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por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esta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Dirección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instituciones </a:t>
            </a:r>
            <a:r>
              <a:rPr dirty="0" u="none" sz="1600">
                <a:latin typeface="Carlito"/>
                <a:cs typeface="Carlito"/>
              </a:rPr>
              <a:t>privadas,</a:t>
            </a:r>
            <a:r>
              <a:rPr dirty="0" u="none" sz="1600" spc="-5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agencias</a:t>
            </a:r>
            <a:r>
              <a:rPr dirty="0" u="none" sz="1600" spc="-7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promoción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inversiones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extranjeras,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gobiernos,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entidades</a:t>
            </a:r>
            <a:r>
              <a:rPr dirty="0" u="none" sz="1600" spc="-6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del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Estado paraguayo,</a:t>
            </a:r>
            <a:r>
              <a:rPr dirty="0" u="none" sz="1600" spc="-7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empresas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paraguayas,</a:t>
            </a:r>
            <a:r>
              <a:rPr dirty="0" u="none" sz="1600" spc="-75">
                <a:latin typeface="Carlito"/>
                <a:cs typeface="Carlito"/>
              </a:rPr>
              <a:t> </a:t>
            </a:r>
            <a:r>
              <a:rPr dirty="0" u="none" sz="1600" spc="-20">
                <a:latin typeface="Carlito"/>
                <a:cs typeface="Carlito"/>
              </a:rPr>
              <a:t>etc.</a:t>
            </a:r>
            <a:endParaRPr sz="1600">
              <a:latin typeface="Carlito"/>
              <a:cs typeface="Carlito"/>
            </a:endParaRPr>
          </a:p>
          <a:p>
            <a:pPr marL="12700" marR="137795">
              <a:lnSpc>
                <a:spcPct val="100000"/>
              </a:lnSpc>
            </a:pP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Toma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decisión:</a:t>
            </a:r>
            <a:r>
              <a:rPr dirty="0" u="sng" sz="1600" spc="-2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es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comunicación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una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10">
                <a:latin typeface="Carlito"/>
                <a:cs typeface="Carlito"/>
              </a:rPr>
              <a:t> extranjera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ha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tomado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decisión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 spc="-25">
                <a:latin typeface="Carlito"/>
                <a:cs typeface="Carlito"/>
              </a:rPr>
              <a:t>de </a:t>
            </a:r>
            <a:r>
              <a:rPr dirty="0" u="none" sz="1600">
                <a:latin typeface="Carlito"/>
                <a:cs typeface="Carlito"/>
              </a:rPr>
              <a:t>invertir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nuestro </a:t>
            </a:r>
            <a:r>
              <a:rPr dirty="0" u="none" sz="1600">
                <a:latin typeface="Carlito"/>
                <a:cs typeface="Carlito"/>
              </a:rPr>
              <a:t>país.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La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misma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puede</a:t>
            </a:r>
            <a:r>
              <a:rPr dirty="0" u="none" sz="1600" spc="-2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ser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realizada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mediante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distintos</a:t>
            </a:r>
            <a:r>
              <a:rPr dirty="0" u="none" sz="1600" spc="-5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medios,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por</a:t>
            </a:r>
            <a:r>
              <a:rPr dirty="0" u="none" sz="1600" spc="-10">
                <a:latin typeface="Carlito"/>
                <a:cs typeface="Carlito"/>
              </a:rPr>
              <a:t> ejemplo: </a:t>
            </a:r>
            <a:r>
              <a:rPr dirty="0" u="none" sz="1600">
                <a:latin typeface="Carlito"/>
                <a:cs typeface="Carlito"/>
              </a:rPr>
              <a:t>notas,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correos</a:t>
            </a:r>
            <a:r>
              <a:rPr dirty="0" u="none" sz="1600" spc="1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electrónicos,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noticias,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 spc="-20">
                <a:latin typeface="Carlito"/>
                <a:cs typeface="Carlito"/>
              </a:rPr>
              <a:t>etc.</a:t>
            </a:r>
            <a:endParaRPr sz="1600">
              <a:latin typeface="Carlito"/>
              <a:cs typeface="Carlito"/>
            </a:endParaRPr>
          </a:p>
          <a:p>
            <a:pPr marL="12700" marR="109855">
              <a:lnSpc>
                <a:spcPct val="100000"/>
              </a:lnSpc>
              <a:spcBef>
                <a:spcPts val="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Instalación</a:t>
            </a:r>
            <a:r>
              <a:rPr dirty="0" u="sng" sz="1600" spc="-6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jurídica: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es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aquella</a:t>
            </a:r>
            <a:r>
              <a:rPr dirty="0" u="none" sz="1600" spc="-6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ya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cuenta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con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una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personería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jurídica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nuestro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país.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Instalación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Operativa: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es</a:t>
            </a:r>
            <a:r>
              <a:rPr dirty="0" u="none" sz="1600" spc="-1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aquella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empresa</a:t>
            </a:r>
            <a:r>
              <a:rPr dirty="0" u="none" sz="1600" spc="-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1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ya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ha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iniciado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sus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operaciones</a:t>
            </a:r>
            <a:r>
              <a:rPr dirty="0" u="none" sz="1600" spc="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en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nuestro</a:t>
            </a:r>
            <a:r>
              <a:rPr dirty="0" u="none" sz="1600" spc="-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país,</a:t>
            </a:r>
            <a:r>
              <a:rPr dirty="0" u="none" sz="1600" spc="-45">
                <a:latin typeface="Carlito"/>
                <a:cs typeface="Carlito"/>
              </a:rPr>
              <a:t> </a:t>
            </a:r>
            <a:r>
              <a:rPr dirty="0" u="none" sz="1600" spc="-25">
                <a:latin typeface="Carlito"/>
                <a:cs typeface="Carlito"/>
              </a:rPr>
              <a:t>es </a:t>
            </a:r>
            <a:r>
              <a:rPr dirty="0" u="none" sz="1600" spc="-20">
                <a:latin typeface="Carlito"/>
                <a:cs typeface="Carlito"/>
              </a:rPr>
              <a:t>decir,</a:t>
            </a:r>
            <a:r>
              <a:rPr dirty="0" u="none" sz="1600" spc="-3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que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ya</a:t>
            </a:r>
            <a:r>
              <a:rPr dirty="0" u="none" sz="1600" spc="-4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comenzó</a:t>
            </a:r>
            <a:r>
              <a:rPr dirty="0" u="none" sz="1600" spc="-1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el</a:t>
            </a:r>
            <a:r>
              <a:rPr dirty="0" u="none" sz="1600" spc="-25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proceso</a:t>
            </a:r>
            <a:r>
              <a:rPr dirty="0" u="none" sz="1600" spc="-1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producción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de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algún</a:t>
            </a:r>
            <a:r>
              <a:rPr dirty="0" u="none" sz="1600" spc="-6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bien</a:t>
            </a:r>
            <a:r>
              <a:rPr dirty="0" u="none" sz="1600" spc="-50">
                <a:latin typeface="Carlito"/>
                <a:cs typeface="Carlito"/>
              </a:rPr>
              <a:t> </a:t>
            </a:r>
            <a:r>
              <a:rPr dirty="0" u="none" sz="1600">
                <a:latin typeface="Carlito"/>
                <a:cs typeface="Carlito"/>
              </a:rPr>
              <a:t>o</a:t>
            </a:r>
            <a:r>
              <a:rPr dirty="0" u="none" sz="1600" spc="-30">
                <a:latin typeface="Carlito"/>
                <a:cs typeface="Carlito"/>
              </a:rPr>
              <a:t> </a:t>
            </a:r>
            <a:r>
              <a:rPr dirty="0" u="none" sz="1600" spc="-10">
                <a:latin typeface="Carlito"/>
                <a:cs typeface="Carlito"/>
              </a:rPr>
              <a:t>servicio.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963" y="2492277"/>
            <a:ext cx="6523549" cy="3095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1273" y="2345182"/>
            <a:ext cx="65551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60">
                <a:solidFill>
                  <a:srgbClr val="001F5F"/>
                </a:solidFill>
              </a:rPr>
              <a:t>SUBSECRETARIA</a:t>
            </a:r>
            <a:r>
              <a:rPr dirty="0" sz="3200" spc="-105">
                <a:solidFill>
                  <a:srgbClr val="001F5F"/>
                </a:solidFill>
              </a:rPr>
              <a:t> </a:t>
            </a:r>
            <a:r>
              <a:rPr dirty="0" sz="3200" spc="150">
                <a:solidFill>
                  <a:srgbClr val="001F5F"/>
                </a:solidFill>
              </a:rPr>
              <a:t>DE</a:t>
            </a:r>
            <a:r>
              <a:rPr dirty="0" sz="3200" spc="-95">
                <a:solidFill>
                  <a:srgbClr val="001F5F"/>
                </a:solidFill>
              </a:rPr>
              <a:t> </a:t>
            </a:r>
            <a:r>
              <a:rPr dirty="0" sz="3200" spc="-10">
                <a:solidFill>
                  <a:srgbClr val="001F5F"/>
                </a:solidFill>
              </a:rPr>
              <a:t>ESTADO</a:t>
            </a:r>
            <a:r>
              <a:rPr dirty="0" sz="3200" spc="-80">
                <a:solidFill>
                  <a:srgbClr val="001F5F"/>
                </a:solidFill>
              </a:rPr>
              <a:t> </a:t>
            </a:r>
            <a:r>
              <a:rPr dirty="0" sz="3200" spc="114">
                <a:solidFill>
                  <a:srgbClr val="001F5F"/>
                </a:solidFill>
              </a:rPr>
              <a:t>DE</a:t>
            </a:r>
            <a:endParaRPr sz="3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9791" y="2747772"/>
            <a:ext cx="2862834" cy="89687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47113" y="2832862"/>
            <a:ext cx="6083300" cy="859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INDUSTRIA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1400" spc="-70">
                <a:solidFill>
                  <a:srgbClr val="001F5F"/>
                </a:solidFill>
                <a:latin typeface="Trebuchet MS"/>
                <a:cs typeface="Trebuchet MS"/>
              </a:rPr>
              <a:t>(021)616.</a:t>
            </a:r>
            <a:r>
              <a:rPr dirty="0" sz="1400" spc="-8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001F5F"/>
                </a:solidFill>
                <a:latin typeface="Trebuchet MS"/>
                <a:cs typeface="Trebuchet MS"/>
              </a:rPr>
              <a:t>3000•</a:t>
            </a:r>
            <a:r>
              <a:rPr dirty="0" sz="1400" spc="-85">
                <a:solidFill>
                  <a:srgbClr val="001F5F"/>
                </a:solidFill>
                <a:latin typeface="Trebuchet MS"/>
                <a:cs typeface="Trebuchet MS"/>
              </a:rPr>
              <a:t> Avda.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Mcal.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López Nº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35">
                <a:solidFill>
                  <a:srgbClr val="001F5F"/>
                </a:solidFill>
                <a:latin typeface="Trebuchet MS"/>
                <a:cs typeface="Trebuchet MS"/>
              </a:rPr>
              <a:t>3333</a:t>
            </a:r>
            <a:r>
              <a:rPr dirty="0" sz="1400" spc="-7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001F5F"/>
                </a:solidFill>
                <a:latin typeface="Trebuchet MS"/>
                <a:cs typeface="Trebuchet MS"/>
              </a:rPr>
              <a:t>•</a:t>
            </a:r>
            <a:r>
              <a:rPr dirty="0" sz="1400" spc="-11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segundo</a:t>
            </a:r>
            <a:r>
              <a:rPr dirty="0" sz="14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piso</a:t>
            </a:r>
            <a:r>
              <a:rPr dirty="0" sz="1400" spc="-10">
                <a:solidFill>
                  <a:srgbClr val="001F5F"/>
                </a:solidFill>
                <a:latin typeface="Trebuchet MS"/>
                <a:cs typeface="Trebuchet MS"/>
              </a:rPr>
              <a:t>•</a:t>
            </a:r>
            <a:r>
              <a:rPr dirty="0" sz="1400" spc="-12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-80">
                <a:solidFill>
                  <a:srgbClr val="001F5F"/>
                </a:solidFill>
                <a:latin typeface="Trebuchet MS"/>
                <a:cs typeface="Trebuchet MS"/>
              </a:rPr>
              <a:t>Villa</a:t>
            </a:r>
            <a:r>
              <a:rPr dirty="0" sz="1400" spc="-9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Trebuchet MS"/>
                <a:cs typeface="Trebuchet MS"/>
              </a:rPr>
              <a:t>Morra</a:t>
            </a:r>
            <a:r>
              <a:rPr dirty="0" sz="1400" spc="-11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180">
                <a:solidFill>
                  <a:srgbClr val="001F5F"/>
                </a:solidFill>
                <a:latin typeface="Trebuchet MS"/>
                <a:cs typeface="Trebuchet MS"/>
              </a:rPr>
              <a:t>–</a:t>
            </a:r>
            <a:r>
              <a:rPr dirty="0" sz="1400" spc="-10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Asunción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06982" y="5280482"/>
            <a:ext cx="9512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@micparaguay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26663" y="5306314"/>
            <a:ext cx="639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@MIC_PY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9919" y="5312533"/>
            <a:ext cx="251764" cy="20557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849" y="5305356"/>
            <a:ext cx="220754" cy="22018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2294" y="5301388"/>
            <a:ext cx="230082" cy="22860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7044917" y="5325690"/>
            <a:ext cx="260985" cy="180340"/>
          </a:xfrm>
          <a:custGeom>
            <a:avLst/>
            <a:gdLst/>
            <a:ahLst/>
            <a:cxnLst/>
            <a:rect l="l" t="t" r="r" b="b"/>
            <a:pathLst>
              <a:path w="260984" h="180339">
                <a:moveTo>
                  <a:pt x="137886" y="0"/>
                </a:moveTo>
                <a:lnTo>
                  <a:pt x="76252" y="812"/>
                </a:lnTo>
                <a:lnTo>
                  <a:pt x="67970" y="1092"/>
                </a:lnTo>
                <a:lnTo>
                  <a:pt x="59677" y="1480"/>
                </a:lnTo>
                <a:lnTo>
                  <a:pt x="51406" y="1990"/>
                </a:lnTo>
                <a:lnTo>
                  <a:pt x="44175" y="2330"/>
                </a:lnTo>
                <a:lnTo>
                  <a:pt x="8147" y="20396"/>
                </a:lnTo>
                <a:lnTo>
                  <a:pt x="394" y="63131"/>
                </a:lnTo>
                <a:lnTo>
                  <a:pt x="0" y="73825"/>
                </a:lnTo>
                <a:lnTo>
                  <a:pt x="19" y="99479"/>
                </a:lnTo>
                <a:lnTo>
                  <a:pt x="2955" y="144232"/>
                </a:lnTo>
                <a:lnTo>
                  <a:pt x="31106" y="175099"/>
                </a:lnTo>
                <a:lnTo>
                  <a:pt x="82622" y="179411"/>
                </a:lnTo>
                <a:lnTo>
                  <a:pt x="130462" y="180337"/>
                </a:lnTo>
                <a:lnTo>
                  <a:pt x="170712" y="179476"/>
                </a:lnTo>
                <a:lnTo>
                  <a:pt x="215667" y="176978"/>
                </a:lnTo>
                <a:lnTo>
                  <a:pt x="251565" y="160555"/>
                </a:lnTo>
                <a:lnTo>
                  <a:pt x="259065" y="129845"/>
                </a:lnTo>
                <a:lnTo>
                  <a:pt x="105726" y="129845"/>
                </a:lnTo>
                <a:lnTo>
                  <a:pt x="105272" y="129590"/>
                </a:lnTo>
                <a:lnTo>
                  <a:pt x="105343" y="51620"/>
                </a:lnTo>
                <a:lnTo>
                  <a:pt x="105428" y="51294"/>
                </a:lnTo>
                <a:lnTo>
                  <a:pt x="105669" y="50727"/>
                </a:lnTo>
                <a:lnTo>
                  <a:pt x="105967" y="50188"/>
                </a:lnTo>
                <a:lnTo>
                  <a:pt x="258967" y="50188"/>
                </a:lnTo>
                <a:lnTo>
                  <a:pt x="258837" y="48606"/>
                </a:lnTo>
                <a:lnTo>
                  <a:pt x="239346" y="8043"/>
                </a:lnTo>
                <a:lnTo>
                  <a:pt x="181501" y="730"/>
                </a:lnTo>
                <a:lnTo>
                  <a:pt x="155681" y="34"/>
                </a:lnTo>
                <a:lnTo>
                  <a:pt x="137886" y="0"/>
                </a:lnTo>
                <a:close/>
              </a:path>
              <a:path w="260984" h="180339">
                <a:moveTo>
                  <a:pt x="258967" y="50188"/>
                </a:moveTo>
                <a:lnTo>
                  <a:pt x="105967" y="50188"/>
                </a:lnTo>
                <a:lnTo>
                  <a:pt x="107415" y="51024"/>
                </a:lnTo>
                <a:lnTo>
                  <a:pt x="108564" y="51620"/>
                </a:lnTo>
                <a:lnTo>
                  <a:pt x="145037" y="73855"/>
                </a:lnTo>
                <a:lnTo>
                  <a:pt x="170866" y="89827"/>
                </a:lnTo>
                <a:lnTo>
                  <a:pt x="170866" y="89954"/>
                </a:lnTo>
                <a:lnTo>
                  <a:pt x="128830" y="115781"/>
                </a:lnTo>
                <a:lnTo>
                  <a:pt x="121890" y="119948"/>
                </a:lnTo>
                <a:lnTo>
                  <a:pt x="114993" y="124284"/>
                </a:lnTo>
                <a:lnTo>
                  <a:pt x="105726" y="129845"/>
                </a:lnTo>
                <a:lnTo>
                  <a:pt x="259065" y="129845"/>
                </a:lnTo>
                <a:lnTo>
                  <a:pt x="260043" y="118380"/>
                </a:lnTo>
                <a:lnTo>
                  <a:pt x="260625" y="106606"/>
                </a:lnTo>
                <a:lnTo>
                  <a:pt x="260744" y="97841"/>
                </a:lnTo>
                <a:lnTo>
                  <a:pt x="260677" y="79371"/>
                </a:lnTo>
                <a:lnTo>
                  <a:pt x="260100" y="63969"/>
                </a:lnTo>
                <a:lnTo>
                  <a:pt x="258967" y="50188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228971" y="5280482"/>
            <a:ext cx="9512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@micparaguay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29830" y="5280482"/>
            <a:ext cx="8731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MIC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Paraguay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6955" y="574983"/>
            <a:ext cx="1331552" cy="1184832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5907" y="2898648"/>
            <a:ext cx="1580515" cy="398145"/>
            <a:chOff x="25907" y="2898648"/>
            <a:chExt cx="1580515" cy="398145"/>
          </a:xfrm>
        </p:grpSpPr>
        <p:sp>
          <p:nvSpPr>
            <p:cNvPr id="18" name="object 18" descr=""/>
            <p:cNvSpPr/>
            <p:nvPr/>
          </p:nvSpPr>
          <p:spPr>
            <a:xfrm>
              <a:off x="25907" y="2898648"/>
              <a:ext cx="1580515" cy="132715"/>
            </a:xfrm>
            <a:custGeom>
              <a:avLst/>
              <a:gdLst/>
              <a:ahLst/>
              <a:cxnLst/>
              <a:rect l="l" t="t" r="r" b="b"/>
              <a:pathLst>
                <a:path w="1580515" h="132714">
                  <a:moveTo>
                    <a:pt x="158038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580388" y="132587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907" y="3031236"/>
              <a:ext cx="1580515" cy="132715"/>
            </a:xfrm>
            <a:custGeom>
              <a:avLst/>
              <a:gdLst/>
              <a:ahLst/>
              <a:cxnLst/>
              <a:rect l="l" t="t" r="r" b="b"/>
              <a:pathLst>
                <a:path w="1580515" h="132714">
                  <a:moveTo>
                    <a:pt x="0" y="132587"/>
                  </a:moveTo>
                  <a:lnTo>
                    <a:pt x="1580388" y="132587"/>
                  </a:lnTo>
                  <a:lnTo>
                    <a:pt x="1580388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5907" y="3163824"/>
              <a:ext cx="1580515" cy="132715"/>
            </a:xfrm>
            <a:custGeom>
              <a:avLst/>
              <a:gdLst/>
              <a:ahLst/>
              <a:cxnLst/>
              <a:rect l="l" t="t" r="r" b="b"/>
              <a:pathLst>
                <a:path w="1580515" h="132714">
                  <a:moveTo>
                    <a:pt x="158038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580388" y="132587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0E4E9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8325611" y="2898648"/>
            <a:ext cx="1580515" cy="399415"/>
            <a:chOff x="8325611" y="2898648"/>
            <a:chExt cx="1580515" cy="399415"/>
          </a:xfrm>
        </p:grpSpPr>
        <p:sp>
          <p:nvSpPr>
            <p:cNvPr id="22" name="object 22" descr=""/>
            <p:cNvSpPr/>
            <p:nvPr/>
          </p:nvSpPr>
          <p:spPr>
            <a:xfrm>
              <a:off x="8325611" y="2898648"/>
              <a:ext cx="1580515" cy="132715"/>
            </a:xfrm>
            <a:custGeom>
              <a:avLst/>
              <a:gdLst/>
              <a:ahLst/>
              <a:cxnLst/>
              <a:rect l="l" t="t" r="r" b="b"/>
              <a:pathLst>
                <a:path w="1580515" h="132714">
                  <a:moveTo>
                    <a:pt x="158038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580388" y="132587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25611" y="3031236"/>
              <a:ext cx="1580515" cy="132715"/>
            </a:xfrm>
            <a:custGeom>
              <a:avLst/>
              <a:gdLst/>
              <a:ahLst/>
              <a:cxnLst/>
              <a:rect l="l" t="t" r="r" b="b"/>
              <a:pathLst>
                <a:path w="1580515" h="132714">
                  <a:moveTo>
                    <a:pt x="0" y="132587"/>
                  </a:moveTo>
                  <a:lnTo>
                    <a:pt x="1580388" y="132587"/>
                  </a:lnTo>
                  <a:lnTo>
                    <a:pt x="1580388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325611" y="3163824"/>
              <a:ext cx="1580515" cy="134620"/>
            </a:xfrm>
            <a:custGeom>
              <a:avLst/>
              <a:gdLst/>
              <a:ahLst/>
              <a:cxnLst/>
              <a:rect l="l" t="t" r="r" b="b"/>
              <a:pathLst>
                <a:path w="1580515" h="134620">
                  <a:moveTo>
                    <a:pt x="1580388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580388" y="134112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0E4E9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21964" y="5704332"/>
            <a:ext cx="2857500" cy="4370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33400" y="1240536"/>
            <a:ext cx="8202295" cy="4030979"/>
            <a:chOff x="533400" y="1240536"/>
            <a:chExt cx="8202295" cy="403097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8364" y="1240536"/>
              <a:ext cx="3537203" cy="40264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33400" y="1243584"/>
              <a:ext cx="4666615" cy="4028440"/>
            </a:xfrm>
            <a:custGeom>
              <a:avLst/>
              <a:gdLst/>
              <a:ahLst/>
              <a:cxnLst/>
              <a:rect l="l" t="t" r="r" b="b"/>
              <a:pathLst>
                <a:path w="4666615" h="4028440">
                  <a:moveTo>
                    <a:pt x="4666488" y="0"/>
                  </a:moveTo>
                  <a:lnTo>
                    <a:pt x="0" y="0"/>
                  </a:lnTo>
                  <a:lnTo>
                    <a:pt x="0" y="4027932"/>
                  </a:lnTo>
                  <a:lnTo>
                    <a:pt x="4666488" y="4027932"/>
                  </a:lnTo>
                  <a:lnTo>
                    <a:pt x="4666488" y="0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1530" y="1453133"/>
            <a:ext cx="4483100" cy="3229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1155">
              <a:lnSpc>
                <a:spcPct val="100000"/>
              </a:lnSpc>
              <a:spcBef>
                <a:spcPts val="105"/>
              </a:spcBef>
            </a:pPr>
            <a:r>
              <a:rPr dirty="0" sz="1400" spc="-35" b="1">
                <a:solidFill>
                  <a:srgbClr val="FFFFFF"/>
                </a:solidFill>
                <a:latin typeface="Times New Roman"/>
                <a:cs typeface="Times New Roman"/>
              </a:rPr>
              <a:t>SUBSECRETARIA</a:t>
            </a:r>
            <a:r>
              <a:rPr dirty="0" sz="1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14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ESTADO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14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INDUSTRIA</a:t>
            </a:r>
            <a:endParaRPr sz="1400">
              <a:latin typeface="Times New Roman"/>
              <a:cs typeface="Times New Roman"/>
            </a:endParaRPr>
          </a:p>
          <a:p>
            <a:pPr marL="245745" marR="78105" indent="-233679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POLÍTICA</a:t>
            </a:r>
            <a:r>
              <a:rPr dirty="0" sz="1300" spc="-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INDUSTRIAL:</a:t>
            </a:r>
            <a:r>
              <a:rPr dirty="0" sz="1300" spc="2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Promover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13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desarrollo</a:t>
            </a:r>
            <a:r>
              <a:rPr dirty="0" sz="13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cadenas</a:t>
            </a:r>
            <a:r>
              <a:rPr dirty="0" sz="13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valor,</a:t>
            </a:r>
            <a:r>
              <a:rPr dirty="0" sz="13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clústeres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sectores</a:t>
            </a:r>
            <a:r>
              <a:rPr dirty="0" sz="13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industriales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con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ventajas comparativas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reveladas.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rlito"/>
              <a:cs typeface="Carlito"/>
            </a:endParaRPr>
          </a:p>
          <a:p>
            <a:pPr marL="245745" marR="496570" indent="-233679">
              <a:lnSpc>
                <a:spcPct val="10000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FOMENTO</a:t>
            </a:r>
            <a:r>
              <a:rPr dirty="0" sz="1300" spc="-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INDUSTRIAL:</a:t>
            </a: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Disposición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incentivos</a:t>
            </a:r>
            <a:r>
              <a:rPr dirty="0" sz="1300" spc="2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para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impulsar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competitividad</a:t>
            </a:r>
            <a:r>
              <a:rPr dirty="0" sz="1300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sector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industrial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rlito"/>
              <a:cs typeface="Carlito"/>
            </a:endParaRPr>
          </a:p>
          <a:p>
            <a:pPr marL="245745" marR="274320" indent="-233679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300" spc="-10" b="1">
                <a:solidFill>
                  <a:srgbClr val="FFFFFF"/>
                </a:solidFill>
                <a:latin typeface="Carlito"/>
                <a:cs typeface="Carlito"/>
              </a:rPr>
              <a:t>DESARROLLO</a:t>
            </a:r>
            <a:r>
              <a:rPr dirty="0" sz="13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REGIONAL:</a:t>
            </a:r>
            <a:r>
              <a:rPr dirty="0" sz="1300" spc="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Representación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300" spc="25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MIC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los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distintos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 departamentos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país,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articulando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acciones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que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promuevan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desarrollo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sector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endParaRPr sz="1300">
              <a:latin typeface="Carlito"/>
              <a:cs typeface="Carlito"/>
            </a:endParaRPr>
          </a:p>
          <a:p>
            <a:pPr marL="245745" marR="5080" indent="-233679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MAQUILA</a:t>
            </a:r>
            <a:r>
              <a:rPr dirty="0" sz="13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dirty="0" sz="13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Régimen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atracción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inversión</a:t>
            </a:r>
            <a:r>
              <a:rPr dirty="0" sz="13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través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cual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se</a:t>
            </a:r>
            <a:r>
              <a:rPr dirty="0" sz="13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producen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localmente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Paraguay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bienes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servicios</a:t>
            </a:r>
            <a:r>
              <a:rPr dirty="0" sz="13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exportación.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045964" y="1257300"/>
            <a:ext cx="3689985" cy="4017645"/>
            <a:chOff x="5045964" y="1257300"/>
            <a:chExt cx="3689985" cy="4017645"/>
          </a:xfrm>
        </p:grpSpPr>
        <p:sp>
          <p:nvSpPr>
            <p:cNvPr id="7" name="object 7" descr=""/>
            <p:cNvSpPr/>
            <p:nvPr/>
          </p:nvSpPr>
          <p:spPr>
            <a:xfrm>
              <a:off x="5198364" y="1257300"/>
              <a:ext cx="3537585" cy="4017645"/>
            </a:xfrm>
            <a:custGeom>
              <a:avLst/>
              <a:gdLst/>
              <a:ahLst/>
              <a:cxnLst/>
              <a:rect l="l" t="t" r="r" b="b"/>
              <a:pathLst>
                <a:path w="3537584" h="4017645">
                  <a:moveTo>
                    <a:pt x="3537203" y="0"/>
                  </a:moveTo>
                  <a:lnTo>
                    <a:pt x="0" y="0"/>
                  </a:lnTo>
                  <a:lnTo>
                    <a:pt x="0" y="4017264"/>
                  </a:lnTo>
                  <a:lnTo>
                    <a:pt x="3537203" y="4017264"/>
                  </a:lnTo>
                  <a:lnTo>
                    <a:pt x="3537203" y="0"/>
                  </a:lnTo>
                  <a:close/>
                </a:path>
              </a:pathLst>
            </a:custGeom>
            <a:solidFill>
              <a:srgbClr val="49452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64252" y="1979676"/>
              <a:ext cx="478790" cy="1777364"/>
            </a:xfrm>
            <a:custGeom>
              <a:avLst/>
              <a:gdLst/>
              <a:ahLst/>
              <a:cxnLst/>
              <a:rect l="l" t="t" r="r" b="b"/>
              <a:pathLst>
                <a:path w="478789" h="1777364">
                  <a:moveTo>
                    <a:pt x="478536" y="1776984"/>
                  </a:moveTo>
                  <a:lnTo>
                    <a:pt x="434048" y="1776227"/>
                  </a:lnTo>
                  <a:lnTo>
                    <a:pt x="397716" y="1774174"/>
                  </a:lnTo>
                  <a:lnTo>
                    <a:pt x="373219" y="1771143"/>
                  </a:lnTo>
                  <a:lnTo>
                    <a:pt x="364236" y="1767459"/>
                  </a:lnTo>
                  <a:lnTo>
                    <a:pt x="364236" y="9525"/>
                  </a:lnTo>
                  <a:lnTo>
                    <a:pt x="373219" y="5840"/>
                  </a:lnTo>
                  <a:lnTo>
                    <a:pt x="397716" y="2809"/>
                  </a:lnTo>
                  <a:lnTo>
                    <a:pt x="434048" y="756"/>
                  </a:lnTo>
                  <a:lnTo>
                    <a:pt x="478536" y="0"/>
                  </a:lnTo>
                </a:path>
                <a:path w="478789" h="1777364">
                  <a:moveTo>
                    <a:pt x="77724" y="865251"/>
                  </a:moveTo>
                  <a:lnTo>
                    <a:pt x="223774" y="865251"/>
                  </a:lnTo>
                  <a:lnTo>
                    <a:pt x="223774" y="661415"/>
                  </a:lnTo>
                  <a:lnTo>
                    <a:pt x="369950" y="661415"/>
                  </a:lnTo>
                </a:path>
                <a:path w="478789" h="1777364">
                  <a:moveTo>
                    <a:pt x="0" y="1121664"/>
                  </a:moveTo>
                  <a:lnTo>
                    <a:pt x="29081" y="1121173"/>
                  </a:lnTo>
                  <a:lnTo>
                    <a:pt x="52816" y="1119838"/>
                  </a:lnTo>
                  <a:lnTo>
                    <a:pt x="68812" y="1117859"/>
                  </a:lnTo>
                  <a:lnTo>
                    <a:pt x="74675" y="1115440"/>
                  </a:lnTo>
                  <a:lnTo>
                    <a:pt x="74675" y="568578"/>
                  </a:lnTo>
                  <a:lnTo>
                    <a:pt x="68812" y="566160"/>
                  </a:lnTo>
                  <a:lnTo>
                    <a:pt x="52816" y="564181"/>
                  </a:lnTo>
                  <a:lnTo>
                    <a:pt x="29081" y="562846"/>
                  </a:lnTo>
                  <a:lnTo>
                    <a:pt x="0" y="5623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09664" y="192138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56" y="0"/>
                  </a:moveTo>
                  <a:lnTo>
                    <a:pt x="3301" y="0"/>
                  </a:lnTo>
                  <a:lnTo>
                    <a:pt x="0" y="3301"/>
                  </a:lnTo>
                  <a:lnTo>
                    <a:pt x="0" y="11429"/>
                  </a:lnTo>
                  <a:lnTo>
                    <a:pt x="3301" y="14731"/>
                  </a:lnTo>
                  <a:lnTo>
                    <a:pt x="11556" y="14731"/>
                  </a:lnTo>
                  <a:lnTo>
                    <a:pt x="14858" y="11429"/>
                  </a:lnTo>
                  <a:lnTo>
                    <a:pt x="14858" y="7365"/>
                  </a:lnTo>
                  <a:lnTo>
                    <a:pt x="14858" y="3301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2976" y="1914156"/>
              <a:ext cx="1128522" cy="39241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596" y="2194547"/>
              <a:ext cx="282689" cy="36653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0324" y="2186952"/>
              <a:ext cx="979170" cy="39241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596" y="2468867"/>
              <a:ext cx="282689" cy="36653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0324" y="2461272"/>
              <a:ext cx="2500122" cy="39241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1368" y="2671584"/>
              <a:ext cx="854201" cy="39241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596" y="2953499"/>
              <a:ext cx="282689" cy="36653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0324" y="2945904"/>
              <a:ext cx="2175510" cy="39241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596" y="3227819"/>
              <a:ext cx="282689" cy="366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0324" y="3220224"/>
              <a:ext cx="1701546" cy="39241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596" y="3502139"/>
              <a:ext cx="282689" cy="3665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0324" y="3494544"/>
              <a:ext cx="1573529" cy="39241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045964" y="4322064"/>
              <a:ext cx="373380" cy="76200"/>
            </a:xfrm>
            <a:custGeom>
              <a:avLst/>
              <a:gdLst/>
              <a:ahLst/>
              <a:cxnLst/>
              <a:rect l="l" t="t" r="r" b="b"/>
              <a:pathLst>
                <a:path w="373379" h="76200">
                  <a:moveTo>
                    <a:pt x="296672" y="0"/>
                  </a:moveTo>
                  <a:lnTo>
                    <a:pt x="296672" y="76200"/>
                  </a:lnTo>
                  <a:lnTo>
                    <a:pt x="357124" y="45974"/>
                  </a:lnTo>
                  <a:lnTo>
                    <a:pt x="309372" y="45974"/>
                  </a:lnTo>
                  <a:lnTo>
                    <a:pt x="309372" y="30099"/>
                  </a:lnTo>
                  <a:lnTo>
                    <a:pt x="356870" y="30099"/>
                  </a:lnTo>
                  <a:lnTo>
                    <a:pt x="296672" y="0"/>
                  </a:lnTo>
                  <a:close/>
                </a:path>
                <a:path w="373379" h="76200">
                  <a:moveTo>
                    <a:pt x="296672" y="30099"/>
                  </a:moveTo>
                  <a:lnTo>
                    <a:pt x="0" y="30099"/>
                  </a:lnTo>
                  <a:lnTo>
                    <a:pt x="0" y="45974"/>
                  </a:lnTo>
                  <a:lnTo>
                    <a:pt x="296672" y="45974"/>
                  </a:lnTo>
                  <a:lnTo>
                    <a:pt x="296672" y="30099"/>
                  </a:lnTo>
                  <a:close/>
                </a:path>
                <a:path w="373379" h="76200">
                  <a:moveTo>
                    <a:pt x="356870" y="30099"/>
                  </a:moveTo>
                  <a:lnTo>
                    <a:pt x="309372" y="30099"/>
                  </a:lnTo>
                  <a:lnTo>
                    <a:pt x="309372" y="45974"/>
                  </a:lnTo>
                  <a:lnTo>
                    <a:pt x="357124" y="45974"/>
                  </a:lnTo>
                  <a:lnTo>
                    <a:pt x="372872" y="38100"/>
                  </a:lnTo>
                  <a:lnTo>
                    <a:pt x="356870" y="30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3624" y="4105643"/>
              <a:ext cx="2405633" cy="37110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3624" y="4303763"/>
              <a:ext cx="828294" cy="371106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5466334" y="1884934"/>
            <a:ext cx="2520950" cy="267398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620"/>
              </a:spcBef>
            </a:pPr>
            <a:r>
              <a:rPr dirty="0" sz="1350" spc="-10" b="1">
                <a:solidFill>
                  <a:srgbClr val="FFFFFF"/>
                </a:solidFill>
                <a:latin typeface="Carlito"/>
                <a:cs typeface="Carlito"/>
              </a:rPr>
              <a:t>INCENTIVOS</a:t>
            </a:r>
            <a:endParaRPr sz="1350">
              <a:latin typeface="Carlito"/>
              <a:cs typeface="Carlito"/>
            </a:endParaRPr>
          </a:p>
          <a:p>
            <a:pPr marL="285115" indent="-116839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Ley</a:t>
            </a:r>
            <a:r>
              <a:rPr dirty="0" sz="135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60/90.</a:t>
            </a:r>
            <a:endParaRPr sz="1350">
              <a:latin typeface="Carlito"/>
              <a:cs typeface="Carlito"/>
            </a:endParaRPr>
          </a:p>
          <a:p>
            <a:pPr marL="285115" indent="-116839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Régimen</a:t>
            </a:r>
            <a:r>
              <a:rPr dirty="0" sz="135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5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Producto</a:t>
            </a:r>
            <a:r>
              <a:rPr dirty="0" sz="135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35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Empleo</a:t>
            </a:r>
            <a:endParaRPr sz="1350">
              <a:latin typeface="Carlito"/>
              <a:cs typeface="Carlito"/>
            </a:endParaRPr>
          </a:p>
          <a:p>
            <a:pPr marL="257175">
              <a:lnSpc>
                <a:spcPct val="100000"/>
              </a:lnSpc>
              <a:spcBef>
                <a:spcPts val="35"/>
              </a:spcBef>
            </a:pP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Nacional</a:t>
            </a:r>
            <a:endParaRPr sz="1350">
              <a:latin typeface="Carlito"/>
              <a:cs typeface="Carlito"/>
            </a:endParaRPr>
          </a:p>
          <a:p>
            <a:pPr marL="285115" indent="-116839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Régimen</a:t>
            </a:r>
            <a:r>
              <a:rPr dirty="0" sz="135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50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Materia</a:t>
            </a:r>
            <a:r>
              <a:rPr dirty="0" sz="1350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Prima.</a:t>
            </a:r>
            <a:endParaRPr sz="1350">
              <a:latin typeface="Carlito"/>
              <a:cs typeface="Carlito"/>
            </a:endParaRPr>
          </a:p>
          <a:p>
            <a:pPr marL="285115" indent="-116839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Régimen</a:t>
            </a:r>
            <a:r>
              <a:rPr dirty="0" sz="135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Automotriz</a:t>
            </a:r>
            <a:endParaRPr sz="1350">
              <a:latin typeface="Carlito"/>
              <a:cs typeface="Carlito"/>
            </a:endParaRPr>
          </a:p>
          <a:p>
            <a:pPr marL="285115" indent="-116839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85115" algn="l"/>
              </a:tabLst>
            </a:pPr>
            <a:r>
              <a:rPr dirty="0" sz="1350">
                <a:solidFill>
                  <a:srgbClr val="FFFFFF"/>
                </a:solidFill>
                <a:latin typeface="Carlito"/>
                <a:cs typeface="Carlito"/>
              </a:rPr>
              <a:t>Cáñamo</a:t>
            </a:r>
            <a:r>
              <a:rPr dirty="0" sz="1350" spc="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rlito"/>
                <a:cs typeface="Carlito"/>
              </a:rPr>
              <a:t>Industrial.</a:t>
            </a:r>
            <a:endParaRPr sz="13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350">
              <a:latin typeface="Carlito"/>
              <a:cs typeface="Carlito"/>
            </a:endParaRPr>
          </a:p>
          <a:p>
            <a:pPr marL="12700" marR="31877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289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empresas</a:t>
            </a:r>
            <a:r>
              <a:rPr dirty="0" sz="13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emplean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3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25.028 personas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6944">
              <a:lnSpc>
                <a:spcPct val="100000"/>
              </a:lnSpc>
              <a:spcBef>
                <a:spcPts val="100"/>
              </a:spcBef>
            </a:pPr>
            <a:r>
              <a:rPr dirty="0" spc="-50">
                <a:solidFill>
                  <a:srgbClr val="001F5F"/>
                </a:solidFill>
              </a:rPr>
              <a:t>SUBSECRETARIA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ESTADO</a:t>
            </a:r>
            <a:r>
              <a:rPr dirty="0" spc="-40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3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INDUSTRIA</a:t>
            </a:r>
          </a:p>
        </p:txBody>
      </p:sp>
      <p:sp>
        <p:nvSpPr>
          <p:cNvPr id="27" name="object 27" descr=""/>
          <p:cNvSpPr/>
          <p:nvPr/>
        </p:nvSpPr>
        <p:spPr>
          <a:xfrm>
            <a:off x="0" y="6426708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1"/>
                </a:lnTo>
                <a:lnTo>
                  <a:pt x="9906000" y="5029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0" y="6525768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7"/>
                </a:lnTo>
                <a:lnTo>
                  <a:pt x="9906000" y="48767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dirty="0" sz="3200" spc="-30">
                <a:solidFill>
                  <a:srgbClr val="001F5F"/>
                </a:solidFill>
              </a:rPr>
              <a:t>DATOS</a:t>
            </a:r>
            <a:r>
              <a:rPr dirty="0" sz="3200" spc="-170">
                <a:solidFill>
                  <a:srgbClr val="001F5F"/>
                </a:solidFill>
              </a:rPr>
              <a:t> </a:t>
            </a:r>
            <a:r>
              <a:rPr dirty="0" sz="3200" spc="-35">
                <a:solidFill>
                  <a:srgbClr val="001F5F"/>
                </a:solidFill>
              </a:rPr>
              <a:t>ESTADISTICOS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4166996" y="3981069"/>
            <a:ext cx="15938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AÑO</a:t>
            </a:r>
            <a:r>
              <a:rPr dirty="0" sz="2800" spc="1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70" b="1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955" y="574983"/>
            <a:ext cx="1331552" cy="118483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3532632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3797808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1964" y="5704332"/>
            <a:ext cx="2857500" cy="43709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325611" y="3532632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325611" y="3797808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0155" y="1397000"/>
            <a:ext cx="2047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40155" y="1610055"/>
            <a:ext cx="20110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aprobaron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121</a:t>
            </a:r>
            <a:r>
              <a:rPr dirty="0" sz="14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proyectos</a:t>
            </a:r>
            <a:r>
              <a:rPr dirty="0" sz="140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0155" y="2037333"/>
            <a:ext cx="7524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inversión.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63189" y="5987589"/>
            <a:ext cx="4587240" cy="38354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Industria/MIC,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Consejo de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00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Diciembre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6339" y="568324"/>
            <a:ext cx="6089015" cy="909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78305" marR="5080" indent="-1666239">
              <a:lnSpc>
                <a:spcPct val="1209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CANTIDAD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 spc="100">
                <a:solidFill>
                  <a:srgbClr val="001F5F"/>
                </a:solidFill>
              </a:rPr>
              <a:t>DE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PROYECTOS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-30">
                <a:solidFill>
                  <a:srgbClr val="001F5F"/>
                </a:solidFill>
              </a:rPr>
              <a:t>APROBADOS </a:t>
            </a:r>
            <a:r>
              <a:rPr dirty="0" spc="-100">
                <a:solidFill>
                  <a:srgbClr val="001F5F"/>
                </a:solidFill>
              </a:rPr>
              <a:t>BAJO</a:t>
            </a:r>
            <a:r>
              <a:rPr dirty="0" spc="-50">
                <a:solidFill>
                  <a:srgbClr val="001F5F"/>
                </a:solidFill>
              </a:rPr>
              <a:t> </a:t>
            </a:r>
            <a:r>
              <a:rPr dirty="0" spc="-135">
                <a:solidFill>
                  <a:srgbClr val="001F5F"/>
                </a:solidFill>
              </a:rPr>
              <a:t>LA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LEY</a:t>
            </a:r>
            <a:r>
              <a:rPr dirty="0" spc="-125">
                <a:solidFill>
                  <a:srgbClr val="001F5F"/>
                </a:solidFill>
              </a:rPr>
              <a:t> </a:t>
            </a:r>
            <a:r>
              <a:rPr dirty="0" spc="55">
                <a:solidFill>
                  <a:srgbClr val="001F5F"/>
                </a:solidFill>
              </a:rPr>
              <a:t>60/90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08857" y="1538096"/>
            <a:ext cx="18643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(PERIODO</a:t>
            </a:r>
            <a:r>
              <a:rPr dirty="0" sz="1400" spc="1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40" b="1">
                <a:solidFill>
                  <a:srgbClr val="001F5F"/>
                </a:solidFill>
                <a:latin typeface="Times New Roman"/>
                <a:cs typeface="Times New Roman"/>
              </a:rPr>
              <a:t>2020-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797051" y="2016252"/>
            <a:ext cx="8446135" cy="3357879"/>
            <a:chOff x="797051" y="2016252"/>
            <a:chExt cx="8446135" cy="3357879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6035" y="2052807"/>
              <a:ext cx="1117226" cy="332081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1683" y="2016252"/>
              <a:ext cx="5359908" cy="335737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659623" y="2063496"/>
              <a:ext cx="1054735" cy="3301365"/>
            </a:xfrm>
            <a:custGeom>
              <a:avLst/>
              <a:gdLst/>
              <a:ahLst/>
              <a:cxnLst/>
              <a:rect l="l" t="t" r="r" b="b"/>
              <a:pathLst>
                <a:path w="1054734" h="3301365">
                  <a:moveTo>
                    <a:pt x="1054607" y="0"/>
                  </a:moveTo>
                  <a:lnTo>
                    <a:pt x="0" y="0"/>
                  </a:lnTo>
                  <a:lnTo>
                    <a:pt x="0" y="3300983"/>
                  </a:lnTo>
                  <a:lnTo>
                    <a:pt x="1054607" y="3300983"/>
                  </a:lnTo>
                  <a:lnTo>
                    <a:pt x="105460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24356" y="2036063"/>
              <a:ext cx="5279390" cy="3328670"/>
            </a:xfrm>
            <a:custGeom>
              <a:avLst/>
              <a:gdLst/>
              <a:ahLst/>
              <a:cxnLst/>
              <a:rect l="l" t="t" r="r" b="b"/>
              <a:pathLst>
                <a:path w="5279390" h="3328670">
                  <a:moveTo>
                    <a:pt x="1056132" y="1909572"/>
                  </a:moveTo>
                  <a:lnTo>
                    <a:pt x="0" y="1909572"/>
                  </a:lnTo>
                  <a:lnTo>
                    <a:pt x="0" y="3328416"/>
                  </a:lnTo>
                  <a:lnTo>
                    <a:pt x="1056132" y="3328416"/>
                  </a:lnTo>
                  <a:lnTo>
                    <a:pt x="1056132" y="1909572"/>
                  </a:lnTo>
                  <a:close/>
                </a:path>
                <a:path w="5279390" h="3328670">
                  <a:moveTo>
                    <a:pt x="3166872" y="437388"/>
                  </a:moveTo>
                  <a:lnTo>
                    <a:pt x="2112264" y="437388"/>
                  </a:lnTo>
                  <a:lnTo>
                    <a:pt x="2112264" y="3328416"/>
                  </a:lnTo>
                  <a:lnTo>
                    <a:pt x="3166872" y="3328416"/>
                  </a:lnTo>
                  <a:lnTo>
                    <a:pt x="3166872" y="437388"/>
                  </a:lnTo>
                  <a:close/>
                </a:path>
                <a:path w="5279390" h="3328670">
                  <a:moveTo>
                    <a:pt x="5279136" y="0"/>
                  </a:moveTo>
                  <a:lnTo>
                    <a:pt x="4223004" y="0"/>
                  </a:lnTo>
                  <a:lnTo>
                    <a:pt x="4223004" y="3328416"/>
                  </a:lnTo>
                  <a:lnTo>
                    <a:pt x="5279136" y="3328428"/>
                  </a:lnTo>
                  <a:lnTo>
                    <a:pt x="52791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7051" y="5364479"/>
              <a:ext cx="8446135" cy="0"/>
            </a:xfrm>
            <a:custGeom>
              <a:avLst/>
              <a:gdLst/>
              <a:ahLst/>
              <a:cxnLst/>
              <a:rect l="l" t="t" r="r" b="b"/>
              <a:pathLst>
                <a:path w="8446135" h="0">
                  <a:moveTo>
                    <a:pt x="0" y="0"/>
                  </a:moveTo>
                  <a:lnTo>
                    <a:pt x="8446008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762125" y="368325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35653" y="221018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106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47409" y="1773682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59039" y="1800859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95335" y="5427090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06964" y="5427090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18593" y="5427090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014727" y="5427090"/>
            <a:ext cx="346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2023*</a:t>
            </a:r>
            <a:endParaRPr sz="1000">
              <a:latin typeface="Carlito"/>
              <a:cs typeface="Carlito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128" y="1792216"/>
            <a:ext cx="1135512" cy="36088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804" y="2295135"/>
            <a:ext cx="5426979" cy="310592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633716" y="1802892"/>
            <a:ext cx="1073150" cy="3589020"/>
          </a:xfrm>
          <a:custGeom>
            <a:avLst/>
            <a:gdLst/>
            <a:ahLst/>
            <a:cxnLst/>
            <a:rect l="l" t="t" r="r" b="b"/>
            <a:pathLst>
              <a:path w="1073150" h="3589020">
                <a:moveTo>
                  <a:pt x="1072896" y="0"/>
                </a:moveTo>
                <a:lnTo>
                  <a:pt x="0" y="0"/>
                </a:lnTo>
                <a:lnTo>
                  <a:pt x="0" y="3589020"/>
                </a:lnTo>
                <a:lnTo>
                  <a:pt x="1072896" y="3589020"/>
                </a:lnTo>
                <a:lnTo>
                  <a:pt x="10728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96339" y="3994403"/>
            <a:ext cx="1073150" cy="1397635"/>
          </a:xfrm>
          <a:custGeom>
            <a:avLst/>
            <a:gdLst/>
            <a:ahLst/>
            <a:cxnLst/>
            <a:rect l="l" t="t" r="r" b="b"/>
            <a:pathLst>
              <a:path w="1073150" h="1397635">
                <a:moveTo>
                  <a:pt x="1072896" y="0"/>
                </a:moveTo>
                <a:lnTo>
                  <a:pt x="0" y="0"/>
                </a:lnTo>
                <a:lnTo>
                  <a:pt x="0" y="1397508"/>
                </a:lnTo>
                <a:lnTo>
                  <a:pt x="1072896" y="1397508"/>
                </a:lnTo>
                <a:lnTo>
                  <a:pt x="10728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342132" y="3066288"/>
            <a:ext cx="1073150" cy="2326005"/>
          </a:xfrm>
          <a:custGeom>
            <a:avLst/>
            <a:gdLst/>
            <a:ahLst/>
            <a:cxnLst/>
            <a:rect l="l" t="t" r="r" b="b"/>
            <a:pathLst>
              <a:path w="1073150" h="2326004">
                <a:moveTo>
                  <a:pt x="1072895" y="0"/>
                </a:moveTo>
                <a:lnTo>
                  <a:pt x="0" y="0"/>
                </a:lnTo>
                <a:lnTo>
                  <a:pt x="0" y="2325624"/>
                </a:lnTo>
                <a:lnTo>
                  <a:pt x="1072895" y="2325624"/>
                </a:lnTo>
                <a:lnTo>
                  <a:pt x="107289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659891" y="2305811"/>
            <a:ext cx="8583295" cy="3091180"/>
            <a:chOff x="659891" y="2305811"/>
            <a:chExt cx="8583295" cy="3091180"/>
          </a:xfrm>
        </p:grpSpPr>
        <p:sp>
          <p:nvSpPr>
            <p:cNvPr id="8" name="object 8" descr=""/>
            <p:cNvSpPr/>
            <p:nvPr/>
          </p:nvSpPr>
          <p:spPr>
            <a:xfrm>
              <a:off x="5487924" y="2305811"/>
              <a:ext cx="1073150" cy="3086100"/>
            </a:xfrm>
            <a:custGeom>
              <a:avLst/>
              <a:gdLst/>
              <a:ahLst/>
              <a:cxnLst/>
              <a:rect l="l" t="t" r="r" b="b"/>
              <a:pathLst>
                <a:path w="1073150" h="3086100">
                  <a:moveTo>
                    <a:pt x="1072896" y="0"/>
                  </a:moveTo>
                  <a:lnTo>
                    <a:pt x="0" y="0"/>
                  </a:lnTo>
                  <a:lnTo>
                    <a:pt x="0" y="3086100"/>
                  </a:lnTo>
                  <a:lnTo>
                    <a:pt x="1072896" y="3086100"/>
                  </a:lnTo>
                  <a:lnTo>
                    <a:pt x="107289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9891" y="5391911"/>
              <a:ext cx="8583295" cy="0"/>
            </a:xfrm>
            <a:custGeom>
              <a:avLst/>
              <a:gdLst/>
              <a:ahLst/>
              <a:cxnLst/>
              <a:rect l="l" t="t" r="r" b="b"/>
              <a:pathLst>
                <a:path w="8583295" h="0">
                  <a:moveTo>
                    <a:pt x="0" y="0"/>
                  </a:moveTo>
                  <a:lnTo>
                    <a:pt x="8583167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20392" y="3732403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66565" y="2804286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208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12611" y="2044065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276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58657" y="154089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74939" y="5454802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20985" y="5454802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867158" y="5454802"/>
            <a:ext cx="315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2.022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97710" y="5454802"/>
            <a:ext cx="346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2023*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4689" y="1360677"/>
            <a:ext cx="213296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mes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94689" y="1787093"/>
            <a:ext cx="212915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proyectadas</a:t>
            </a:r>
            <a:r>
              <a:rPr dirty="0" sz="14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ascienden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321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r>
              <a:rPr dirty="0" sz="1400" spc="-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USD,</a:t>
            </a:r>
            <a:r>
              <a:rPr dirty="0" sz="14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superando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así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cifra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alcanzada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94689" y="2427858"/>
            <a:ext cx="9486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anterior.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546985" y="5970828"/>
            <a:ext cx="4821555" cy="39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7350" marR="5080" indent="-1645285">
              <a:lnSpc>
                <a:spcPct val="116199"/>
              </a:lnSpc>
              <a:spcBef>
                <a:spcPts val="9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Industria/MIC,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Consejo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05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r>
              <a:rPr dirty="0" sz="1050" spc="-10" i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41777" y="316229"/>
            <a:ext cx="44761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INVERSIONES</a:t>
            </a:r>
            <a:r>
              <a:rPr dirty="0" spc="275">
                <a:solidFill>
                  <a:srgbClr val="001F5F"/>
                </a:solidFill>
              </a:rPr>
              <a:t> </a:t>
            </a:r>
            <a:r>
              <a:rPr dirty="0" spc="-65">
                <a:solidFill>
                  <a:srgbClr val="001F5F"/>
                </a:solidFill>
              </a:rPr>
              <a:t>PROYECTADAS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2800857" y="767333"/>
            <a:ext cx="39585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4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MILLONES</a:t>
            </a:r>
            <a:r>
              <a:rPr dirty="0" sz="1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USD,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40" b="1">
                <a:solidFill>
                  <a:srgbClr val="001F5F"/>
                </a:solidFill>
                <a:latin typeface="Times New Roman"/>
                <a:cs typeface="Times New Roman"/>
              </a:rPr>
              <a:t>2020-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753" y="5762951"/>
            <a:ext cx="7861300" cy="38354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Industria/MIC,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del Consejo de</a:t>
            </a:r>
            <a:r>
              <a:rPr dirty="0" sz="10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00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Obs:</a:t>
            </a:r>
            <a:r>
              <a:rPr dirty="0" sz="10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0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Primario: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Agricultura,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 Ganaderia,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pesca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y mineria.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0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Secundario: Manufacturas,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construcciones,</a:t>
            </a:r>
            <a:r>
              <a:rPr dirty="0" sz="10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electricidad.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0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Terciario: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Servicios.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9966" y="644778"/>
            <a:ext cx="68764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INVERSIONES</a:t>
            </a:r>
            <a:r>
              <a:rPr dirty="0" spc="80">
                <a:solidFill>
                  <a:srgbClr val="001F5F"/>
                </a:solidFill>
              </a:rPr>
              <a:t> </a:t>
            </a:r>
            <a:r>
              <a:rPr dirty="0" spc="-85">
                <a:solidFill>
                  <a:srgbClr val="001F5F"/>
                </a:solidFill>
              </a:rPr>
              <a:t>PROYECTADAS</a:t>
            </a:r>
            <a:r>
              <a:rPr dirty="0" spc="8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POR</a:t>
            </a:r>
            <a:r>
              <a:rPr dirty="0" spc="8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SECTORES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21610" y="1095577"/>
            <a:ext cx="49536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400" spc="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Times New Roman"/>
                <a:cs typeface="Times New Roman"/>
              </a:rPr>
              <a:t>PORCENTAJE,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400" spc="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ENERO</a:t>
            </a:r>
            <a:r>
              <a:rPr dirty="0" sz="14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0" b="1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DICIEMBRE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7496" y="1497330"/>
            <a:ext cx="1881505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81%</a:t>
            </a: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inversiones proyectadas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concentra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secundario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, mientras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que,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sector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primario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lleva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10%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50">
                <a:solidFill>
                  <a:srgbClr val="001F5F"/>
                </a:solidFill>
                <a:latin typeface="Carlito"/>
                <a:cs typeface="Carlito"/>
              </a:rPr>
              <a:t>y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sector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terciario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9%,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respectivamente.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144011" y="1731264"/>
            <a:ext cx="3613785" cy="3613785"/>
            <a:chOff x="3144011" y="1731264"/>
            <a:chExt cx="3613785" cy="361378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9411" y="1740363"/>
              <a:ext cx="1117285" cy="181979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4011" y="2008632"/>
              <a:ext cx="3613403" cy="33360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875" y="1731264"/>
              <a:ext cx="1030211" cy="184708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953000" y="1751711"/>
              <a:ext cx="1063625" cy="1766570"/>
            </a:xfrm>
            <a:custGeom>
              <a:avLst/>
              <a:gdLst/>
              <a:ahLst/>
              <a:cxnLst/>
              <a:rect l="l" t="t" r="r" b="b"/>
              <a:pathLst>
                <a:path w="1063625" h="1766570">
                  <a:moveTo>
                    <a:pt x="0" y="0"/>
                  </a:moveTo>
                  <a:lnTo>
                    <a:pt x="0" y="1766189"/>
                  </a:lnTo>
                  <a:lnTo>
                    <a:pt x="1063116" y="355726"/>
                  </a:lnTo>
                  <a:lnTo>
                    <a:pt x="1022787" y="326214"/>
                  </a:lnTo>
                  <a:lnTo>
                    <a:pt x="981728" y="297913"/>
                  </a:lnTo>
                  <a:lnTo>
                    <a:pt x="939966" y="270834"/>
                  </a:lnTo>
                  <a:lnTo>
                    <a:pt x="897530" y="244985"/>
                  </a:lnTo>
                  <a:lnTo>
                    <a:pt x="854447" y="220377"/>
                  </a:lnTo>
                  <a:lnTo>
                    <a:pt x="810745" y="197017"/>
                  </a:lnTo>
                  <a:lnTo>
                    <a:pt x="766452" y="174916"/>
                  </a:lnTo>
                  <a:lnTo>
                    <a:pt x="721596" y="154082"/>
                  </a:lnTo>
                  <a:lnTo>
                    <a:pt x="676204" y="134525"/>
                  </a:lnTo>
                  <a:lnTo>
                    <a:pt x="630304" y="116255"/>
                  </a:lnTo>
                  <a:lnTo>
                    <a:pt x="583923" y="99280"/>
                  </a:lnTo>
                  <a:lnTo>
                    <a:pt x="537090" y="83609"/>
                  </a:lnTo>
                  <a:lnTo>
                    <a:pt x="489833" y="69253"/>
                  </a:lnTo>
                  <a:lnTo>
                    <a:pt x="442178" y="56220"/>
                  </a:lnTo>
                  <a:lnTo>
                    <a:pt x="394154" y="44519"/>
                  </a:lnTo>
                  <a:lnTo>
                    <a:pt x="345789" y="34161"/>
                  </a:lnTo>
                  <a:lnTo>
                    <a:pt x="297110" y="25153"/>
                  </a:lnTo>
                  <a:lnTo>
                    <a:pt x="248145" y="17506"/>
                  </a:lnTo>
                  <a:lnTo>
                    <a:pt x="198921" y="11228"/>
                  </a:lnTo>
                  <a:lnTo>
                    <a:pt x="149467" y="6330"/>
                  </a:lnTo>
                  <a:lnTo>
                    <a:pt x="99810" y="2819"/>
                  </a:lnTo>
                  <a:lnTo>
                    <a:pt x="49979" y="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6774" y="2028698"/>
              <a:ext cx="3532442" cy="325542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003420" y="1751711"/>
              <a:ext cx="949960" cy="1766570"/>
            </a:xfrm>
            <a:custGeom>
              <a:avLst/>
              <a:gdLst/>
              <a:ahLst/>
              <a:cxnLst/>
              <a:rect l="l" t="t" r="r" b="b"/>
              <a:pathLst>
                <a:path w="949960" h="1766570">
                  <a:moveTo>
                    <a:pt x="949578" y="0"/>
                  </a:moveTo>
                  <a:lnTo>
                    <a:pt x="899172" y="718"/>
                  </a:lnTo>
                  <a:lnTo>
                    <a:pt x="848900" y="2869"/>
                  </a:lnTo>
                  <a:lnTo>
                    <a:pt x="798790" y="6443"/>
                  </a:lnTo>
                  <a:lnTo>
                    <a:pt x="748873" y="11433"/>
                  </a:lnTo>
                  <a:lnTo>
                    <a:pt x="699176" y="17829"/>
                  </a:lnTo>
                  <a:lnTo>
                    <a:pt x="649730" y="25624"/>
                  </a:lnTo>
                  <a:lnTo>
                    <a:pt x="600562" y="34810"/>
                  </a:lnTo>
                  <a:lnTo>
                    <a:pt x="551703" y="45378"/>
                  </a:lnTo>
                  <a:lnTo>
                    <a:pt x="503181" y="57320"/>
                  </a:lnTo>
                  <a:lnTo>
                    <a:pt x="455025" y="70627"/>
                  </a:lnTo>
                  <a:lnTo>
                    <a:pt x="407264" y="85292"/>
                  </a:lnTo>
                  <a:lnTo>
                    <a:pt x="359928" y="101306"/>
                  </a:lnTo>
                  <a:lnTo>
                    <a:pt x="313045" y="118660"/>
                  </a:lnTo>
                  <a:lnTo>
                    <a:pt x="266644" y="137347"/>
                  </a:lnTo>
                  <a:lnTo>
                    <a:pt x="220755" y="157358"/>
                  </a:lnTo>
                  <a:lnTo>
                    <a:pt x="175407" y="178685"/>
                  </a:lnTo>
                  <a:lnTo>
                    <a:pt x="130628" y="201320"/>
                  </a:lnTo>
                  <a:lnTo>
                    <a:pt x="86448" y="225254"/>
                  </a:lnTo>
                  <a:lnTo>
                    <a:pt x="42895" y="250479"/>
                  </a:lnTo>
                  <a:lnTo>
                    <a:pt x="0" y="276987"/>
                  </a:lnTo>
                  <a:lnTo>
                    <a:pt x="949578" y="1766189"/>
                  </a:lnTo>
                  <a:lnTo>
                    <a:pt x="949578" y="0"/>
                  </a:lnTo>
                  <a:close/>
                </a:path>
              </a:pathLst>
            </a:custGeom>
            <a:solidFill>
              <a:srgbClr val="247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786120" y="1726184"/>
            <a:ext cx="1027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PRIMARIO,</a:t>
            </a:r>
            <a:r>
              <a:rPr dirty="0" sz="1200" spc="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55084" y="4131945"/>
            <a:ext cx="1209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SECUNDARIO,</a:t>
            </a:r>
            <a:r>
              <a:rPr dirty="0" sz="12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02889" y="1660397"/>
            <a:ext cx="964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TERCIARIO,</a:t>
            </a:r>
            <a:r>
              <a:rPr dirty="0" sz="12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9%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98301" y="1299972"/>
            <a:ext cx="4234180" cy="4657725"/>
            <a:chOff x="4698301" y="1299972"/>
            <a:chExt cx="4234180" cy="4657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1540" y="1357868"/>
              <a:ext cx="4230650" cy="45826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03064" y="1368551"/>
              <a:ext cx="4200525" cy="4520565"/>
            </a:xfrm>
            <a:custGeom>
              <a:avLst/>
              <a:gdLst/>
              <a:ahLst/>
              <a:cxnLst/>
              <a:rect l="l" t="t" r="r" b="b"/>
              <a:pathLst>
                <a:path w="4200525" h="4520565">
                  <a:moveTo>
                    <a:pt x="79248" y="4108704"/>
                  </a:moveTo>
                  <a:lnTo>
                    <a:pt x="0" y="4108704"/>
                  </a:lnTo>
                  <a:lnTo>
                    <a:pt x="0" y="4245864"/>
                  </a:lnTo>
                  <a:lnTo>
                    <a:pt x="79248" y="4245864"/>
                  </a:lnTo>
                  <a:lnTo>
                    <a:pt x="79248" y="4108704"/>
                  </a:lnTo>
                  <a:close/>
                </a:path>
                <a:path w="4200525" h="4520565">
                  <a:moveTo>
                    <a:pt x="117348" y="3834384"/>
                  </a:moveTo>
                  <a:lnTo>
                    <a:pt x="0" y="3834384"/>
                  </a:lnTo>
                  <a:lnTo>
                    <a:pt x="0" y="3971544"/>
                  </a:lnTo>
                  <a:lnTo>
                    <a:pt x="117348" y="3971544"/>
                  </a:lnTo>
                  <a:lnTo>
                    <a:pt x="117348" y="3834384"/>
                  </a:lnTo>
                  <a:close/>
                </a:path>
                <a:path w="4200525" h="4520565">
                  <a:moveTo>
                    <a:pt x="118872" y="3561588"/>
                  </a:moveTo>
                  <a:lnTo>
                    <a:pt x="0" y="3561588"/>
                  </a:lnTo>
                  <a:lnTo>
                    <a:pt x="0" y="3698748"/>
                  </a:lnTo>
                  <a:lnTo>
                    <a:pt x="118872" y="3698748"/>
                  </a:lnTo>
                  <a:lnTo>
                    <a:pt x="118872" y="3561588"/>
                  </a:lnTo>
                  <a:close/>
                </a:path>
                <a:path w="4200525" h="4520565">
                  <a:moveTo>
                    <a:pt x="126492" y="3287268"/>
                  </a:moveTo>
                  <a:lnTo>
                    <a:pt x="0" y="3287268"/>
                  </a:lnTo>
                  <a:lnTo>
                    <a:pt x="0" y="3424428"/>
                  </a:lnTo>
                  <a:lnTo>
                    <a:pt x="126492" y="3424428"/>
                  </a:lnTo>
                  <a:lnTo>
                    <a:pt x="126492" y="3287268"/>
                  </a:lnTo>
                  <a:close/>
                </a:path>
                <a:path w="4200525" h="4520565">
                  <a:moveTo>
                    <a:pt x="131064" y="3012948"/>
                  </a:moveTo>
                  <a:lnTo>
                    <a:pt x="0" y="3012948"/>
                  </a:lnTo>
                  <a:lnTo>
                    <a:pt x="0" y="3150108"/>
                  </a:lnTo>
                  <a:lnTo>
                    <a:pt x="131064" y="3150108"/>
                  </a:lnTo>
                  <a:lnTo>
                    <a:pt x="131064" y="3012948"/>
                  </a:lnTo>
                  <a:close/>
                </a:path>
                <a:path w="4200525" h="4520565">
                  <a:moveTo>
                    <a:pt x="217932" y="2740152"/>
                  </a:moveTo>
                  <a:lnTo>
                    <a:pt x="0" y="2740152"/>
                  </a:lnTo>
                  <a:lnTo>
                    <a:pt x="0" y="2875788"/>
                  </a:lnTo>
                  <a:lnTo>
                    <a:pt x="217932" y="2875788"/>
                  </a:lnTo>
                  <a:lnTo>
                    <a:pt x="217932" y="2740152"/>
                  </a:lnTo>
                  <a:close/>
                </a:path>
                <a:path w="4200525" h="4520565">
                  <a:moveTo>
                    <a:pt x="271272" y="2465832"/>
                  </a:moveTo>
                  <a:lnTo>
                    <a:pt x="0" y="2465832"/>
                  </a:lnTo>
                  <a:lnTo>
                    <a:pt x="0" y="2602992"/>
                  </a:lnTo>
                  <a:lnTo>
                    <a:pt x="271272" y="2602992"/>
                  </a:lnTo>
                  <a:lnTo>
                    <a:pt x="271272" y="2465832"/>
                  </a:lnTo>
                  <a:close/>
                </a:path>
                <a:path w="4200525" h="4520565">
                  <a:moveTo>
                    <a:pt x="272796" y="2191512"/>
                  </a:moveTo>
                  <a:lnTo>
                    <a:pt x="0" y="2191512"/>
                  </a:lnTo>
                  <a:lnTo>
                    <a:pt x="0" y="2328672"/>
                  </a:lnTo>
                  <a:lnTo>
                    <a:pt x="272796" y="2328672"/>
                  </a:lnTo>
                  <a:lnTo>
                    <a:pt x="272796" y="2191512"/>
                  </a:lnTo>
                  <a:close/>
                </a:path>
                <a:path w="4200525" h="4520565">
                  <a:moveTo>
                    <a:pt x="323088" y="1917192"/>
                  </a:moveTo>
                  <a:lnTo>
                    <a:pt x="0" y="1917192"/>
                  </a:lnTo>
                  <a:lnTo>
                    <a:pt x="0" y="2054352"/>
                  </a:lnTo>
                  <a:lnTo>
                    <a:pt x="323088" y="2054352"/>
                  </a:lnTo>
                  <a:lnTo>
                    <a:pt x="323088" y="1917192"/>
                  </a:lnTo>
                  <a:close/>
                </a:path>
                <a:path w="4200525" h="4520565">
                  <a:moveTo>
                    <a:pt x="408432" y="4383024"/>
                  </a:moveTo>
                  <a:lnTo>
                    <a:pt x="0" y="4383024"/>
                  </a:lnTo>
                  <a:lnTo>
                    <a:pt x="0" y="4520184"/>
                  </a:lnTo>
                  <a:lnTo>
                    <a:pt x="408432" y="4520184"/>
                  </a:lnTo>
                  <a:lnTo>
                    <a:pt x="408432" y="4383024"/>
                  </a:lnTo>
                  <a:close/>
                </a:path>
                <a:path w="4200525" h="4520565">
                  <a:moveTo>
                    <a:pt x="637032" y="1644396"/>
                  </a:moveTo>
                  <a:lnTo>
                    <a:pt x="0" y="1644396"/>
                  </a:lnTo>
                  <a:lnTo>
                    <a:pt x="0" y="1781556"/>
                  </a:lnTo>
                  <a:lnTo>
                    <a:pt x="637032" y="1781556"/>
                  </a:lnTo>
                  <a:lnTo>
                    <a:pt x="637032" y="1644396"/>
                  </a:lnTo>
                  <a:close/>
                </a:path>
                <a:path w="4200525" h="4520565">
                  <a:moveTo>
                    <a:pt x="722376" y="1370076"/>
                  </a:moveTo>
                  <a:lnTo>
                    <a:pt x="0" y="1370076"/>
                  </a:lnTo>
                  <a:lnTo>
                    <a:pt x="0" y="1507236"/>
                  </a:lnTo>
                  <a:lnTo>
                    <a:pt x="722376" y="1507236"/>
                  </a:lnTo>
                  <a:lnTo>
                    <a:pt x="722376" y="1370076"/>
                  </a:lnTo>
                  <a:close/>
                </a:path>
                <a:path w="4200525" h="4520565">
                  <a:moveTo>
                    <a:pt x="775716" y="1095756"/>
                  </a:moveTo>
                  <a:lnTo>
                    <a:pt x="0" y="1095756"/>
                  </a:lnTo>
                  <a:lnTo>
                    <a:pt x="0" y="1232916"/>
                  </a:lnTo>
                  <a:lnTo>
                    <a:pt x="775716" y="1232916"/>
                  </a:lnTo>
                  <a:lnTo>
                    <a:pt x="775716" y="1095756"/>
                  </a:lnTo>
                  <a:close/>
                </a:path>
                <a:path w="4200525" h="4520565">
                  <a:moveTo>
                    <a:pt x="824484" y="822960"/>
                  </a:moveTo>
                  <a:lnTo>
                    <a:pt x="0" y="822960"/>
                  </a:lnTo>
                  <a:lnTo>
                    <a:pt x="0" y="958596"/>
                  </a:lnTo>
                  <a:lnTo>
                    <a:pt x="824484" y="958596"/>
                  </a:lnTo>
                  <a:lnTo>
                    <a:pt x="824484" y="822960"/>
                  </a:lnTo>
                  <a:close/>
                </a:path>
                <a:path w="4200525" h="4520565">
                  <a:moveTo>
                    <a:pt x="1010412" y="548640"/>
                  </a:moveTo>
                  <a:lnTo>
                    <a:pt x="0" y="548640"/>
                  </a:lnTo>
                  <a:lnTo>
                    <a:pt x="0" y="685800"/>
                  </a:lnTo>
                  <a:lnTo>
                    <a:pt x="1010412" y="685800"/>
                  </a:lnTo>
                  <a:lnTo>
                    <a:pt x="1010412" y="548640"/>
                  </a:lnTo>
                  <a:close/>
                </a:path>
                <a:path w="4200525" h="4520565">
                  <a:moveTo>
                    <a:pt x="1095756" y="274320"/>
                  </a:moveTo>
                  <a:lnTo>
                    <a:pt x="0" y="274320"/>
                  </a:lnTo>
                  <a:lnTo>
                    <a:pt x="0" y="411480"/>
                  </a:lnTo>
                  <a:lnTo>
                    <a:pt x="1095756" y="411480"/>
                  </a:lnTo>
                  <a:lnTo>
                    <a:pt x="1095756" y="274320"/>
                  </a:lnTo>
                  <a:close/>
                </a:path>
                <a:path w="4200525" h="4520565">
                  <a:moveTo>
                    <a:pt x="420014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4200144" y="137160"/>
                  </a:lnTo>
                  <a:lnTo>
                    <a:pt x="4200144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03064" y="1299972"/>
              <a:ext cx="0" cy="4657725"/>
            </a:xfrm>
            <a:custGeom>
              <a:avLst/>
              <a:gdLst/>
              <a:ahLst/>
              <a:cxnLst/>
              <a:rect l="l" t="t" r="r" b="b"/>
              <a:pathLst>
                <a:path w="0" h="4657725">
                  <a:moveTo>
                    <a:pt x="0" y="46573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4741" y="5707786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45177" y="5433771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83911" y="5160009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83911" y="4886070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93055" y="4612004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96358" y="4337761"/>
            <a:ext cx="2152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83860" y="4064254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37835" y="3790315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8090" y="3516248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89397" y="3242005"/>
            <a:ext cx="2152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02326" y="2968497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88304" y="2694559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41390" y="2420492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91047" y="2146808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76976" y="1872741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9%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62065" y="1598803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967343" y="1324736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407413" y="1225296"/>
            <a:ext cx="3171825" cy="468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50060" marR="5080" indent="-545465">
              <a:lnSpc>
                <a:spcPct val="1499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Fabricación</a:t>
            </a:r>
            <a:r>
              <a:rPr dirty="0" sz="12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Biocombustibles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alimenticios</a:t>
            </a:r>
            <a:endParaRPr sz="1200">
              <a:latin typeface="Carlito"/>
              <a:cs typeface="Carlito"/>
            </a:endParaRPr>
          </a:p>
          <a:p>
            <a:pPr algn="r" marR="9525">
              <a:lnSpc>
                <a:spcPct val="100000"/>
              </a:lnSpc>
              <a:spcBef>
                <a:spcPts val="715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Producción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almacenamiento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granos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semillas</a:t>
            </a:r>
            <a:endParaRPr sz="1200">
              <a:latin typeface="Carlito"/>
              <a:cs typeface="Carlito"/>
            </a:endParaRPr>
          </a:p>
          <a:p>
            <a:pPr algn="r" marL="1395095" marR="8890" indent="1218565">
              <a:lnSpc>
                <a:spcPct val="149800"/>
              </a:lnSpc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Servicios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Algodón</a:t>
            </a:r>
            <a:r>
              <a:rPr dirty="0" sz="12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farmacéuticos Confecciones</a:t>
            </a:r>
            <a:r>
              <a:rPr dirty="0" sz="12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textiles Plásticos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endParaRPr sz="1200">
              <a:latin typeface="Carlito"/>
              <a:cs typeface="Carlito"/>
            </a:endParaRPr>
          </a:p>
          <a:p>
            <a:pPr algn="r" marR="8255">
              <a:lnSpc>
                <a:spcPct val="100000"/>
              </a:lnSpc>
              <a:spcBef>
                <a:spcPts val="715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Agroganadera</a:t>
            </a:r>
            <a:endParaRPr sz="1200">
              <a:latin typeface="Carlito"/>
              <a:cs typeface="Carlito"/>
            </a:endParaRPr>
          </a:p>
          <a:p>
            <a:pPr algn="r" marL="522605" marR="9525" indent="949325">
              <a:lnSpc>
                <a:spcPts val="2160"/>
              </a:lnSpc>
              <a:spcBef>
                <a:spcPts val="190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Caucho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Fabricación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materiales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construcción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cárnicos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derivados</a:t>
            </a:r>
            <a:r>
              <a:rPr dirty="0" sz="1200" spc="5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Fabricación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cables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eléctricos</a:t>
            </a:r>
            <a:endParaRPr sz="1200">
              <a:latin typeface="Carlito"/>
              <a:cs typeface="Carlito"/>
            </a:endParaRPr>
          </a:p>
          <a:p>
            <a:pPr algn="r" marR="9525">
              <a:lnSpc>
                <a:spcPct val="100000"/>
              </a:lnSpc>
              <a:spcBef>
                <a:spcPts val="515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Hierros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endParaRPr sz="1200">
              <a:latin typeface="Carlito"/>
              <a:cs typeface="Carlito"/>
            </a:endParaRPr>
          </a:p>
          <a:p>
            <a:pPr algn="r" marL="1638300" marR="10160" indent="-523240">
              <a:lnSpc>
                <a:spcPct val="149800"/>
              </a:lnSpc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Papel,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cartón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Herbicidas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fertilizantes</a:t>
            </a:r>
            <a:endParaRPr sz="1200">
              <a:latin typeface="Carlito"/>
              <a:cs typeface="Carlito"/>
            </a:endParaRPr>
          </a:p>
          <a:p>
            <a:pPr algn="r" marR="8255">
              <a:lnSpc>
                <a:spcPct val="100000"/>
              </a:lnSpc>
              <a:spcBef>
                <a:spcPts val="715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Otros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58542" y="6102197"/>
            <a:ext cx="47980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/MIC,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Consejo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Inversiones</a:t>
            </a:r>
            <a:r>
              <a:rPr dirty="0" sz="105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92088" y="3375786"/>
            <a:ext cx="27889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70%</a:t>
            </a:r>
            <a:r>
              <a:rPr dirty="0" sz="14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 inversiones</a:t>
            </a:r>
            <a:r>
              <a:rPr dirty="0" sz="14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proyectadas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02043" y="3589146"/>
            <a:ext cx="1969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concentra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rubros: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50228" y="3802507"/>
            <a:ext cx="20739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biocombustibles,</a:t>
            </a:r>
            <a:r>
              <a:rPr dirty="0" sz="1400" spc="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34404" y="4015866"/>
            <a:ext cx="23063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alimenticios,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granos</a:t>
            </a:r>
            <a:r>
              <a:rPr dirty="0" sz="14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semillas,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27595" y="4229227"/>
            <a:ext cx="15201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servicios,</a:t>
            </a:r>
            <a:r>
              <a:rPr dirty="0" sz="14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algodón.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49044" y="582295"/>
            <a:ext cx="65182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INVERSIONES</a:t>
            </a:r>
            <a:r>
              <a:rPr dirty="0" spc="80">
                <a:solidFill>
                  <a:srgbClr val="001F5F"/>
                </a:solidFill>
              </a:rPr>
              <a:t> </a:t>
            </a:r>
            <a:r>
              <a:rPr dirty="0" spc="-85">
                <a:solidFill>
                  <a:srgbClr val="001F5F"/>
                </a:solidFill>
              </a:rPr>
              <a:t>PROYECTADAS</a:t>
            </a:r>
            <a:r>
              <a:rPr dirty="0" spc="8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POR</a:t>
            </a:r>
            <a:r>
              <a:rPr dirty="0" spc="8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RUBROS</a:t>
            </a:r>
          </a:p>
        </p:txBody>
      </p:sp>
      <p:sp>
        <p:nvSpPr>
          <p:cNvPr id="31" name="object 31" descr=""/>
          <p:cNvSpPr txBox="1"/>
          <p:nvPr/>
        </p:nvSpPr>
        <p:spPr>
          <a:xfrm>
            <a:off x="2532633" y="1033399"/>
            <a:ext cx="49530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400" spc="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Times New Roman"/>
                <a:cs typeface="Times New Roman"/>
              </a:rPr>
              <a:t>PORCENTAJE,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400" spc="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ENERO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0" b="1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1400" spc="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DICIEMBRE</a:t>
            </a:r>
            <a:r>
              <a:rPr dirty="0" sz="140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637" y="2895594"/>
            <a:ext cx="1278657" cy="245821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253740" y="2642616"/>
            <a:ext cx="5240020" cy="2711450"/>
            <a:chOff x="3253740" y="2642616"/>
            <a:chExt cx="5240020" cy="27114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701" y="4274731"/>
              <a:ext cx="1278657" cy="10790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3740" y="2642616"/>
              <a:ext cx="5239512" cy="2711196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1789176" y="2906267"/>
            <a:ext cx="1216660" cy="2438400"/>
          </a:xfrm>
          <a:custGeom>
            <a:avLst/>
            <a:gdLst/>
            <a:ahLst/>
            <a:cxnLst/>
            <a:rect l="l" t="t" r="r" b="b"/>
            <a:pathLst>
              <a:path w="1216660" h="2438400">
                <a:moveTo>
                  <a:pt x="1216152" y="0"/>
                </a:moveTo>
                <a:lnTo>
                  <a:pt x="0" y="0"/>
                </a:lnTo>
                <a:lnTo>
                  <a:pt x="0" y="2438399"/>
                </a:lnTo>
                <a:lnTo>
                  <a:pt x="1216152" y="2438399"/>
                </a:lnTo>
                <a:lnTo>
                  <a:pt x="12161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30240" y="4285488"/>
            <a:ext cx="1216660" cy="1059180"/>
          </a:xfrm>
          <a:custGeom>
            <a:avLst/>
            <a:gdLst/>
            <a:ahLst/>
            <a:cxnLst/>
            <a:rect l="l" t="t" r="r" b="b"/>
            <a:pathLst>
              <a:path w="1216659" h="1059179">
                <a:moveTo>
                  <a:pt x="1216152" y="0"/>
                </a:moveTo>
                <a:lnTo>
                  <a:pt x="0" y="0"/>
                </a:lnTo>
                <a:lnTo>
                  <a:pt x="0" y="1059180"/>
                </a:lnTo>
                <a:lnTo>
                  <a:pt x="1216152" y="1059180"/>
                </a:lnTo>
                <a:lnTo>
                  <a:pt x="12161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296411" y="2662427"/>
            <a:ext cx="1217930" cy="2682240"/>
          </a:xfrm>
          <a:custGeom>
            <a:avLst/>
            <a:gdLst/>
            <a:ahLst/>
            <a:cxnLst/>
            <a:rect l="l" t="t" r="r" b="b"/>
            <a:pathLst>
              <a:path w="1217929" h="2682240">
                <a:moveTo>
                  <a:pt x="1217676" y="0"/>
                </a:moveTo>
                <a:lnTo>
                  <a:pt x="0" y="0"/>
                </a:lnTo>
                <a:lnTo>
                  <a:pt x="0" y="2682240"/>
                </a:lnTo>
                <a:lnTo>
                  <a:pt x="1217676" y="2682240"/>
                </a:lnTo>
                <a:lnTo>
                  <a:pt x="12176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174813" y="3950208"/>
            <a:ext cx="7893684" cy="1399540"/>
            <a:chOff x="1174813" y="3950208"/>
            <a:chExt cx="7893684" cy="1399540"/>
          </a:xfrm>
        </p:grpSpPr>
        <p:sp>
          <p:nvSpPr>
            <p:cNvPr id="10" name="object 10" descr=""/>
            <p:cNvSpPr/>
            <p:nvPr/>
          </p:nvSpPr>
          <p:spPr>
            <a:xfrm>
              <a:off x="7238999" y="3950208"/>
              <a:ext cx="1216660" cy="1394460"/>
            </a:xfrm>
            <a:custGeom>
              <a:avLst/>
              <a:gdLst/>
              <a:ahLst/>
              <a:cxnLst/>
              <a:rect l="l" t="t" r="r" b="b"/>
              <a:pathLst>
                <a:path w="1216659" h="1394460">
                  <a:moveTo>
                    <a:pt x="1216152" y="0"/>
                  </a:moveTo>
                  <a:lnTo>
                    <a:pt x="0" y="0"/>
                  </a:lnTo>
                  <a:lnTo>
                    <a:pt x="0" y="1394460"/>
                  </a:lnTo>
                  <a:lnTo>
                    <a:pt x="1216152" y="1394460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79575" y="5344668"/>
              <a:ext cx="7884159" cy="0"/>
            </a:xfrm>
            <a:custGeom>
              <a:avLst/>
              <a:gdLst/>
              <a:ahLst/>
              <a:cxnLst/>
              <a:rect l="l" t="t" r="r" b="b"/>
              <a:pathLst>
                <a:path w="7884159" h="0">
                  <a:moveTo>
                    <a:pt x="0" y="0"/>
                  </a:moveTo>
                  <a:lnTo>
                    <a:pt x="7883652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285492" y="2644266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191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94505" y="2399538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736840" y="3687571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109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64866" y="5408167"/>
            <a:ext cx="5740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NACIONAL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46493" y="5408167"/>
            <a:ext cx="694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EXTRANJERO</a:t>
            </a:r>
            <a:endParaRPr sz="1000">
              <a:latin typeface="Carlito"/>
              <a:cs typeface="Carlito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936" y="3485388"/>
            <a:ext cx="83819" cy="8382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120546" y="3330651"/>
            <a:ext cx="334645" cy="5441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011936" y="374599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820161" y="2369312"/>
            <a:ext cx="4248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0000"/>
                </a:solidFill>
                <a:latin typeface="Carlito"/>
                <a:cs typeface="Carlito"/>
              </a:rPr>
              <a:t>+10%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903473" y="2565145"/>
            <a:ext cx="494030" cy="208915"/>
          </a:xfrm>
          <a:custGeom>
            <a:avLst/>
            <a:gdLst/>
            <a:ahLst/>
            <a:cxnLst/>
            <a:rect l="l" t="t" r="r" b="b"/>
            <a:pathLst>
              <a:path w="494029" h="208914">
                <a:moveTo>
                  <a:pt x="408708" y="26772"/>
                </a:moveTo>
                <a:lnTo>
                  <a:pt x="0" y="181990"/>
                </a:lnTo>
                <a:lnTo>
                  <a:pt x="10159" y="208661"/>
                </a:lnTo>
                <a:lnTo>
                  <a:pt x="418854" y="53447"/>
                </a:lnTo>
                <a:lnTo>
                  <a:pt x="408708" y="26772"/>
                </a:lnTo>
                <a:close/>
              </a:path>
              <a:path w="494029" h="208914">
                <a:moveTo>
                  <a:pt x="482794" y="21716"/>
                </a:moveTo>
                <a:lnTo>
                  <a:pt x="422021" y="21716"/>
                </a:lnTo>
                <a:lnTo>
                  <a:pt x="432180" y="48387"/>
                </a:lnTo>
                <a:lnTo>
                  <a:pt x="418854" y="53447"/>
                </a:lnTo>
                <a:lnTo>
                  <a:pt x="429005" y="80137"/>
                </a:lnTo>
                <a:lnTo>
                  <a:pt x="482794" y="21716"/>
                </a:lnTo>
                <a:close/>
              </a:path>
              <a:path w="494029" h="208914">
                <a:moveTo>
                  <a:pt x="422021" y="21716"/>
                </a:moveTo>
                <a:lnTo>
                  <a:pt x="408708" y="26772"/>
                </a:lnTo>
                <a:lnTo>
                  <a:pt x="418854" y="53447"/>
                </a:lnTo>
                <a:lnTo>
                  <a:pt x="432180" y="48387"/>
                </a:lnTo>
                <a:lnTo>
                  <a:pt x="422021" y="21716"/>
                </a:lnTo>
                <a:close/>
              </a:path>
              <a:path w="494029" h="208914">
                <a:moveTo>
                  <a:pt x="398525" y="0"/>
                </a:moveTo>
                <a:lnTo>
                  <a:pt x="408708" y="26772"/>
                </a:lnTo>
                <a:lnTo>
                  <a:pt x="422021" y="21716"/>
                </a:lnTo>
                <a:lnTo>
                  <a:pt x="482794" y="21716"/>
                </a:lnTo>
                <a:lnTo>
                  <a:pt x="493902" y="9651"/>
                </a:lnTo>
                <a:lnTo>
                  <a:pt x="398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6266179" y="3854577"/>
            <a:ext cx="735330" cy="37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845">
              <a:lnSpc>
                <a:spcPts val="1505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Carlito"/>
                <a:cs typeface="Carlito"/>
              </a:rPr>
              <a:t>+</a:t>
            </a:r>
            <a:r>
              <a:rPr dirty="0" sz="1400" spc="-2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FF0000"/>
                </a:solidFill>
                <a:latin typeface="Carlito"/>
                <a:cs typeface="Carlito"/>
              </a:rPr>
              <a:t>32%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265"/>
              </a:lnSpc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635495" y="4001389"/>
            <a:ext cx="569595" cy="249554"/>
          </a:xfrm>
          <a:custGeom>
            <a:avLst/>
            <a:gdLst/>
            <a:ahLst/>
            <a:cxnLst/>
            <a:rect l="l" t="t" r="r" b="b"/>
            <a:pathLst>
              <a:path w="569595" h="249554">
                <a:moveTo>
                  <a:pt x="484842" y="26454"/>
                </a:moveTo>
                <a:lnTo>
                  <a:pt x="0" y="223012"/>
                </a:lnTo>
                <a:lnTo>
                  <a:pt x="10668" y="249555"/>
                </a:lnTo>
                <a:lnTo>
                  <a:pt x="495612" y="52955"/>
                </a:lnTo>
                <a:lnTo>
                  <a:pt x="484842" y="26454"/>
                </a:lnTo>
                <a:close/>
              </a:path>
              <a:path w="569595" h="249554">
                <a:moveTo>
                  <a:pt x="557638" y="21081"/>
                </a:moveTo>
                <a:lnTo>
                  <a:pt x="498094" y="21081"/>
                </a:lnTo>
                <a:lnTo>
                  <a:pt x="508761" y="47625"/>
                </a:lnTo>
                <a:lnTo>
                  <a:pt x="495612" y="52955"/>
                </a:lnTo>
                <a:lnTo>
                  <a:pt x="506349" y="79375"/>
                </a:lnTo>
                <a:lnTo>
                  <a:pt x="557638" y="21081"/>
                </a:lnTo>
                <a:close/>
              </a:path>
              <a:path w="569595" h="249554">
                <a:moveTo>
                  <a:pt x="498094" y="21081"/>
                </a:moveTo>
                <a:lnTo>
                  <a:pt x="484842" y="26454"/>
                </a:lnTo>
                <a:lnTo>
                  <a:pt x="495612" y="52955"/>
                </a:lnTo>
                <a:lnTo>
                  <a:pt x="508761" y="47625"/>
                </a:lnTo>
                <a:lnTo>
                  <a:pt x="498094" y="21081"/>
                </a:lnTo>
                <a:close/>
              </a:path>
              <a:path w="569595" h="249554">
                <a:moveTo>
                  <a:pt x="474090" y="0"/>
                </a:moveTo>
                <a:lnTo>
                  <a:pt x="484842" y="26454"/>
                </a:lnTo>
                <a:lnTo>
                  <a:pt x="498094" y="21081"/>
                </a:lnTo>
                <a:lnTo>
                  <a:pt x="557638" y="21081"/>
                </a:lnTo>
                <a:lnTo>
                  <a:pt x="569595" y="7493"/>
                </a:lnTo>
                <a:lnTo>
                  <a:pt x="474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2663189" y="6190894"/>
            <a:ext cx="4587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Industria/MIC,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 del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Consejo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00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560314" y="1941322"/>
            <a:ext cx="3668395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62865" marR="5080" indent="-508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proyectadas,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210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 millones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son</a:t>
            </a:r>
            <a:r>
              <a:rPr dirty="0" sz="14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origen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nacional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r>
              <a:rPr dirty="0" sz="14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que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representa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aumento</a:t>
            </a:r>
            <a:r>
              <a:rPr dirty="0" sz="14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10%</a:t>
            </a:r>
            <a:r>
              <a:rPr dirty="0" sz="14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respecto</a:t>
            </a:r>
            <a:r>
              <a:rPr dirty="0" sz="14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mismo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periodo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anterior,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mientras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que,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109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02629" y="2794762"/>
            <a:ext cx="34258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r>
              <a:rPr dirty="0" sz="14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son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origen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extranjero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r>
              <a:rPr dirty="0" sz="14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que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aumento</a:t>
            </a:r>
            <a:r>
              <a:rPr dirty="0" sz="1400" spc="-6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4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Carlito"/>
                <a:cs typeface="Carlito"/>
              </a:rPr>
              <a:t>32%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025776" y="700532"/>
            <a:ext cx="61214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77950" marR="5080" indent="-13658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INVERSIONES</a:t>
            </a:r>
            <a:r>
              <a:rPr dirty="0" spc="175">
                <a:solidFill>
                  <a:srgbClr val="001F5F"/>
                </a:solidFill>
              </a:rPr>
              <a:t> </a:t>
            </a:r>
            <a:r>
              <a:rPr dirty="0" spc="-85">
                <a:solidFill>
                  <a:srgbClr val="001F5F"/>
                </a:solidFill>
              </a:rPr>
              <a:t>PROYECTADAS</a:t>
            </a:r>
            <a:r>
              <a:rPr dirty="0" spc="18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SEGÚN</a:t>
            </a:r>
            <a:r>
              <a:rPr dirty="0" spc="190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EL </a:t>
            </a:r>
            <a:r>
              <a:rPr dirty="0">
                <a:solidFill>
                  <a:srgbClr val="001F5F"/>
                </a:solidFill>
              </a:rPr>
              <a:t>ORIGEN</a:t>
            </a:r>
            <a:r>
              <a:rPr dirty="0" spc="15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16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CAPITAL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2361057" y="1517091"/>
            <a:ext cx="54489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4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MILLONES</a:t>
            </a:r>
            <a:r>
              <a:rPr dirty="0" sz="1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6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4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USD,</a:t>
            </a: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40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ENERO A</a:t>
            </a:r>
            <a:r>
              <a:rPr dirty="0" sz="140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DICIEMBRE</a:t>
            </a:r>
            <a:r>
              <a:rPr dirty="0" sz="140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980" y="1233932"/>
            <a:ext cx="45561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PLAN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ESTRATÉGICO</a:t>
            </a:r>
            <a:r>
              <a:rPr dirty="0" spc="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MIC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69745" y="1870405"/>
            <a:ext cx="88519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spc="-10" b="1">
                <a:solidFill>
                  <a:srgbClr val="404040"/>
                </a:solidFill>
                <a:latin typeface="Times New Roman"/>
                <a:cs typeface="Times New Roman"/>
              </a:rPr>
              <a:t>Visión: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71016" y="2365248"/>
            <a:ext cx="7499984" cy="955675"/>
          </a:xfrm>
          <a:prstGeom prst="rect">
            <a:avLst/>
          </a:prstGeom>
          <a:solidFill>
            <a:srgbClr val="DDD9C3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91440" marR="84455">
              <a:lnSpc>
                <a:spcPct val="101099"/>
              </a:lnSpc>
              <a:spcBef>
                <a:spcPts val="244"/>
              </a:spcBef>
            </a:pPr>
            <a:r>
              <a:rPr dirty="0" sz="1850" i="1">
                <a:latin typeface="Carlito"/>
                <a:cs typeface="Carlito"/>
              </a:rPr>
              <a:t>Ser</a:t>
            </a:r>
            <a:r>
              <a:rPr dirty="0" sz="1850" spc="14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la</a:t>
            </a:r>
            <a:r>
              <a:rPr dirty="0" sz="1850" spc="14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institución</a:t>
            </a:r>
            <a:r>
              <a:rPr dirty="0" sz="1850" spc="15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pública</a:t>
            </a:r>
            <a:r>
              <a:rPr dirty="0" sz="1850" spc="15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líder</a:t>
            </a:r>
            <a:r>
              <a:rPr dirty="0" sz="1850" spc="14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en</a:t>
            </a:r>
            <a:r>
              <a:rPr dirty="0" sz="1850" spc="14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la</a:t>
            </a:r>
            <a:r>
              <a:rPr dirty="0" sz="1850" spc="15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promoción</a:t>
            </a:r>
            <a:r>
              <a:rPr dirty="0" sz="1850" spc="14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del</a:t>
            </a:r>
            <a:r>
              <a:rPr dirty="0" sz="1850" spc="14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desarrollo</a:t>
            </a:r>
            <a:r>
              <a:rPr dirty="0" sz="1850" spc="1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competitivo</a:t>
            </a:r>
            <a:r>
              <a:rPr dirty="0" sz="1850" spc="150" i="1">
                <a:latin typeface="Carlito"/>
                <a:cs typeface="Carlito"/>
              </a:rPr>
              <a:t> </a:t>
            </a:r>
            <a:r>
              <a:rPr dirty="0" sz="1850" spc="-50" i="1">
                <a:latin typeface="Carlito"/>
                <a:cs typeface="Carlito"/>
              </a:rPr>
              <a:t>y</a:t>
            </a:r>
            <a:r>
              <a:rPr dirty="0" sz="1850" spc="-5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sostenible</a:t>
            </a:r>
            <a:r>
              <a:rPr dirty="0" sz="1850" spc="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del</a:t>
            </a:r>
            <a:r>
              <a:rPr dirty="0" sz="1850" spc="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sector</a:t>
            </a:r>
            <a:r>
              <a:rPr dirty="0" sz="1850" spc="3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empresarial</a:t>
            </a:r>
            <a:r>
              <a:rPr dirty="0" sz="1850" spc="3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en</a:t>
            </a:r>
            <a:r>
              <a:rPr dirty="0" sz="1850" spc="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el</a:t>
            </a:r>
            <a:r>
              <a:rPr dirty="0" sz="1850" spc="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Paraguay,</a:t>
            </a:r>
            <a:r>
              <a:rPr dirty="0" sz="1850" spc="3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contribuyendo</a:t>
            </a:r>
            <a:r>
              <a:rPr dirty="0" sz="1850" spc="3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a</a:t>
            </a:r>
            <a:r>
              <a:rPr dirty="0" sz="1850" spc="4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la</a:t>
            </a:r>
            <a:r>
              <a:rPr dirty="0" sz="1850" spc="30" i="1">
                <a:latin typeface="Carlito"/>
                <a:cs typeface="Carlito"/>
              </a:rPr>
              <a:t> </a:t>
            </a:r>
            <a:r>
              <a:rPr dirty="0" sz="1850" spc="-10" i="1">
                <a:latin typeface="Carlito"/>
                <a:cs typeface="Carlito"/>
              </a:rPr>
              <a:t>calidad </a:t>
            </a:r>
            <a:r>
              <a:rPr dirty="0" sz="1850" i="1">
                <a:latin typeface="Carlito"/>
                <a:cs typeface="Carlito"/>
              </a:rPr>
              <a:t>de</a:t>
            </a:r>
            <a:r>
              <a:rPr dirty="0" sz="1850" spc="2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vida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la</a:t>
            </a:r>
            <a:r>
              <a:rPr dirty="0" sz="1850" spc="15" i="1">
                <a:latin typeface="Carlito"/>
                <a:cs typeface="Carlito"/>
              </a:rPr>
              <a:t> </a:t>
            </a:r>
            <a:r>
              <a:rPr dirty="0" sz="1850" spc="-10" i="1">
                <a:latin typeface="Carlito"/>
                <a:cs typeface="Carlito"/>
              </a:rPr>
              <a:t>sociedad.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69745" y="3861942"/>
            <a:ext cx="958215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spc="-10" b="1">
                <a:solidFill>
                  <a:srgbClr val="404040"/>
                </a:solidFill>
                <a:latin typeface="Times New Roman"/>
                <a:cs typeface="Times New Roman"/>
              </a:rPr>
              <a:t>Misión: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71016" y="4344923"/>
            <a:ext cx="7499984" cy="680085"/>
          </a:xfrm>
          <a:prstGeom prst="rect">
            <a:avLst/>
          </a:prstGeom>
          <a:solidFill>
            <a:srgbClr val="DDD9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265"/>
              </a:spcBef>
            </a:pPr>
            <a:r>
              <a:rPr dirty="0" sz="1850" i="1">
                <a:latin typeface="Carlito"/>
                <a:cs typeface="Carlito"/>
              </a:rPr>
              <a:t>Promover políticas públicas</a:t>
            </a:r>
            <a:r>
              <a:rPr dirty="0" sz="1850" spc="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que</a:t>
            </a:r>
            <a:r>
              <a:rPr dirty="0" sz="1850" spc="2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apuntalen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el</a:t>
            </a:r>
            <a:r>
              <a:rPr dirty="0" sz="1850" spc="1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desarrollo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sostenible</a:t>
            </a:r>
            <a:r>
              <a:rPr dirty="0" sz="1850" spc="2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del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spc="-10" i="1">
                <a:latin typeface="Carlito"/>
                <a:cs typeface="Carlito"/>
              </a:rPr>
              <a:t>sector</a:t>
            </a:r>
            <a:r>
              <a:rPr dirty="0" sz="1850" spc="-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empresarial;</a:t>
            </a:r>
            <a:r>
              <a:rPr dirty="0" sz="1850" spc="-3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a</a:t>
            </a:r>
            <a:r>
              <a:rPr dirty="0" sz="1850" spc="2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través</a:t>
            </a:r>
            <a:r>
              <a:rPr dirty="0" sz="1850" spc="-1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del incremento</a:t>
            </a:r>
            <a:r>
              <a:rPr dirty="0" sz="1850" spc="-15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de</a:t>
            </a:r>
            <a:r>
              <a:rPr dirty="0" sz="1850" spc="10" i="1">
                <a:latin typeface="Carlito"/>
                <a:cs typeface="Carlito"/>
              </a:rPr>
              <a:t> </a:t>
            </a:r>
            <a:r>
              <a:rPr dirty="0" sz="1850" i="1">
                <a:latin typeface="Carlito"/>
                <a:cs typeface="Carlito"/>
              </a:rPr>
              <a:t>su</a:t>
            </a:r>
            <a:r>
              <a:rPr dirty="0" sz="1850" spc="5" i="1">
                <a:latin typeface="Carlito"/>
                <a:cs typeface="Carlito"/>
              </a:rPr>
              <a:t> </a:t>
            </a:r>
            <a:r>
              <a:rPr dirty="0" sz="1850" spc="-10" i="1">
                <a:latin typeface="Carlito"/>
                <a:cs typeface="Carlito"/>
              </a:rPr>
              <a:t>competitividad</a:t>
            </a:r>
            <a:r>
              <a:rPr dirty="0" sz="1950" spc="-10" i="1">
                <a:latin typeface="Carlito"/>
                <a:cs typeface="Carlito"/>
              </a:rPr>
              <a:t>.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7016" y="280415"/>
            <a:ext cx="1991868" cy="3047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757" y="3240018"/>
            <a:ext cx="1082140" cy="24216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461" y="1725157"/>
            <a:ext cx="5160285" cy="39365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641335" y="3250692"/>
            <a:ext cx="1019810" cy="2402205"/>
          </a:xfrm>
          <a:custGeom>
            <a:avLst/>
            <a:gdLst/>
            <a:ahLst/>
            <a:cxnLst/>
            <a:rect l="l" t="t" r="r" b="b"/>
            <a:pathLst>
              <a:path w="1019809" h="2402204">
                <a:moveTo>
                  <a:pt x="1019555" y="0"/>
                </a:moveTo>
                <a:lnTo>
                  <a:pt x="0" y="0"/>
                </a:lnTo>
                <a:lnTo>
                  <a:pt x="0" y="2401824"/>
                </a:lnTo>
                <a:lnTo>
                  <a:pt x="1019555" y="2401824"/>
                </a:lnTo>
                <a:lnTo>
                  <a:pt x="101955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524000" y="4259579"/>
            <a:ext cx="1019810" cy="1393190"/>
          </a:xfrm>
          <a:custGeom>
            <a:avLst/>
            <a:gdLst/>
            <a:ahLst/>
            <a:cxnLst/>
            <a:rect l="l" t="t" r="r" b="b"/>
            <a:pathLst>
              <a:path w="1019810" h="1393189">
                <a:moveTo>
                  <a:pt x="1019556" y="0"/>
                </a:moveTo>
                <a:lnTo>
                  <a:pt x="0" y="0"/>
                </a:lnTo>
                <a:lnTo>
                  <a:pt x="0" y="1392936"/>
                </a:lnTo>
                <a:lnTo>
                  <a:pt x="1019556" y="1392936"/>
                </a:lnTo>
                <a:lnTo>
                  <a:pt x="101955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563111" y="2479548"/>
            <a:ext cx="1019810" cy="3173095"/>
          </a:xfrm>
          <a:custGeom>
            <a:avLst/>
            <a:gdLst/>
            <a:ahLst/>
            <a:cxnLst/>
            <a:rect l="l" t="t" r="r" b="b"/>
            <a:pathLst>
              <a:path w="1019810" h="3173095">
                <a:moveTo>
                  <a:pt x="1019555" y="0"/>
                </a:moveTo>
                <a:lnTo>
                  <a:pt x="0" y="0"/>
                </a:lnTo>
                <a:lnTo>
                  <a:pt x="0" y="3172967"/>
                </a:lnTo>
                <a:lnTo>
                  <a:pt x="1019555" y="3172967"/>
                </a:lnTo>
                <a:lnTo>
                  <a:pt x="101955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014983" y="1735835"/>
            <a:ext cx="8156575" cy="3921760"/>
            <a:chOff x="1014983" y="1735835"/>
            <a:chExt cx="8156575" cy="3921760"/>
          </a:xfrm>
        </p:grpSpPr>
        <p:sp>
          <p:nvSpPr>
            <p:cNvPr id="8" name="object 8" descr=""/>
            <p:cNvSpPr/>
            <p:nvPr/>
          </p:nvSpPr>
          <p:spPr>
            <a:xfrm>
              <a:off x="5602224" y="1735835"/>
              <a:ext cx="1019810" cy="3916679"/>
            </a:xfrm>
            <a:custGeom>
              <a:avLst/>
              <a:gdLst/>
              <a:ahLst/>
              <a:cxnLst/>
              <a:rect l="l" t="t" r="r" b="b"/>
              <a:pathLst>
                <a:path w="1019809" h="3916679">
                  <a:moveTo>
                    <a:pt x="1019555" y="0"/>
                  </a:moveTo>
                  <a:lnTo>
                    <a:pt x="0" y="0"/>
                  </a:lnTo>
                  <a:lnTo>
                    <a:pt x="0" y="3916679"/>
                  </a:lnTo>
                  <a:lnTo>
                    <a:pt x="1019555" y="3916679"/>
                  </a:lnTo>
                  <a:lnTo>
                    <a:pt x="101955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14983" y="5652515"/>
              <a:ext cx="8156575" cy="0"/>
            </a:xfrm>
            <a:custGeom>
              <a:avLst/>
              <a:gdLst/>
              <a:ahLst/>
              <a:cxnLst/>
              <a:rect l="l" t="t" r="r" b="b"/>
              <a:pathLst>
                <a:path w="8156575" h="0">
                  <a:moveTo>
                    <a:pt x="0" y="0"/>
                  </a:moveTo>
                  <a:lnTo>
                    <a:pt x="8156448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863979" y="3997197"/>
            <a:ext cx="375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1,434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03345" y="2216658"/>
            <a:ext cx="3752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3,266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09084" y="1095577"/>
            <a:ext cx="2209165" cy="58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(PERIODO</a:t>
            </a:r>
            <a:r>
              <a:rPr dirty="0" sz="1400" spc="1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40" b="1">
                <a:solidFill>
                  <a:srgbClr val="001F5F"/>
                </a:solidFill>
                <a:latin typeface="Times New Roman"/>
                <a:cs typeface="Times New Roman"/>
              </a:rPr>
              <a:t>2020-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285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4,031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81950" y="2988309"/>
            <a:ext cx="375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2,472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92935" y="5715711"/>
            <a:ext cx="2838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64079" y="5715711"/>
            <a:ext cx="4587875" cy="64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0795">
              <a:lnSpc>
                <a:spcPct val="100000"/>
              </a:lnSpc>
              <a:spcBef>
                <a:spcPts val="95"/>
              </a:spcBef>
              <a:tabLst>
                <a:tab pos="3319779" algn="l"/>
              </a:tabLst>
            </a:pP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2021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endParaRPr sz="1000">
              <a:latin typeface="Carlito"/>
              <a:cs typeface="Carlito"/>
            </a:endParaRPr>
          </a:p>
          <a:p>
            <a:pPr marL="1594485" marR="5080" indent="-1582420">
              <a:lnSpc>
                <a:spcPct val="117000"/>
              </a:lnSpc>
              <a:spcBef>
                <a:spcPts val="865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Industria/MIC,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 del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Consejo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Inversiones.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Diciembre 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10906" y="5715711"/>
            <a:ext cx="2838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77898" y="644778"/>
            <a:ext cx="61321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CANTIDAD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EMPLEOS</a:t>
            </a:r>
            <a:r>
              <a:rPr dirty="0" spc="-25">
                <a:solidFill>
                  <a:srgbClr val="001F5F"/>
                </a:solidFill>
              </a:rPr>
              <a:t> </a:t>
            </a:r>
            <a:r>
              <a:rPr dirty="0" spc="-30">
                <a:solidFill>
                  <a:srgbClr val="001F5F"/>
                </a:solidFill>
              </a:rPr>
              <a:t>PROYECTADOS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1004722" y="1622551"/>
            <a:ext cx="17062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04722" y="1835912"/>
            <a:ext cx="168910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4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los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empleos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proyectados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según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declara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04722" y="2476245"/>
            <a:ext cx="181991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proyectos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inversión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aprobados,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suman</a:t>
            </a:r>
            <a:r>
              <a:rPr dirty="0" sz="1400" spc="-6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2.472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64079" y="6144564"/>
            <a:ext cx="4587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Subsecretaría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Estado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Industria/MIC,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 del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Consejo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Inversiones</a:t>
            </a:r>
            <a:r>
              <a:rPr dirty="0" sz="1000" spc="-10" i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63308" y="3963415"/>
            <a:ext cx="2642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46%</a:t>
            </a: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empleos</a:t>
            </a:r>
            <a:r>
              <a:rPr dirty="0" sz="14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proyectados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46544" y="4176776"/>
            <a:ext cx="265938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según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declara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4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proyectos</a:t>
            </a:r>
            <a:r>
              <a:rPr dirty="0" sz="1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inversión</a:t>
            </a:r>
            <a:r>
              <a:rPr dirty="0" sz="1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aprobados,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 concentra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4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rubros:</a:t>
            </a:r>
            <a:r>
              <a:rPr dirty="0" sz="1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confecciones, productos</a:t>
            </a: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alimenticios, biocombustibles,</a:t>
            </a:r>
            <a:r>
              <a:rPr dirty="0" sz="1400" spc="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materiales</a:t>
            </a:r>
            <a:r>
              <a:rPr dirty="0" sz="1400" spc="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40930" y="5243829"/>
            <a:ext cx="18643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construcción,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400" spc="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plásticos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2787" y="175082"/>
            <a:ext cx="68446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CANTIDAD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2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EMPLEOS</a:t>
            </a:r>
            <a:r>
              <a:rPr dirty="0" spc="-15">
                <a:solidFill>
                  <a:srgbClr val="001F5F"/>
                </a:solidFill>
              </a:rPr>
              <a:t> </a:t>
            </a:r>
            <a:r>
              <a:rPr dirty="0" spc="-55">
                <a:solidFill>
                  <a:srgbClr val="001F5F"/>
                </a:solidFill>
              </a:rPr>
              <a:t>PROYECTADOS</a:t>
            </a:r>
            <a:r>
              <a:rPr dirty="0" spc="-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POR</a:t>
            </a: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pc="-10">
                <a:solidFill>
                  <a:srgbClr val="001F5F"/>
                </a:solidFill>
              </a:rPr>
              <a:t>RUBROS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08022" y="992505"/>
            <a:ext cx="33559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(PERIODO</a:t>
            </a:r>
            <a:r>
              <a:rPr dirty="0" sz="1400" spc="9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ENERO</a:t>
            </a:r>
            <a:r>
              <a:rPr dirty="0" sz="1400" spc="7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0" b="1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1400" spc="1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1F5F"/>
                </a:solidFill>
                <a:latin typeface="Times New Roman"/>
                <a:cs typeface="Times New Roman"/>
              </a:rPr>
              <a:t>DICIEMBRE</a:t>
            </a:r>
            <a:r>
              <a:rPr dirty="0" sz="1400" spc="9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4548949" y="1313688"/>
            <a:ext cx="3204210" cy="4532630"/>
            <a:chOff x="4548949" y="1313688"/>
            <a:chExt cx="3204210" cy="453263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2187" y="1359407"/>
              <a:ext cx="3200400" cy="44805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553712" y="1379219"/>
              <a:ext cx="3161030" cy="4399915"/>
            </a:xfrm>
            <a:custGeom>
              <a:avLst/>
              <a:gdLst/>
              <a:ahLst/>
              <a:cxnLst/>
              <a:rect l="l" t="t" r="r" b="b"/>
              <a:pathLst>
                <a:path w="3161029" h="4399915">
                  <a:moveTo>
                    <a:pt x="271272" y="4000500"/>
                  </a:moveTo>
                  <a:lnTo>
                    <a:pt x="0" y="4000500"/>
                  </a:lnTo>
                  <a:lnTo>
                    <a:pt x="0" y="4133088"/>
                  </a:lnTo>
                  <a:lnTo>
                    <a:pt x="271272" y="4133088"/>
                  </a:lnTo>
                  <a:lnTo>
                    <a:pt x="271272" y="4000500"/>
                  </a:lnTo>
                  <a:close/>
                </a:path>
                <a:path w="3161029" h="4399915">
                  <a:moveTo>
                    <a:pt x="329184" y="3733800"/>
                  </a:moveTo>
                  <a:lnTo>
                    <a:pt x="0" y="3733800"/>
                  </a:lnTo>
                  <a:lnTo>
                    <a:pt x="0" y="3866388"/>
                  </a:lnTo>
                  <a:lnTo>
                    <a:pt x="329184" y="3866388"/>
                  </a:lnTo>
                  <a:lnTo>
                    <a:pt x="329184" y="3733800"/>
                  </a:lnTo>
                  <a:close/>
                </a:path>
                <a:path w="3161029" h="4399915">
                  <a:moveTo>
                    <a:pt x="348996" y="3467100"/>
                  </a:moveTo>
                  <a:lnTo>
                    <a:pt x="0" y="3467100"/>
                  </a:lnTo>
                  <a:lnTo>
                    <a:pt x="0" y="3599688"/>
                  </a:lnTo>
                  <a:lnTo>
                    <a:pt x="348996" y="3599688"/>
                  </a:lnTo>
                  <a:lnTo>
                    <a:pt x="348996" y="3467100"/>
                  </a:lnTo>
                  <a:close/>
                </a:path>
                <a:path w="3161029" h="4399915">
                  <a:moveTo>
                    <a:pt x="387096" y="3200400"/>
                  </a:moveTo>
                  <a:lnTo>
                    <a:pt x="0" y="3200400"/>
                  </a:lnTo>
                  <a:lnTo>
                    <a:pt x="0" y="3332988"/>
                  </a:lnTo>
                  <a:lnTo>
                    <a:pt x="387096" y="3332988"/>
                  </a:lnTo>
                  <a:lnTo>
                    <a:pt x="387096" y="3200400"/>
                  </a:lnTo>
                  <a:close/>
                </a:path>
                <a:path w="3161029" h="4399915">
                  <a:moveTo>
                    <a:pt x="717804" y="2933700"/>
                  </a:moveTo>
                  <a:lnTo>
                    <a:pt x="0" y="2933700"/>
                  </a:lnTo>
                  <a:lnTo>
                    <a:pt x="0" y="3066288"/>
                  </a:lnTo>
                  <a:lnTo>
                    <a:pt x="717804" y="3066288"/>
                  </a:lnTo>
                  <a:lnTo>
                    <a:pt x="717804" y="2933700"/>
                  </a:lnTo>
                  <a:close/>
                </a:path>
                <a:path w="3161029" h="4399915">
                  <a:moveTo>
                    <a:pt x="833628" y="2667000"/>
                  </a:moveTo>
                  <a:lnTo>
                    <a:pt x="0" y="2667000"/>
                  </a:lnTo>
                  <a:lnTo>
                    <a:pt x="0" y="2799588"/>
                  </a:lnTo>
                  <a:lnTo>
                    <a:pt x="833628" y="2799588"/>
                  </a:lnTo>
                  <a:lnTo>
                    <a:pt x="833628" y="2667000"/>
                  </a:lnTo>
                  <a:close/>
                </a:path>
                <a:path w="3161029" h="4399915">
                  <a:moveTo>
                    <a:pt x="1202436" y="4267200"/>
                  </a:moveTo>
                  <a:lnTo>
                    <a:pt x="0" y="4267200"/>
                  </a:lnTo>
                  <a:lnTo>
                    <a:pt x="0" y="4399788"/>
                  </a:lnTo>
                  <a:lnTo>
                    <a:pt x="1202436" y="4399788"/>
                  </a:lnTo>
                  <a:lnTo>
                    <a:pt x="1202436" y="4267200"/>
                  </a:lnTo>
                  <a:close/>
                </a:path>
                <a:path w="3161029" h="4399915">
                  <a:moveTo>
                    <a:pt x="1338072" y="2400300"/>
                  </a:moveTo>
                  <a:lnTo>
                    <a:pt x="0" y="2400300"/>
                  </a:lnTo>
                  <a:lnTo>
                    <a:pt x="0" y="2532888"/>
                  </a:lnTo>
                  <a:lnTo>
                    <a:pt x="1338072" y="2532888"/>
                  </a:lnTo>
                  <a:lnTo>
                    <a:pt x="1338072" y="2400300"/>
                  </a:lnTo>
                  <a:close/>
                </a:path>
                <a:path w="3161029" h="4399915">
                  <a:moveTo>
                    <a:pt x="1629156" y="2133600"/>
                  </a:moveTo>
                  <a:lnTo>
                    <a:pt x="0" y="2133600"/>
                  </a:lnTo>
                  <a:lnTo>
                    <a:pt x="0" y="2266188"/>
                  </a:lnTo>
                  <a:lnTo>
                    <a:pt x="1629156" y="2266188"/>
                  </a:lnTo>
                  <a:lnTo>
                    <a:pt x="1629156" y="2133600"/>
                  </a:lnTo>
                  <a:close/>
                </a:path>
                <a:path w="3161029" h="4399915">
                  <a:moveTo>
                    <a:pt x="1696212" y="1866900"/>
                  </a:moveTo>
                  <a:lnTo>
                    <a:pt x="0" y="1866900"/>
                  </a:lnTo>
                  <a:lnTo>
                    <a:pt x="0" y="2001012"/>
                  </a:lnTo>
                  <a:lnTo>
                    <a:pt x="1696212" y="2001012"/>
                  </a:lnTo>
                  <a:lnTo>
                    <a:pt x="1696212" y="1866900"/>
                  </a:lnTo>
                  <a:close/>
                </a:path>
                <a:path w="3161029" h="4399915">
                  <a:moveTo>
                    <a:pt x="1793748" y="1600200"/>
                  </a:moveTo>
                  <a:lnTo>
                    <a:pt x="0" y="1600200"/>
                  </a:lnTo>
                  <a:lnTo>
                    <a:pt x="0" y="1734312"/>
                  </a:lnTo>
                  <a:lnTo>
                    <a:pt x="1793748" y="1734312"/>
                  </a:lnTo>
                  <a:lnTo>
                    <a:pt x="1793748" y="1600200"/>
                  </a:lnTo>
                  <a:close/>
                </a:path>
                <a:path w="3161029" h="4399915">
                  <a:moveTo>
                    <a:pt x="1851660" y="1333500"/>
                  </a:moveTo>
                  <a:lnTo>
                    <a:pt x="0" y="1333500"/>
                  </a:lnTo>
                  <a:lnTo>
                    <a:pt x="0" y="1467612"/>
                  </a:lnTo>
                  <a:lnTo>
                    <a:pt x="1851660" y="1467612"/>
                  </a:lnTo>
                  <a:lnTo>
                    <a:pt x="1851660" y="1333500"/>
                  </a:lnTo>
                  <a:close/>
                </a:path>
                <a:path w="3161029" h="4399915">
                  <a:moveTo>
                    <a:pt x="1860804" y="1066800"/>
                  </a:moveTo>
                  <a:lnTo>
                    <a:pt x="0" y="1066800"/>
                  </a:lnTo>
                  <a:lnTo>
                    <a:pt x="0" y="1200912"/>
                  </a:lnTo>
                  <a:lnTo>
                    <a:pt x="1860804" y="1200912"/>
                  </a:lnTo>
                  <a:lnTo>
                    <a:pt x="1860804" y="1066800"/>
                  </a:lnTo>
                  <a:close/>
                </a:path>
                <a:path w="3161029" h="4399915">
                  <a:moveTo>
                    <a:pt x="2007108" y="800100"/>
                  </a:moveTo>
                  <a:lnTo>
                    <a:pt x="0" y="800100"/>
                  </a:lnTo>
                  <a:lnTo>
                    <a:pt x="0" y="934212"/>
                  </a:lnTo>
                  <a:lnTo>
                    <a:pt x="2007108" y="934212"/>
                  </a:lnTo>
                  <a:lnTo>
                    <a:pt x="2007108" y="800100"/>
                  </a:lnTo>
                  <a:close/>
                </a:path>
                <a:path w="3161029" h="4399915">
                  <a:moveTo>
                    <a:pt x="2036064" y="533400"/>
                  </a:moveTo>
                  <a:lnTo>
                    <a:pt x="0" y="533400"/>
                  </a:lnTo>
                  <a:lnTo>
                    <a:pt x="0" y="667512"/>
                  </a:lnTo>
                  <a:lnTo>
                    <a:pt x="2036064" y="667512"/>
                  </a:lnTo>
                  <a:lnTo>
                    <a:pt x="2036064" y="533400"/>
                  </a:lnTo>
                  <a:close/>
                </a:path>
                <a:path w="3161029" h="4399915">
                  <a:moveTo>
                    <a:pt x="2500884" y="266700"/>
                  </a:moveTo>
                  <a:lnTo>
                    <a:pt x="0" y="266700"/>
                  </a:lnTo>
                  <a:lnTo>
                    <a:pt x="0" y="400812"/>
                  </a:lnTo>
                  <a:lnTo>
                    <a:pt x="2500884" y="400812"/>
                  </a:lnTo>
                  <a:lnTo>
                    <a:pt x="2500884" y="266700"/>
                  </a:lnTo>
                  <a:close/>
                </a:path>
                <a:path w="3161029" h="4399915">
                  <a:moveTo>
                    <a:pt x="3160776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160776" y="134112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53711" y="1313688"/>
              <a:ext cx="0" cy="4532630"/>
            </a:xfrm>
            <a:custGeom>
              <a:avLst/>
              <a:gdLst/>
              <a:ahLst/>
              <a:cxnLst/>
              <a:rect l="l" t="t" r="r" b="b"/>
              <a:pathLst>
                <a:path w="0" h="4532630">
                  <a:moveTo>
                    <a:pt x="0" y="453237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818759" y="5600801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88484" y="5334127"/>
            <a:ext cx="18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51094" y="400062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54395" y="37339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5478" y="34672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168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13170" y="32005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175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10071" y="2933827"/>
            <a:ext cx="259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185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68236" y="26671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191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78015" y="24004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192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23684" y="21337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207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52641" y="18670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18095" y="16003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258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777733" y="1333627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883789" y="5241848"/>
            <a:ext cx="1542415" cy="5588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Herbicidas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fertilizantes</a:t>
            </a:r>
            <a:endParaRPr sz="12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6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Otros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2435860" y="4312920"/>
          <a:ext cx="3175000" cy="956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725"/>
                <a:gridCol w="717550"/>
                <a:gridCol w="262889"/>
              </a:tblGrid>
              <a:tr h="157480">
                <a:tc>
                  <a:txBody>
                    <a:bodyPr/>
                    <a:lstStyle/>
                    <a:p>
                      <a:pPr algn="r" marR="133985">
                        <a:lnSpc>
                          <a:spcPts val="1115"/>
                        </a:lnSpc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Caucho</a:t>
                      </a:r>
                      <a:r>
                        <a:rPr dirty="0" sz="1200" spc="-3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1200" spc="-2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sus</a:t>
                      </a:r>
                      <a:r>
                        <a:rPr dirty="0" sz="1200" spc="-25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manufacturas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44"/>
                        </a:lnSpc>
                      </a:pPr>
                      <a:r>
                        <a:rPr dirty="0" sz="1200" spc="-25" b="1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74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319405"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200" spc="-1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Servicios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algn="r" marR="914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25" b="1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40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00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6700">
                <a:tc>
                  <a:txBody>
                    <a:bodyPr/>
                    <a:lstStyle/>
                    <a:p>
                      <a:pPr algn="r" marR="133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Madera</a:t>
                      </a:r>
                      <a:r>
                        <a:rPr dirty="0" sz="1200" spc="-25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1200" spc="-2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sus</a:t>
                      </a:r>
                      <a:r>
                        <a:rPr dirty="0" sz="1200" spc="-2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manufacturas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1301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 b="1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algn="r" marR="134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Fabricación</a:t>
                      </a:r>
                      <a:r>
                        <a:rPr dirty="0" sz="1200" spc="-45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-5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cables</a:t>
                      </a:r>
                      <a:r>
                        <a:rPr dirty="0" sz="1200" spc="-45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eléctricos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-25" b="1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9" name="object 29" descr=""/>
          <p:cNvSpPr txBox="1"/>
          <p:nvPr/>
        </p:nvSpPr>
        <p:spPr>
          <a:xfrm>
            <a:off x="915720" y="1241297"/>
            <a:ext cx="3517900" cy="295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547495" marR="12065" indent="541655">
              <a:lnSpc>
                <a:spcPct val="1458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Confecciones</a:t>
            </a:r>
            <a:r>
              <a:rPr dirty="0" sz="12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textiles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alimenticios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Fabricación</a:t>
            </a:r>
            <a:r>
              <a:rPr dirty="0" sz="12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Biocombustibles</a:t>
            </a:r>
            <a:endParaRPr sz="1200">
              <a:latin typeface="Carlito"/>
              <a:cs typeface="Carlito"/>
            </a:endParaRPr>
          </a:p>
          <a:p>
            <a:pPr algn="r" marR="48895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Fabricación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materiales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construcción</a:t>
            </a:r>
            <a:endParaRPr sz="1200">
              <a:latin typeface="Carlito"/>
              <a:cs typeface="Carlito"/>
            </a:endParaRPr>
          </a:p>
          <a:p>
            <a:pPr algn="r" marL="1585595" marR="12700" indent="151130">
              <a:lnSpc>
                <a:spcPct val="145800"/>
              </a:lnSpc>
            </a:pP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Plásticos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Metales</a:t>
            </a: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cárnicos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derivados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Algodón</a:t>
            </a:r>
            <a:r>
              <a:rPr dirty="0" sz="12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2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farmacéuticos</a:t>
            </a:r>
            <a:endParaRPr sz="1200">
              <a:latin typeface="Carlito"/>
              <a:cs typeface="Carlito"/>
            </a:endParaRPr>
          </a:p>
          <a:p>
            <a:pPr algn="r" marL="12700" marR="5080" indent="342265">
              <a:lnSpc>
                <a:spcPct val="145800"/>
              </a:lnSpc>
            </a:pP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Producción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 almacenamiento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granos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semillas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Fabricacion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partes,</a:t>
            </a:r>
            <a:r>
              <a:rPr dirty="0" sz="12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piezas</a:t>
            </a: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accesorios</a:t>
            </a: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para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vehiculos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4759" y="297179"/>
            <a:ext cx="1997963" cy="32052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941" y="523112"/>
            <a:ext cx="6389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001F5F"/>
                </a:solidFill>
              </a:rPr>
              <a:t>POLITICA</a:t>
            </a:r>
            <a:r>
              <a:rPr dirty="0" sz="2800" spc="-100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AUTOMOTRIZ</a:t>
            </a:r>
            <a:r>
              <a:rPr dirty="0" sz="2800" spc="-125">
                <a:solidFill>
                  <a:srgbClr val="001F5F"/>
                </a:solidFill>
              </a:rPr>
              <a:t> </a:t>
            </a:r>
            <a:r>
              <a:rPr dirty="0" sz="2800" spc="-10">
                <a:solidFill>
                  <a:srgbClr val="001F5F"/>
                </a:solidFill>
              </a:rPr>
              <a:t>NACIONAL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1914144"/>
            <a:ext cx="3430524" cy="336194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426708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1"/>
                </a:lnTo>
                <a:lnTo>
                  <a:pt x="9906000" y="5029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25768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7"/>
                </a:lnTo>
                <a:lnTo>
                  <a:pt x="9906000" y="48767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030217" y="1404365"/>
            <a:ext cx="3149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GESTIONES</a:t>
            </a:r>
            <a:r>
              <a:rPr dirty="0" sz="2400" spc="-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Carlito"/>
                <a:cs typeface="Carlito"/>
              </a:rPr>
              <a:t>REALIZADAS: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30217" y="1937765"/>
            <a:ext cx="542163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14541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Carlito"/>
                <a:cs typeface="Carlito"/>
              </a:rPr>
              <a:t>Análisis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solicitudes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Importación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Materias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Primas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exoneración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de </a:t>
            </a:r>
            <a:r>
              <a:rPr dirty="0" sz="1200" spc="-10">
                <a:latin typeface="Carlito"/>
                <a:cs typeface="Carlito"/>
              </a:rPr>
              <a:t>aranceles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componentes, </a:t>
            </a:r>
            <a:r>
              <a:rPr dirty="0" sz="1200">
                <a:latin typeface="Carlito"/>
                <a:cs typeface="Carlito"/>
              </a:rPr>
              <a:t>partes,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piezas </a:t>
            </a:r>
            <a:r>
              <a:rPr dirty="0" sz="1200">
                <a:latin typeface="Carlito"/>
                <a:cs typeface="Carlito"/>
              </a:rPr>
              <a:t>ser utilizadas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procesos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productivos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fabricación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relacionados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 el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Programa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Producción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Anual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aprobado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por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el </a:t>
            </a:r>
            <a:r>
              <a:rPr dirty="0" sz="1200">
                <a:latin typeface="Carlito"/>
                <a:cs typeface="Carlito"/>
              </a:rPr>
              <a:t>MIC,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presentados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por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cada firma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beneficiaria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Ley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N° </a:t>
            </a:r>
            <a:r>
              <a:rPr dirty="0" sz="1200" spc="-10">
                <a:latin typeface="Carlito"/>
                <a:cs typeface="Carlito"/>
              </a:rPr>
              <a:t>4838/12.</a:t>
            </a:r>
            <a:endParaRPr sz="1200">
              <a:latin typeface="Carlito"/>
              <a:cs typeface="Carlito"/>
            </a:endParaRPr>
          </a:p>
          <a:p>
            <a:pPr marL="184785" marR="126364" indent="-17272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Carlito"/>
                <a:cs typeface="Carlito"/>
              </a:rPr>
              <a:t>Análisis,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solicitudes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aprobación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Programas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Producción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Anual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–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Carlito"/>
                <a:cs typeface="Carlito"/>
              </a:rPr>
              <a:t>PPA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0">
                <a:latin typeface="Carlito"/>
                <a:cs typeface="Carlito"/>
              </a:rPr>
              <a:t>y </a:t>
            </a:r>
            <a:r>
              <a:rPr dirty="0" sz="1200" spc="-10">
                <a:latin typeface="Carlito"/>
                <a:cs typeface="Carlito"/>
              </a:rPr>
              <a:t>ampliación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20">
                <a:latin typeface="Carlito"/>
                <a:cs typeface="Carlito"/>
              </a:rPr>
              <a:t>PPA,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fabricación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ensamble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motocicletas,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triciclos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carga, </a:t>
            </a:r>
            <a:r>
              <a:rPr dirty="0" sz="1200">
                <a:latin typeface="Carlito"/>
                <a:cs typeface="Carlito"/>
              </a:rPr>
              <a:t>vehículos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utilitarios.</a:t>
            </a:r>
            <a:endParaRPr sz="1200">
              <a:latin typeface="Carlito"/>
              <a:cs typeface="Carlito"/>
            </a:endParaRPr>
          </a:p>
          <a:p>
            <a:pPr marL="219710" indent="-20701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19710" algn="l"/>
              </a:tabLst>
            </a:pPr>
            <a:r>
              <a:rPr dirty="0" sz="1200">
                <a:latin typeface="Carlito"/>
                <a:cs typeface="Carlito"/>
              </a:rPr>
              <a:t>Análisis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informes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trimestrales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marco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Ley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4838/12.</a:t>
            </a:r>
            <a:endParaRPr sz="1200">
              <a:latin typeface="Carlito"/>
              <a:cs typeface="Carlito"/>
            </a:endParaRPr>
          </a:p>
          <a:p>
            <a:pPr marL="186055" indent="-17335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86055" algn="l"/>
              </a:tabLst>
            </a:pPr>
            <a:r>
              <a:rPr dirty="0" sz="1200" spc="-10">
                <a:latin typeface="Carlito"/>
                <a:cs typeface="Carlito"/>
              </a:rPr>
              <a:t>Atención</a:t>
            </a:r>
            <a:r>
              <a:rPr dirty="0" sz="1200">
                <a:latin typeface="Carlito"/>
                <a:cs typeface="Carlito"/>
              </a:rPr>
              <a:t> a </a:t>
            </a:r>
            <a:r>
              <a:rPr dirty="0" sz="1200" spc="-10">
                <a:latin typeface="Carlito"/>
                <a:cs typeface="Carlito"/>
              </a:rPr>
              <a:t>interesados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 Ley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N°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4838/12,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beneficios y </a:t>
            </a:r>
            <a:r>
              <a:rPr dirty="0" sz="1200" spc="-10">
                <a:latin typeface="Carlito"/>
                <a:cs typeface="Carlito"/>
              </a:rPr>
              <a:t>requisitos,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procedimientos</a:t>
            </a:r>
            <a:endParaRPr sz="1200">
              <a:latin typeface="Carlito"/>
              <a:cs typeface="Carlito"/>
            </a:endParaRPr>
          </a:p>
          <a:p>
            <a:pPr marL="184785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seguir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acceder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beneficios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dicha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20">
                <a:latin typeface="Carlito"/>
                <a:cs typeface="Carlito"/>
              </a:rPr>
              <a:t>Ley.</a:t>
            </a:r>
            <a:endParaRPr sz="1200">
              <a:latin typeface="Carlito"/>
              <a:cs typeface="Carlito"/>
            </a:endParaRPr>
          </a:p>
          <a:p>
            <a:pPr marL="184785" marR="111125" indent="-17272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200">
                <a:latin typeface="Carlito"/>
                <a:cs typeface="Carlito"/>
              </a:rPr>
              <a:t>Procesar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analizar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informes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recepcionados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posterior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elaboración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informes estadísticos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semana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mes.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Informes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Gabinete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técnico.</a:t>
            </a:r>
            <a:endParaRPr sz="1200">
              <a:latin typeface="Carlito"/>
              <a:cs typeface="Carlito"/>
            </a:endParaRPr>
          </a:p>
          <a:p>
            <a:pPr marL="186055" indent="-17335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86055" algn="l"/>
              </a:tabLst>
            </a:pPr>
            <a:r>
              <a:rPr dirty="0" sz="1200">
                <a:latin typeface="Carlito"/>
                <a:cs typeface="Carlito"/>
              </a:rPr>
              <a:t>Se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trabajo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 </a:t>
            </a:r>
            <a:r>
              <a:rPr dirty="0" sz="1200" spc="-10">
                <a:latin typeface="Carlito"/>
                <a:cs typeface="Carlito"/>
              </a:rPr>
              <a:t>actualización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normas </a:t>
            </a:r>
            <a:r>
              <a:rPr dirty="0" sz="1200" spc="-10">
                <a:latin typeface="Carlito"/>
                <a:cs typeface="Carlito"/>
              </a:rPr>
              <a:t>vigentes.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1528572"/>
            <a:ext cx="3502152" cy="360121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6426708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1"/>
                </a:lnTo>
                <a:lnTo>
                  <a:pt x="9906000" y="5029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525768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7"/>
                </a:lnTo>
                <a:lnTo>
                  <a:pt x="9906000" y="48767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7941" y="523112"/>
            <a:ext cx="6389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001F5F"/>
                </a:solidFill>
              </a:rPr>
              <a:t>POLITICA</a:t>
            </a:r>
            <a:r>
              <a:rPr dirty="0" sz="2800" spc="-100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AUTOMOTRIZ</a:t>
            </a:r>
            <a:r>
              <a:rPr dirty="0" sz="2800" spc="-125">
                <a:solidFill>
                  <a:srgbClr val="001F5F"/>
                </a:solidFill>
              </a:rPr>
              <a:t> </a:t>
            </a:r>
            <a:r>
              <a:rPr dirty="0" sz="2800" spc="-10">
                <a:solidFill>
                  <a:srgbClr val="001F5F"/>
                </a:solidFill>
              </a:rPr>
              <a:t>NACIONAL</a:t>
            </a:r>
            <a:endParaRPr sz="2800"/>
          </a:p>
        </p:txBody>
      </p:sp>
      <p:sp>
        <p:nvSpPr>
          <p:cNvPr id="6" name="object 6" descr=""/>
          <p:cNvSpPr txBox="1"/>
          <p:nvPr/>
        </p:nvSpPr>
        <p:spPr>
          <a:xfrm>
            <a:off x="4030217" y="1470786"/>
            <a:ext cx="2828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1F5F"/>
                </a:solidFill>
                <a:latin typeface="Carlito"/>
                <a:cs typeface="Carlito"/>
              </a:rPr>
              <a:t>PRINCIPALES</a:t>
            </a:r>
            <a:r>
              <a:rPr dirty="0" sz="2400" spc="-1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Carlito"/>
                <a:cs typeface="Carlito"/>
              </a:rPr>
              <a:t>LOGROS:</a:t>
            </a:r>
            <a:endParaRPr sz="2400">
              <a:latin typeface="Carlito"/>
              <a:cs typeface="Carlito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756022" y="3712464"/>
          <a:ext cx="3931920" cy="16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280"/>
                <a:gridCol w="1475105"/>
              </a:tblGrid>
              <a:tr h="30480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INVERSIÓN</a:t>
                      </a:r>
                      <a:r>
                        <a:rPr dirty="0" sz="900" spc="3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EFECTIVA</a:t>
                      </a:r>
                      <a:r>
                        <a:rPr dirty="0" sz="900" spc="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20" b="1">
                          <a:latin typeface="Carlito"/>
                          <a:cs typeface="Carlito"/>
                        </a:rPr>
                        <a:t>(USD)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1.165.904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00" b="1">
                          <a:latin typeface="Carlito"/>
                          <a:cs typeface="Carlito"/>
                        </a:rPr>
                        <a:t>MANO</a:t>
                      </a:r>
                      <a:r>
                        <a:rPr dirty="0" sz="900" spc="-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900" spc="-3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OBRA</a:t>
                      </a:r>
                      <a:r>
                        <a:rPr dirty="0" sz="900" spc="-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GENERADA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 b="1">
                          <a:latin typeface="Carlito"/>
                          <a:cs typeface="Carlito"/>
                        </a:rPr>
                        <a:t>301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b="1">
                          <a:latin typeface="Carlito"/>
                          <a:cs typeface="Carlito"/>
                        </a:rPr>
                        <a:t>CANTIDAD</a:t>
                      </a:r>
                      <a:r>
                        <a:rPr dirty="0" sz="900" spc="-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900" spc="-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BICICLETAS</a:t>
                      </a:r>
                      <a:r>
                        <a:rPr dirty="0" sz="900" spc="-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PRODUCIDAS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4.271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CANTIDAD</a:t>
                      </a:r>
                      <a:r>
                        <a:rPr dirty="0" sz="900" spc="3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900" spc="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MOTOCICLETAS</a:t>
                      </a:r>
                      <a:r>
                        <a:rPr dirty="0" sz="900" spc="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PRODUCIDAS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99.439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1416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862330" marR="240029" indent="-6146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CANTIDAD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 DE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VEHÍCULOS</a:t>
                      </a:r>
                      <a:r>
                        <a:rPr dirty="0" sz="900" spc="-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9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4</a:t>
                      </a:r>
                      <a:r>
                        <a:rPr dirty="0" sz="9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RUEDAS</a:t>
                      </a:r>
                      <a:r>
                        <a:rPr dirty="0" sz="900" spc="50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PRODUCIDOS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100" spc="-25" b="1">
                          <a:latin typeface="Carlito"/>
                          <a:cs typeface="Carlito"/>
                        </a:rPr>
                        <a:t>209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698619" y="2081657"/>
          <a:ext cx="3989704" cy="104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6460"/>
                <a:gridCol w="1744344"/>
              </a:tblGrid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CANTIDAD</a:t>
                      </a:r>
                      <a:r>
                        <a:rPr dirty="0" sz="900" spc="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900" spc="-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KITS</a:t>
                      </a:r>
                      <a:r>
                        <a:rPr dirty="0" sz="900" spc="-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IMPORTADOS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53670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132.935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IMPORTACIONES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CIF</a:t>
                      </a:r>
                      <a:r>
                        <a:rPr dirty="0" sz="900" spc="-1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b="1">
                          <a:latin typeface="Carlito"/>
                          <a:cs typeface="Carlito"/>
                        </a:rPr>
                        <a:t>REALIZADAS</a:t>
                      </a:r>
                      <a:r>
                        <a:rPr dirty="0" sz="900" spc="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20" b="1">
                          <a:latin typeface="Carlito"/>
                          <a:cs typeface="Carlito"/>
                        </a:rPr>
                        <a:t>(USD</a:t>
                      </a:r>
                      <a:endParaRPr sz="9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CORRIENTES)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34.895.832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5873622" y="5411470"/>
            <a:ext cx="2711450" cy="28765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290"/>
              </a:spcBef>
            </a:pP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7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7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7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7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7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la DPAN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3r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trimestre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endParaRPr sz="7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195"/>
              </a:spcBef>
            </a:pP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7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preliminares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7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7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revisión.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57340" y="3201416"/>
            <a:ext cx="24263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7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7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7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7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la DPAN</a:t>
            </a:r>
            <a:r>
              <a:rPr dirty="0" sz="7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700" spc="-10" b="1">
                <a:solidFill>
                  <a:srgbClr val="001F5F"/>
                </a:solidFill>
                <a:latin typeface="Carlito"/>
                <a:cs typeface="Carlito"/>
              </a:rPr>
              <a:t> Diciembre.</a:t>
            </a:r>
            <a:endParaRPr sz="7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0226" y="513715"/>
            <a:ext cx="51898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9306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RÉGIMEN</a:t>
            </a:r>
            <a:r>
              <a:rPr dirty="0" spc="80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10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IMPORTACIÓN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-50">
                <a:solidFill>
                  <a:srgbClr val="001F5F"/>
                </a:solidFill>
              </a:rPr>
              <a:t>MATERIAS</a:t>
            </a:r>
            <a:r>
              <a:rPr dirty="0" spc="-25">
                <a:solidFill>
                  <a:srgbClr val="001F5F"/>
                </a:solidFill>
              </a:rPr>
              <a:t> </a:t>
            </a:r>
            <a:r>
              <a:rPr dirty="0" spc="-75">
                <a:solidFill>
                  <a:srgbClr val="001F5F"/>
                </a:solidFill>
              </a:rPr>
              <a:t>PRIMAS</a:t>
            </a:r>
            <a:r>
              <a:rPr dirty="0" spc="-25">
                <a:solidFill>
                  <a:srgbClr val="001F5F"/>
                </a:solidFill>
              </a:rPr>
              <a:t> </a:t>
            </a:r>
            <a:r>
              <a:rPr dirty="0" spc="95">
                <a:solidFill>
                  <a:srgbClr val="001F5F"/>
                </a:solidFill>
              </a:rPr>
              <a:t>E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INSUMOS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01623" y="1735073"/>
            <a:ext cx="7578725" cy="336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001F5F"/>
                </a:solidFill>
                <a:latin typeface="Times New Roman"/>
                <a:cs typeface="Times New Roman"/>
              </a:rPr>
              <a:t>PRINCIPALES</a:t>
            </a:r>
            <a:r>
              <a:rPr dirty="0" sz="24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RESULTADOS: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400">
              <a:latin typeface="Times New Roman"/>
              <a:cs typeface="Times New Roman"/>
            </a:endParaRPr>
          </a:p>
          <a:p>
            <a:pPr marL="842010" indent="-342265">
              <a:lnSpc>
                <a:spcPct val="100000"/>
              </a:lnSpc>
              <a:buFont typeface="Wingdings"/>
              <a:buChar char=""/>
              <a:tabLst>
                <a:tab pos="842010" algn="l"/>
              </a:tabLst>
            </a:pPr>
            <a:r>
              <a:rPr dirty="0" sz="1800" spc="-20">
                <a:latin typeface="Carlito"/>
                <a:cs typeface="Carlito"/>
              </a:rPr>
              <a:t>IMPORTACIONES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AUTORIZADAS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POR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UN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VALOR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356.664.755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USD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CIF.</a:t>
            </a:r>
            <a:endParaRPr sz="1800">
              <a:latin typeface="Carlito"/>
              <a:cs typeface="Carlito"/>
            </a:endParaRPr>
          </a:p>
          <a:p>
            <a:pPr marL="842010" indent="-34226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842010" algn="l"/>
              </a:tabLst>
            </a:pPr>
            <a:r>
              <a:rPr dirty="0" sz="1800">
                <a:latin typeface="Carlito"/>
                <a:cs typeface="Carlito"/>
              </a:rPr>
              <a:t>5.003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SOLICITUDES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AUTORIZADAS.</a:t>
            </a:r>
            <a:endParaRPr sz="1800">
              <a:latin typeface="Carlito"/>
              <a:cs typeface="Carlito"/>
            </a:endParaRPr>
          </a:p>
          <a:p>
            <a:pPr marL="842010" indent="-342265">
              <a:lnSpc>
                <a:spcPct val="100000"/>
              </a:lnSpc>
              <a:spcBef>
                <a:spcPts val="2165"/>
              </a:spcBef>
              <a:buFont typeface="Wingdings"/>
              <a:buChar char=""/>
              <a:tabLst>
                <a:tab pos="842010" algn="l"/>
              </a:tabLst>
            </a:pPr>
            <a:r>
              <a:rPr dirty="0" sz="1800">
                <a:latin typeface="Carlito"/>
                <a:cs typeface="Carlito"/>
              </a:rPr>
              <a:t>267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EMPRESAS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BENEFICIADAS.</a:t>
            </a:r>
            <a:endParaRPr sz="1800">
              <a:latin typeface="Carlito"/>
              <a:cs typeface="Carlito"/>
            </a:endParaRPr>
          </a:p>
          <a:p>
            <a:pPr marL="842010" indent="-34226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842010" algn="l"/>
              </a:tabLst>
            </a:pPr>
            <a:r>
              <a:rPr dirty="0" sz="1800">
                <a:latin typeface="Carlito"/>
                <a:cs typeface="Carlito"/>
              </a:rPr>
              <a:t>460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PROGRAMAS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PRODUCCION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ANUAL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AUTORIZADOS.</a:t>
            </a:r>
            <a:endParaRPr sz="1800">
              <a:latin typeface="Carlito"/>
              <a:cs typeface="Carlito"/>
            </a:endParaRPr>
          </a:p>
          <a:p>
            <a:pPr marL="842010" indent="-34226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842010" algn="l"/>
              </a:tabLst>
            </a:pPr>
            <a:r>
              <a:rPr dirty="0" sz="1800">
                <a:latin typeface="Carlito"/>
                <a:cs typeface="Carlito"/>
              </a:rPr>
              <a:t>1.537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INFORMES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BIMESTRALES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AUTORIZADOS.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15405" y="5605068"/>
            <a:ext cx="26847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8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8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8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 DRE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Diciembre.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96236" y="5252466"/>
            <a:ext cx="1521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154BE3"/>
                </a:solidFill>
                <a:latin typeface="Times New Roman"/>
                <a:cs typeface="Times New Roman"/>
              </a:rPr>
              <a:t>OTRAS</a:t>
            </a:r>
            <a:r>
              <a:rPr dirty="0" sz="1200" spc="-35" b="1">
                <a:solidFill>
                  <a:srgbClr val="154BE3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54BE3"/>
                </a:solidFill>
                <a:latin typeface="Times New Roman"/>
                <a:cs typeface="Times New Roman"/>
              </a:rPr>
              <a:t>INDUSTRIAS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10736" y="5191505"/>
            <a:ext cx="1664970" cy="307975"/>
          </a:xfrm>
          <a:prstGeom prst="rect">
            <a:avLst/>
          </a:prstGeom>
          <a:solidFill>
            <a:srgbClr val="4F81BC"/>
          </a:solidFill>
          <a:ln w="25400">
            <a:solidFill>
              <a:srgbClr val="1C334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3540">
              <a:lnSpc>
                <a:spcPts val="2140"/>
              </a:lnSpc>
            </a:pP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92.533.576.-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8130" y="410336"/>
            <a:ext cx="61836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001F5F"/>
                </a:solidFill>
              </a:rPr>
              <a:t>PRINCIPALES</a:t>
            </a:r>
            <a:r>
              <a:rPr dirty="0" spc="-60">
                <a:solidFill>
                  <a:srgbClr val="001F5F"/>
                </a:solidFill>
              </a:rPr>
              <a:t> </a:t>
            </a:r>
            <a:r>
              <a:rPr dirty="0" spc="-20">
                <a:solidFill>
                  <a:srgbClr val="001F5F"/>
                </a:solidFill>
              </a:rPr>
              <a:t>SECTORES</a:t>
            </a:r>
            <a:r>
              <a:rPr dirty="0" spc="-6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BENEFICIADOS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452627" y="906780"/>
            <a:ext cx="9001125" cy="4119879"/>
            <a:chOff x="452627" y="906780"/>
            <a:chExt cx="9001125" cy="4119879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629" y="1025057"/>
              <a:ext cx="5366803" cy="1774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8539" y="906780"/>
              <a:ext cx="339102" cy="45491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2627" y="1283208"/>
              <a:ext cx="9001125" cy="3743325"/>
            </a:xfrm>
            <a:custGeom>
              <a:avLst/>
              <a:gdLst/>
              <a:ahLst/>
              <a:cxnLst/>
              <a:rect l="l" t="t" r="r" b="b"/>
              <a:pathLst>
                <a:path w="9001125" h="3743325">
                  <a:moveTo>
                    <a:pt x="9000744" y="0"/>
                  </a:moveTo>
                  <a:lnTo>
                    <a:pt x="0" y="0"/>
                  </a:lnTo>
                  <a:lnTo>
                    <a:pt x="0" y="3742944"/>
                  </a:lnTo>
                  <a:lnTo>
                    <a:pt x="9000744" y="3742944"/>
                  </a:lnTo>
                  <a:lnTo>
                    <a:pt x="900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9711" y="2218944"/>
              <a:ext cx="6003036" cy="26669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29711" y="2218944"/>
              <a:ext cx="6003290" cy="2667000"/>
            </a:xfrm>
            <a:custGeom>
              <a:avLst/>
              <a:gdLst/>
              <a:ahLst/>
              <a:cxnLst/>
              <a:rect l="l" t="t" r="r" b="b"/>
              <a:pathLst>
                <a:path w="6003290" h="2667000">
                  <a:moveTo>
                    <a:pt x="749808" y="0"/>
                  </a:moveTo>
                  <a:lnTo>
                    <a:pt x="749808" y="2666999"/>
                  </a:lnTo>
                </a:path>
                <a:path w="6003290" h="2667000">
                  <a:moveTo>
                    <a:pt x="1501139" y="0"/>
                  </a:moveTo>
                  <a:lnTo>
                    <a:pt x="1501139" y="2666999"/>
                  </a:lnTo>
                </a:path>
                <a:path w="6003290" h="2667000">
                  <a:moveTo>
                    <a:pt x="2250948" y="0"/>
                  </a:moveTo>
                  <a:lnTo>
                    <a:pt x="2250948" y="2666999"/>
                  </a:lnTo>
                </a:path>
                <a:path w="6003290" h="2667000">
                  <a:moveTo>
                    <a:pt x="3002279" y="0"/>
                  </a:moveTo>
                  <a:lnTo>
                    <a:pt x="3002279" y="2666999"/>
                  </a:lnTo>
                </a:path>
                <a:path w="6003290" h="2667000">
                  <a:moveTo>
                    <a:pt x="3752088" y="0"/>
                  </a:moveTo>
                  <a:lnTo>
                    <a:pt x="3752088" y="2666999"/>
                  </a:lnTo>
                </a:path>
                <a:path w="6003290" h="2667000">
                  <a:moveTo>
                    <a:pt x="4503420" y="0"/>
                  </a:moveTo>
                  <a:lnTo>
                    <a:pt x="4503420" y="2666999"/>
                  </a:lnTo>
                </a:path>
                <a:path w="6003290" h="2667000">
                  <a:moveTo>
                    <a:pt x="5253228" y="0"/>
                  </a:moveTo>
                  <a:lnTo>
                    <a:pt x="5253228" y="2666999"/>
                  </a:lnTo>
                </a:path>
                <a:path w="6003290" h="2667000">
                  <a:moveTo>
                    <a:pt x="6003036" y="0"/>
                  </a:moveTo>
                  <a:lnTo>
                    <a:pt x="6003036" y="2666999"/>
                  </a:lnTo>
                </a:path>
                <a:path w="6003290" h="2667000">
                  <a:moveTo>
                    <a:pt x="0" y="533400"/>
                  </a:moveTo>
                  <a:lnTo>
                    <a:pt x="6003036" y="533400"/>
                  </a:lnTo>
                </a:path>
                <a:path w="6003290" h="2667000">
                  <a:moveTo>
                    <a:pt x="0" y="1066800"/>
                  </a:moveTo>
                  <a:lnTo>
                    <a:pt x="6003036" y="1066800"/>
                  </a:lnTo>
                </a:path>
                <a:path w="6003290" h="2667000">
                  <a:moveTo>
                    <a:pt x="0" y="1600199"/>
                  </a:moveTo>
                  <a:lnTo>
                    <a:pt x="6003036" y="1600199"/>
                  </a:lnTo>
                </a:path>
                <a:path w="6003290" h="2667000">
                  <a:moveTo>
                    <a:pt x="0" y="2133599"/>
                  </a:moveTo>
                  <a:lnTo>
                    <a:pt x="6003036" y="2133599"/>
                  </a:lnTo>
                </a:path>
                <a:path w="6003290" h="2667000">
                  <a:moveTo>
                    <a:pt x="0" y="2666999"/>
                  </a:moveTo>
                  <a:lnTo>
                    <a:pt x="6003036" y="266699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8188" y="2240280"/>
              <a:ext cx="5629656" cy="26548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8188" y="2241804"/>
              <a:ext cx="5577840" cy="261670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8188" y="2340863"/>
              <a:ext cx="5481066" cy="242087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029711" y="2182368"/>
              <a:ext cx="6003290" cy="73660"/>
            </a:xfrm>
            <a:custGeom>
              <a:avLst/>
              <a:gdLst/>
              <a:ahLst/>
              <a:cxnLst/>
              <a:rect l="l" t="t" r="r" b="b"/>
              <a:pathLst>
                <a:path w="6003290" h="73660">
                  <a:moveTo>
                    <a:pt x="0" y="36576"/>
                  </a:moveTo>
                  <a:lnTo>
                    <a:pt x="6003036" y="36576"/>
                  </a:lnTo>
                </a:path>
                <a:path w="6003290" h="73660">
                  <a:moveTo>
                    <a:pt x="0" y="36576"/>
                  </a:moveTo>
                  <a:lnTo>
                    <a:pt x="0" y="64008"/>
                  </a:lnTo>
                </a:path>
                <a:path w="6003290" h="73660">
                  <a:moveTo>
                    <a:pt x="149351" y="36576"/>
                  </a:moveTo>
                  <a:lnTo>
                    <a:pt x="149351" y="64008"/>
                  </a:lnTo>
                </a:path>
                <a:path w="6003290" h="73660">
                  <a:moveTo>
                    <a:pt x="300227" y="36576"/>
                  </a:moveTo>
                  <a:lnTo>
                    <a:pt x="300227" y="64008"/>
                  </a:lnTo>
                </a:path>
                <a:path w="6003290" h="73660">
                  <a:moveTo>
                    <a:pt x="449579" y="36576"/>
                  </a:moveTo>
                  <a:lnTo>
                    <a:pt x="449579" y="64008"/>
                  </a:lnTo>
                </a:path>
                <a:path w="6003290" h="73660">
                  <a:moveTo>
                    <a:pt x="600455" y="36576"/>
                  </a:moveTo>
                  <a:lnTo>
                    <a:pt x="600455" y="64008"/>
                  </a:lnTo>
                </a:path>
                <a:path w="6003290" h="73660">
                  <a:moveTo>
                    <a:pt x="749808" y="36576"/>
                  </a:moveTo>
                  <a:lnTo>
                    <a:pt x="749808" y="64008"/>
                  </a:lnTo>
                </a:path>
                <a:path w="6003290" h="73660">
                  <a:moveTo>
                    <a:pt x="900684" y="36576"/>
                  </a:moveTo>
                  <a:lnTo>
                    <a:pt x="900684" y="64008"/>
                  </a:lnTo>
                </a:path>
                <a:path w="6003290" h="73660">
                  <a:moveTo>
                    <a:pt x="1050036" y="36576"/>
                  </a:moveTo>
                  <a:lnTo>
                    <a:pt x="1050036" y="64008"/>
                  </a:lnTo>
                </a:path>
                <a:path w="6003290" h="73660">
                  <a:moveTo>
                    <a:pt x="1200912" y="36576"/>
                  </a:moveTo>
                  <a:lnTo>
                    <a:pt x="1200912" y="64008"/>
                  </a:lnTo>
                </a:path>
                <a:path w="6003290" h="73660">
                  <a:moveTo>
                    <a:pt x="1350264" y="36576"/>
                  </a:moveTo>
                  <a:lnTo>
                    <a:pt x="1350264" y="64008"/>
                  </a:lnTo>
                </a:path>
                <a:path w="6003290" h="73660">
                  <a:moveTo>
                    <a:pt x="1501139" y="36576"/>
                  </a:moveTo>
                  <a:lnTo>
                    <a:pt x="1501139" y="64008"/>
                  </a:lnTo>
                </a:path>
                <a:path w="6003290" h="73660">
                  <a:moveTo>
                    <a:pt x="1650491" y="36576"/>
                  </a:moveTo>
                  <a:lnTo>
                    <a:pt x="1650491" y="64008"/>
                  </a:lnTo>
                </a:path>
                <a:path w="6003290" h="73660">
                  <a:moveTo>
                    <a:pt x="1801367" y="36576"/>
                  </a:moveTo>
                  <a:lnTo>
                    <a:pt x="1801367" y="64008"/>
                  </a:lnTo>
                </a:path>
                <a:path w="6003290" h="73660">
                  <a:moveTo>
                    <a:pt x="1950720" y="36576"/>
                  </a:moveTo>
                  <a:lnTo>
                    <a:pt x="1950720" y="64008"/>
                  </a:lnTo>
                </a:path>
                <a:path w="6003290" h="73660">
                  <a:moveTo>
                    <a:pt x="2101596" y="36576"/>
                  </a:moveTo>
                  <a:lnTo>
                    <a:pt x="2101596" y="64008"/>
                  </a:lnTo>
                </a:path>
                <a:path w="6003290" h="73660">
                  <a:moveTo>
                    <a:pt x="2250948" y="36576"/>
                  </a:moveTo>
                  <a:lnTo>
                    <a:pt x="2250948" y="64008"/>
                  </a:lnTo>
                </a:path>
                <a:path w="6003290" h="73660">
                  <a:moveTo>
                    <a:pt x="2401824" y="36576"/>
                  </a:moveTo>
                  <a:lnTo>
                    <a:pt x="2401824" y="64008"/>
                  </a:lnTo>
                </a:path>
                <a:path w="6003290" h="73660">
                  <a:moveTo>
                    <a:pt x="2551176" y="36576"/>
                  </a:moveTo>
                  <a:lnTo>
                    <a:pt x="2551176" y="64008"/>
                  </a:lnTo>
                </a:path>
                <a:path w="6003290" h="73660">
                  <a:moveTo>
                    <a:pt x="2702052" y="36576"/>
                  </a:moveTo>
                  <a:lnTo>
                    <a:pt x="2702052" y="64008"/>
                  </a:lnTo>
                </a:path>
                <a:path w="6003290" h="73660">
                  <a:moveTo>
                    <a:pt x="2851404" y="36576"/>
                  </a:moveTo>
                  <a:lnTo>
                    <a:pt x="2851404" y="64008"/>
                  </a:lnTo>
                </a:path>
                <a:path w="6003290" h="73660">
                  <a:moveTo>
                    <a:pt x="3002279" y="36576"/>
                  </a:moveTo>
                  <a:lnTo>
                    <a:pt x="3002279" y="64008"/>
                  </a:lnTo>
                </a:path>
                <a:path w="6003290" h="73660">
                  <a:moveTo>
                    <a:pt x="3151632" y="36576"/>
                  </a:moveTo>
                  <a:lnTo>
                    <a:pt x="3151632" y="64008"/>
                  </a:lnTo>
                </a:path>
                <a:path w="6003290" h="73660">
                  <a:moveTo>
                    <a:pt x="3302508" y="36576"/>
                  </a:moveTo>
                  <a:lnTo>
                    <a:pt x="3302508" y="64008"/>
                  </a:lnTo>
                </a:path>
                <a:path w="6003290" h="73660">
                  <a:moveTo>
                    <a:pt x="3451860" y="36576"/>
                  </a:moveTo>
                  <a:lnTo>
                    <a:pt x="3451860" y="64008"/>
                  </a:lnTo>
                </a:path>
                <a:path w="6003290" h="73660">
                  <a:moveTo>
                    <a:pt x="3602736" y="36576"/>
                  </a:moveTo>
                  <a:lnTo>
                    <a:pt x="3602736" y="64008"/>
                  </a:lnTo>
                </a:path>
                <a:path w="6003290" h="73660">
                  <a:moveTo>
                    <a:pt x="3752088" y="36576"/>
                  </a:moveTo>
                  <a:lnTo>
                    <a:pt x="3752088" y="64008"/>
                  </a:lnTo>
                </a:path>
                <a:path w="6003290" h="73660">
                  <a:moveTo>
                    <a:pt x="3902964" y="36576"/>
                  </a:moveTo>
                  <a:lnTo>
                    <a:pt x="3902964" y="64008"/>
                  </a:lnTo>
                </a:path>
                <a:path w="6003290" h="73660">
                  <a:moveTo>
                    <a:pt x="4052316" y="36576"/>
                  </a:moveTo>
                  <a:lnTo>
                    <a:pt x="4052316" y="64008"/>
                  </a:lnTo>
                </a:path>
                <a:path w="6003290" h="73660">
                  <a:moveTo>
                    <a:pt x="4203192" y="36576"/>
                  </a:moveTo>
                  <a:lnTo>
                    <a:pt x="4203192" y="64008"/>
                  </a:lnTo>
                </a:path>
                <a:path w="6003290" h="73660">
                  <a:moveTo>
                    <a:pt x="4352544" y="36576"/>
                  </a:moveTo>
                  <a:lnTo>
                    <a:pt x="4352544" y="64008"/>
                  </a:lnTo>
                </a:path>
                <a:path w="6003290" h="73660">
                  <a:moveTo>
                    <a:pt x="4503420" y="36576"/>
                  </a:moveTo>
                  <a:lnTo>
                    <a:pt x="4503420" y="64008"/>
                  </a:lnTo>
                </a:path>
                <a:path w="6003290" h="73660">
                  <a:moveTo>
                    <a:pt x="4652771" y="36576"/>
                  </a:moveTo>
                  <a:lnTo>
                    <a:pt x="4652771" y="64008"/>
                  </a:lnTo>
                </a:path>
                <a:path w="6003290" h="73660">
                  <a:moveTo>
                    <a:pt x="4803647" y="36576"/>
                  </a:moveTo>
                  <a:lnTo>
                    <a:pt x="4803647" y="64008"/>
                  </a:lnTo>
                </a:path>
                <a:path w="6003290" h="73660">
                  <a:moveTo>
                    <a:pt x="4952999" y="36576"/>
                  </a:moveTo>
                  <a:lnTo>
                    <a:pt x="4952999" y="64008"/>
                  </a:lnTo>
                </a:path>
                <a:path w="6003290" h="73660">
                  <a:moveTo>
                    <a:pt x="5102352" y="36576"/>
                  </a:moveTo>
                  <a:lnTo>
                    <a:pt x="5102352" y="64008"/>
                  </a:lnTo>
                </a:path>
                <a:path w="6003290" h="73660">
                  <a:moveTo>
                    <a:pt x="5253228" y="36576"/>
                  </a:moveTo>
                  <a:lnTo>
                    <a:pt x="5253228" y="64008"/>
                  </a:lnTo>
                </a:path>
                <a:path w="6003290" h="73660">
                  <a:moveTo>
                    <a:pt x="5402580" y="36576"/>
                  </a:moveTo>
                  <a:lnTo>
                    <a:pt x="5402580" y="64008"/>
                  </a:lnTo>
                </a:path>
                <a:path w="6003290" h="73660">
                  <a:moveTo>
                    <a:pt x="5553456" y="36576"/>
                  </a:moveTo>
                  <a:lnTo>
                    <a:pt x="5553456" y="64008"/>
                  </a:lnTo>
                </a:path>
                <a:path w="6003290" h="73660">
                  <a:moveTo>
                    <a:pt x="5702808" y="36576"/>
                  </a:moveTo>
                  <a:lnTo>
                    <a:pt x="5702808" y="64008"/>
                  </a:lnTo>
                </a:path>
                <a:path w="6003290" h="73660">
                  <a:moveTo>
                    <a:pt x="5853684" y="36576"/>
                  </a:moveTo>
                  <a:lnTo>
                    <a:pt x="5853684" y="64008"/>
                  </a:lnTo>
                </a:path>
                <a:path w="6003290" h="73660">
                  <a:moveTo>
                    <a:pt x="6003036" y="36576"/>
                  </a:moveTo>
                  <a:lnTo>
                    <a:pt x="6003036" y="64008"/>
                  </a:lnTo>
                </a:path>
                <a:path w="6003290" h="73660">
                  <a:moveTo>
                    <a:pt x="0" y="0"/>
                  </a:moveTo>
                  <a:lnTo>
                    <a:pt x="0" y="73152"/>
                  </a:lnTo>
                </a:path>
                <a:path w="6003290" h="73660">
                  <a:moveTo>
                    <a:pt x="749808" y="0"/>
                  </a:moveTo>
                  <a:lnTo>
                    <a:pt x="749808" y="73152"/>
                  </a:lnTo>
                </a:path>
                <a:path w="6003290" h="73660">
                  <a:moveTo>
                    <a:pt x="1501139" y="0"/>
                  </a:moveTo>
                  <a:lnTo>
                    <a:pt x="1501139" y="73152"/>
                  </a:lnTo>
                </a:path>
                <a:path w="6003290" h="73660">
                  <a:moveTo>
                    <a:pt x="2250948" y="0"/>
                  </a:moveTo>
                  <a:lnTo>
                    <a:pt x="2250948" y="73152"/>
                  </a:lnTo>
                </a:path>
                <a:path w="6003290" h="73660">
                  <a:moveTo>
                    <a:pt x="3002279" y="0"/>
                  </a:moveTo>
                  <a:lnTo>
                    <a:pt x="3002279" y="73152"/>
                  </a:lnTo>
                </a:path>
                <a:path w="6003290" h="73660">
                  <a:moveTo>
                    <a:pt x="3752088" y="0"/>
                  </a:moveTo>
                  <a:lnTo>
                    <a:pt x="3752088" y="73152"/>
                  </a:lnTo>
                </a:path>
                <a:path w="6003290" h="73660">
                  <a:moveTo>
                    <a:pt x="4503420" y="0"/>
                  </a:moveTo>
                  <a:lnTo>
                    <a:pt x="4503420" y="73152"/>
                  </a:lnTo>
                </a:path>
                <a:path w="6003290" h="73660">
                  <a:moveTo>
                    <a:pt x="5253228" y="0"/>
                  </a:moveTo>
                  <a:lnTo>
                    <a:pt x="5253228" y="73152"/>
                  </a:lnTo>
                </a:path>
                <a:path w="6003290" h="73660">
                  <a:moveTo>
                    <a:pt x="6003036" y="0"/>
                  </a:moveTo>
                  <a:lnTo>
                    <a:pt x="6003036" y="73152"/>
                  </a:lnTo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93135" y="2218944"/>
              <a:ext cx="36830" cy="2667000"/>
            </a:xfrm>
            <a:custGeom>
              <a:avLst/>
              <a:gdLst/>
              <a:ahLst/>
              <a:cxnLst/>
              <a:rect l="l" t="t" r="r" b="b"/>
              <a:pathLst>
                <a:path w="36830" h="2667000">
                  <a:moveTo>
                    <a:pt x="36575" y="0"/>
                  </a:moveTo>
                  <a:lnTo>
                    <a:pt x="36575" y="2666999"/>
                  </a:lnTo>
                </a:path>
                <a:path w="36830" h="2667000">
                  <a:moveTo>
                    <a:pt x="0" y="0"/>
                  </a:moveTo>
                  <a:lnTo>
                    <a:pt x="36575" y="0"/>
                  </a:lnTo>
                </a:path>
                <a:path w="36830" h="2667000">
                  <a:moveTo>
                    <a:pt x="0" y="533400"/>
                  </a:moveTo>
                  <a:lnTo>
                    <a:pt x="36575" y="533400"/>
                  </a:lnTo>
                </a:path>
                <a:path w="36830" h="2667000">
                  <a:moveTo>
                    <a:pt x="0" y="1066800"/>
                  </a:moveTo>
                  <a:lnTo>
                    <a:pt x="36575" y="1066800"/>
                  </a:lnTo>
                </a:path>
                <a:path w="36830" h="2667000">
                  <a:moveTo>
                    <a:pt x="0" y="1600199"/>
                  </a:moveTo>
                  <a:lnTo>
                    <a:pt x="36575" y="1600199"/>
                  </a:lnTo>
                </a:path>
                <a:path w="36830" h="2667000">
                  <a:moveTo>
                    <a:pt x="0" y="2133599"/>
                  </a:moveTo>
                  <a:lnTo>
                    <a:pt x="36575" y="2133599"/>
                  </a:lnTo>
                </a:path>
                <a:path w="36830" h="2667000">
                  <a:moveTo>
                    <a:pt x="0" y="2666999"/>
                  </a:moveTo>
                  <a:lnTo>
                    <a:pt x="36575" y="266699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539227" y="2377440"/>
              <a:ext cx="923925" cy="216535"/>
            </a:xfrm>
            <a:custGeom>
              <a:avLst/>
              <a:gdLst/>
              <a:ahLst/>
              <a:cxnLst/>
              <a:rect l="l" t="t" r="r" b="b"/>
              <a:pathLst>
                <a:path w="923925" h="216535">
                  <a:moveTo>
                    <a:pt x="9235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23544" y="216408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582534" y="2397379"/>
            <a:ext cx="853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145,808,469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787140" y="2910839"/>
            <a:ext cx="838200" cy="216535"/>
          </a:xfrm>
          <a:custGeom>
            <a:avLst/>
            <a:gdLst/>
            <a:ahLst/>
            <a:cxnLst/>
            <a:rect l="l" t="t" r="r" b="b"/>
            <a:pathLst>
              <a:path w="838200" h="216535">
                <a:moveTo>
                  <a:pt x="838200" y="0"/>
                </a:moveTo>
                <a:lnTo>
                  <a:pt x="0" y="0"/>
                </a:lnTo>
                <a:lnTo>
                  <a:pt x="0" y="216408"/>
                </a:lnTo>
                <a:lnTo>
                  <a:pt x="838200" y="216408"/>
                </a:lnTo>
                <a:lnTo>
                  <a:pt x="838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828034" y="2931032"/>
            <a:ext cx="769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43,553,333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067812" y="3444239"/>
            <a:ext cx="838200" cy="1283335"/>
          </a:xfrm>
          <a:custGeom>
            <a:avLst/>
            <a:gdLst/>
            <a:ahLst/>
            <a:cxnLst/>
            <a:rect l="l" t="t" r="r" b="b"/>
            <a:pathLst>
              <a:path w="838200" h="1283335">
                <a:moveTo>
                  <a:pt x="838200" y="1066812"/>
                </a:moveTo>
                <a:lnTo>
                  <a:pt x="0" y="1066812"/>
                </a:lnTo>
                <a:lnTo>
                  <a:pt x="0" y="1283208"/>
                </a:lnTo>
                <a:lnTo>
                  <a:pt x="838200" y="1283208"/>
                </a:lnTo>
                <a:lnTo>
                  <a:pt x="838200" y="1066812"/>
                </a:lnTo>
                <a:close/>
              </a:path>
              <a:path w="838200" h="1283335">
                <a:moveTo>
                  <a:pt x="838200" y="533412"/>
                </a:moveTo>
                <a:lnTo>
                  <a:pt x="0" y="533412"/>
                </a:lnTo>
                <a:lnTo>
                  <a:pt x="0" y="749808"/>
                </a:lnTo>
                <a:lnTo>
                  <a:pt x="838200" y="749808"/>
                </a:lnTo>
                <a:lnTo>
                  <a:pt x="838200" y="533412"/>
                </a:lnTo>
                <a:close/>
              </a:path>
              <a:path w="838200" h="1283335">
                <a:moveTo>
                  <a:pt x="838200" y="0"/>
                </a:moveTo>
                <a:lnTo>
                  <a:pt x="0" y="0"/>
                </a:lnTo>
                <a:lnTo>
                  <a:pt x="0" y="216408"/>
                </a:lnTo>
                <a:lnTo>
                  <a:pt x="838200" y="216408"/>
                </a:lnTo>
                <a:lnTo>
                  <a:pt x="838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668526" y="2390902"/>
            <a:ext cx="12668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rlito"/>
                <a:cs typeface="Carlito"/>
              </a:rPr>
              <a:t>INDUSTRIA</a:t>
            </a:r>
            <a:r>
              <a:rPr dirty="0" sz="900" spc="-4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METALURGICA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5962" y="2924683"/>
            <a:ext cx="21685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rlito"/>
                <a:cs typeface="Carlito"/>
              </a:rPr>
              <a:t>INDUSTRIA</a:t>
            </a:r>
            <a:r>
              <a:rPr dirty="0" sz="900" spc="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AGROQUIMICOS</a:t>
            </a:r>
            <a:r>
              <a:rPr dirty="0" sz="900" spc="10" b="1">
                <a:latin typeface="Carlito"/>
                <a:cs typeface="Carlito"/>
              </a:rPr>
              <a:t> </a:t>
            </a:r>
            <a:r>
              <a:rPr dirty="0" sz="900" b="1">
                <a:latin typeface="Carlito"/>
                <a:cs typeface="Carlito"/>
              </a:rPr>
              <a:t>Y </a:t>
            </a:r>
            <a:r>
              <a:rPr dirty="0" sz="900" spc="-10" b="1">
                <a:latin typeface="Carlito"/>
                <a:cs typeface="Carlito"/>
              </a:rPr>
              <a:t>FERTILIZANTES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35811" y="3446145"/>
            <a:ext cx="23672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571625" algn="l"/>
              </a:tabLst>
            </a:pPr>
            <a:r>
              <a:rPr dirty="0" sz="900" b="1">
                <a:latin typeface="Carlito"/>
                <a:cs typeface="Carlito"/>
              </a:rPr>
              <a:t>INDUSTRIA</a:t>
            </a:r>
            <a:r>
              <a:rPr dirty="0" sz="900" spc="-15" b="1">
                <a:latin typeface="Carlito"/>
                <a:cs typeface="Carlito"/>
              </a:rPr>
              <a:t> </a:t>
            </a:r>
            <a:r>
              <a:rPr dirty="0" sz="900" b="1">
                <a:latin typeface="Carlito"/>
                <a:cs typeface="Carlito"/>
              </a:rPr>
              <a:t>PAPEL</a:t>
            </a:r>
            <a:r>
              <a:rPr dirty="0" sz="900" spc="-25" b="1">
                <a:latin typeface="Carlito"/>
                <a:cs typeface="Carlito"/>
              </a:rPr>
              <a:t> </a:t>
            </a:r>
            <a:r>
              <a:rPr dirty="0" sz="900" b="1">
                <a:latin typeface="Carlito"/>
                <a:cs typeface="Carlito"/>
              </a:rPr>
              <a:t>Y</a:t>
            </a:r>
            <a:r>
              <a:rPr dirty="0" sz="900" spc="-1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CARTON</a:t>
            </a:r>
            <a:r>
              <a:rPr dirty="0" sz="900" b="1">
                <a:latin typeface="Carlito"/>
                <a:cs typeface="Carlito"/>
              </a:rPr>
              <a:t>	</a:t>
            </a:r>
            <a:r>
              <a:rPr dirty="0" baseline="-8333" sz="1500" spc="-15">
                <a:solidFill>
                  <a:srgbClr val="FFFFFF"/>
                </a:solidFill>
                <a:latin typeface="Arial Black"/>
                <a:cs typeface="Arial Black"/>
              </a:rPr>
              <a:t>16,907,527</a:t>
            </a:r>
            <a:endParaRPr baseline="-8333" sz="1500">
              <a:latin typeface="Arial Black"/>
              <a:cs typeface="Arial Black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48179" y="3979926"/>
            <a:ext cx="1954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159510" algn="l"/>
              </a:tabLst>
            </a:pPr>
            <a:r>
              <a:rPr dirty="0" sz="900" b="1">
                <a:latin typeface="Carlito"/>
                <a:cs typeface="Carlito"/>
              </a:rPr>
              <a:t>INDUSTRIA</a:t>
            </a:r>
            <a:r>
              <a:rPr dirty="0" sz="900" spc="-4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TABACO</a:t>
            </a:r>
            <a:r>
              <a:rPr dirty="0" sz="900" b="1">
                <a:latin typeface="Carlito"/>
                <a:cs typeface="Carlito"/>
              </a:rPr>
              <a:t>	</a:t>
            </a:r>
            <a:r>
              <a:rPr dirty="0" baseline="-8333" sz="1500" spc="-15">
                <a:solidFill>
                  <a:srgbClr val="FFFFFF"/>
                </a:solidFill>
                <a:latin typeface="Arial Black"/>
                <a:cs typeface="Arial Black"/>
              </a:rPr>
              <a:t>16,546,130</a:t>
            </a:r>
            <a:endParaRPr baseline="-8333" sz="1500">
              <a:latin typeface="Arial Black"/>
              <a:cs typeface="Arial Black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82166" y="4513275"/>
            <a:ext cx="2320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525270" algn="l"/>
              </a:tabLst>
            </a:pPr>
            <a:r>
              <a:rPr dirty="0" sz="900" b="1">
                <a:latin typeface="Carlito"/>
                <a:cs typeface="Carlito"/>
              </a:rPr>
              <a:t>INDUSTRIA</a:t>
            </a:r>
            <a:r>
              <a:rPr dirty="0" sz="900" spc="-4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FARMACEUTICA</a:t>
            </a:r>
            <a:r>
              <a:rPr dirty="0" sz="900" b="1">
                <a:latin typeface="Carlito"/>
                <a:cs typeface="Carlito"/>
              </a:rPr>
              <a:t>	</a:t>
            </a:r>
            <a:r>
              <a:rPr dirty="0" baseline="-8333" sz="1500" spc="-15">
                <a:solidFill>
                  <a:srgbClr val="FFFFFF"/>
                </a:solidFill>
                <a:latin typeface="Arial Black"/>
                <a:cs typeface="Arial Black"/>
              </a:rPr>
              <a:t>12,165,041</a:t>
            </a:r>
            <a:endParaRPr baseline="-8333" sz="1500">
              <a:latin typeface="Arial Black"/>
              <a:cs typeface="Arial Black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02866" y="946785"/>
            <a:ext cx="5713095" cy="833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dirty="0" sz="16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dirty="0" sz="1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IMPORTACION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PERIODO</a:t>
            </a:r>
            <a:r>
              <a:rPr dirty="0" sz="1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CIF</a:t>
            </a:r>
            <a:r>
              <a:rPr dirty="0" sz="16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U$D:</a:t>
            </a:r>
            <a:r>
              <a:rPr dirty="0" sz="16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356.664.756.-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RANKING</a:t>
            </a:r>
            <a:r>
              <a:rPr dirty="0" sz="1600" spc="20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TIPO</a:t>
            </a:r>
            <a:r>
              <a:rPr dirty="0" sz="1600" spc="5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spc="70" b="1">
                <a:solidFill>
                  <a:srgbClr val="0066CC"/>
                </a:solidFill>
                <a:latin typeface="Times New Roman"/>
                <a:cs typeface="Times New Roman"/>
              </a:rPr>
              <a:t>DE</a:t>
            </a:r>
            <a:r>
              <a:rPr dirty="0" sz="1600" spc="5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INDUSTRIA</a:t>
            </a:r>
            <a:r>
              <a:rPr dirty="0" sz="1600" spc="55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-</a:t>
            </a:r>
            <a:r>
              <a:rPr dirty="0" sz="1600" spc="-5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0066CC"/>
                </a:solidFill>
                <a:latin typeface="Times New Roman"/>
                <a:cs typeface="Times New Roman"/>
              </a:rPr>
              <a:t>Valor</a:t>
            </a: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66CC"/>
                </a:solidFill>
                <a:latin typeface="Times New Roman"/>
                <a:cs typeface="Times New Roman"/>
              </a:rPr>
              <a:t>Importación</a:t>
            </a:r>
            <a:r>
              <a:rPr dirty="0" sz="1600" spc="35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CC"/>
                </a:solidFill>
                <a:latin typeface="Times New Roman"/>
                <a:cs typeface="Times New Roman"/>
              </a:rPr>
              <a:t>CIF</a:t>
            </a:r>
            <a:r>
              <a:rPr dirty="0" sz="1600" spc="10" b="1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0066CC"/>
                </a:solidFill>
                <a:latin typeface="Times New Roman"/>
                <a:cs typeface="Times New Roman"/>
              </a:rPr>
              <a:t>U$D</a:t>
            </a:r>
            <a:endParaRPr sz="160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45"/>
              </a:spcBef>
            </a:pPr>
            <a:r>
              <a:rPr dirty="0" sz="1100" b="1">
                <a:solidFill>
                  <a:srgbClr val="339966"/>
                </a:solidFill>
                <a:latin typeface="Carlito"/>
                <a:cs typeface="Carlito"/>
              </a:rPr>
              <a:t>Periodo</a:t>
            </a:r>
            <a:r>
              <a:rPr dirty="0" sz="1100" b="1">
                <a:latin typeface="Carlito"/>
                <a:cs typeface="Carlito"/>
              </a:rPr>
              <a:t>:</a:t>
            </a:r>
            <a:r>
              <a:rPr dirty="0" sz="1100" spc="250" b="1">
                <a:latin typeface="Carlito"/>
                <a:cs typeface="Carlito"/>
              </a:rPr>
              <a:t> </a:t>
            </a:r>
            <a:r>
              <a:rPr dirty="0" sz="1100" spc="-10" b="1">
                <a:latin typeface="Carlito"/>
                <a:cs typeface="Carlito"/>
              </a:rPr>
              <a:t>01/01/2023</a:t>
            </a:r>
            <a:r>
              <a:rPr dirty="0" sz="1100" spc="-25" b="1">
                <a:latin typeface="Carlito"/>
                <a:cs typeface="Carlito"/>
              </a:rPr>
              <a:t> </a:t>
            </a:r>
            <a:r>
              <a:rPr dirty="0" sz="1100" b="1">
                <a:latin typeface="Carlito"/>
                <a:cs typeface="Carlito"/>
              </a:rPr>
              <a:t>-</a:t>
            </a:r>
            <a:r>
              <a:rPr dirty="0" sz="1100" spc="-10" b="1">
                <a:latin typeface="Carlito"/>
                <a:cs typeface="Carlito"/>
              </a:rPr>
              <a:t> 31/12/2023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52627" y="1283208"/>
            <a:ext cx="9001125" cy="3743325"/>
          </a:xfrm>
          <a:custGeom>
            <a:avLst/>
            <a:gdLst/>
            <a:ahLst/>
            <a:cxnLst/>
            <a:rect l="l" t="t" r="r" b="b"/>
            <a:pathLst>
              <a:path w="9001125" h="3743325">
                <a:moveTo>
                  <a:pt x="0" y="3742944"/>
                </a:moveTo>
                <a:lnTo>
                  <a:pt x="9000744" y="3742944"/>
                </a:lnTo>
                <a:lnTo>
                  <a:pt x="9000744" y="0"/>
                </a:lnTo>
                <a:lnTo>
                  <a:pt x="0" y="0"/>
                </a:lnTo>
                <a:lnTo>
                  <a:pt x="0" y="3742944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147053" y="5794959"/>
            <a:ext cx="2683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8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8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8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 DRE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Diciembre.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0104" y="160020"/>
            <a:ext cx="1999488" cy="3154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26708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1"/>
                </a:lnTo>
                <a:lnTo>
                  <a:pt x="9906000" y="5029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25768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7"/>
                </a:lnTo>
                <a:lnTo>
                  <a:pt x="9906000" y="48767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46" y="4437781"/>
            <a:ext cx="407102" cy="10150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394" y="4559789"/>
            <a:ext cx="407102" cy="8930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210" y="3893793"/>
            <a:ext cx="405655" cy="155907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26566" y="3703288"/>
            <a:ext cx="407102" cy="174958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5414" y="3322280"/>
            <a:ext cx="407102" cy="213059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02738" y="2880338"/>
            <a:ext cx="407102" cy="257253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1586" y="2860531"/>
            <a:ext cx="407102" cy="259234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8910" y="3047965"/>
            <a:ext cx="407102" cy="240490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7758" y="3432007"/>
            <a:ext cx="407102" cy="202086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56574" y="1193288"/>
            <a:ext cx="405655" cy="425958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43930" y="4131532"/>
            <a:ext cx="407102" cy="13213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32778" y="5001636"/>
            <a:ext cx="407102" cy="45123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5172" y="4448555"/>
            <a:ext cx="344424" cy="99517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4020" y="4570476"/>
            <a:ext cx="344424" cy="87325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72867" y="3904488"/>
            <a:ext cx="342900" cy="153924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60192" y="3713988"/>
            <a:ext cx="344423" cy="172973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49040" y="3332988"/>
            <a:ext cx="344424" cy="211074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36364" y="2891027"/>
            <a:ext cx="344424" cy="255270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25211" y="2871216"/>
            <a:ext cx="344424" cy="257251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12535" y="3058667"/>
            <a:ext cx="344424" cy="2385060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01384" y="3442715"/>
            <a:ext cx="344423" cy="2001012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90231" y="1203960"/>
            <a:ext cx="342900" cy="423976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877556" y="4142232"/>
            <a:ext cx="344424" cy="1301496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824483" y="5012435"/>
            <a:ext cx="8257540" cy="436245"/>
            <a:chOff x="824483" y="5012435"/>
            <a:chExt cx="8257540" cy="436245"/>
          </a:xfrm>
        </p:grpSpPr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66403" y="5012435"/>
              <a:ext cx="344424" cy="43129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24483" y="5443727"/>
              <a:ext cx="8257540" cy="0"/>
            </a:xfrm>
            <a:custGeom>
              <a:avLst/>
              <a:gdLst/>
              <a:ahLst/>
              <a:cxnLst/>
              <a:rect l="l" t="t" r="r" b="b"/>
              <a:pathLst>
                <a:path w="8257540" h="0">
                  <a:moveTo>
                    <a:pt x="0" y="0"/>
                  </a:moveTo>
                  <a:lnTo>
                    <a:pt x="8257032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999540" y="4187190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1003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25929" y="4308094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rlito"/>
                <a:cs typeface="Carlito"/>
              </a:rPr>
              <a:t>881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376297" y="3452241"/>
            <a:ext cx="102489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0405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1744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200" spc="-20" b="1">
                <a:latin typeface="Carlito"/>
                <a:cs typeface="Carlito"/>
              </a:rPr>
              <a:t>1552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752850" y="3070352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2129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441063" y="2629027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2574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129529" y="2609215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2594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817870" y="2796666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2405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506082" y="3180334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2018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194295" y="968121"/>
            <a:ext cx="337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4276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882890" y="3879595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1313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609203" y="4750434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rlito"/>
                <a:cs typeface="Carlito"/>
              </a:rPr>
              <a:t>435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33424" y="5506618"/>
            <a:ext cx="3264535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940">
              <a:lnSpc>
                <a:spcPct val="100000"/>
              </a:lnSpc>
              <a:spcBef>
                <a:spcPts val="95"/>
              </a:spcBef>
              <a:tabLst>
                <a:tab pos="785495" algn="l"/>
                <a:tab pos="1513205" algn="l"/>
                <a:tab pos="2251075" algn="l"/>
                <a:tab pos="2923540" algn="l"/>
              </a:tabLst>
            </a:pPr>
            <a:r>
              <a:rPr dirty="0" sz="1000" spc="-10">
                <a:latin typeface="Carlito"/>
                <a:cs typeface="Carlito"/>
              </a:rPr>
              <a:t>ENERO</a:t>
            </a:r>
            <a:r>
              <a:rPr dirty="0" sz="1000">
                <a:latin typeface="Carlito"/>
                <a:cs typeface="Carlito"/>
              </a:rPr>
              <a:t>	</a:t>
            </a:r>
            <a:r>
              <a:rPr dirty="0" sz="1000" spc="-10">
                <a:latin typeface="Carlito"/>
                <a:cs typeface="Carlito"/>
              </a:rPr>
              <a:t>FEBRERO</a:t>
            </a:r>
            <a:r>
              <a:rPr dirty="0" sz="1000">
                <a:latin typeface="Carlito"/>
                <a:cs typeface="Carlito"/>
              </a:rPr>
              <a:t>	</a:t>
            </a:r>
            <a:r>
              <a:rPr dirty="0" sz="1000" spc="-20">
                <a:latin typeface="Carlito"/>
                <a:cs typeface="Carlito"/>
              </a:rPr>
              <a:t>MARZO</a:t>
            </a:r>
            <a:r>
              <a:rPr dirty="0" sz="1000">
                <a:latin typeface="Carlito"/>
                <a:cs typeface="Carlito"/>
              </a:rPr>
              <a:t>	</a:t>
            </a:r>
            <a:r>
              <a:rPr dirty="0" sz="1000" spc="-20">
                <a:latin typeface="Carlito"/>
                <a:cs typeface="Carlito"/>
              </a:rPr>
              <a:t>ABRIL</a:t>
            </a:r>
            <a:r>
              <a:rPr dirty="0" sz="1000">
                <a:latin typeface="Carlito"/>
                <a:cs typeface="Carlito"/>
              </a:rPr>
              <a:t>	</a:t>
            </a:r>
            <a:r>
              <a:rPr dirty="0" sz="1000" spc="-20">
                <a:latin typeface="Carlito"/>
                <a:cs typeface="Carlito"/>
              </a:rPr>
              <a:t>MAYO</a:t>
            </a:r>
            <a:endParaRPr sz="1000">
              <a:latin typeface="Carlito"/>
              <a:cs typeface="Carlito"/>
            </a:endParaRPr>
          </a:p>
          <a:p>
            <a:pPr marL="12700" marR="290195">
              <a:lnSpc>
                <a:spcPct val="125000"/>
              </a:lnSpc>
              <a:spcBef>
                <a:spcPts val="1180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 SSEI/MIC,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VUE.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Diciembre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r>
              <a:rPr dirty="0" sz="10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revisión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436745" y="5506618"/>
            <a:ext cx="345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JUNIO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139690" y="5506618"/>
            <a:ext cx="316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JULIO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752591" y="5506618"/>
            <a:ext cx="4673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AGOSTO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336538" y="5506618"/>
            <a:ext cx="6756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SEPTIEMBRE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102602" y="5506618"/>
            <a:ext cx="520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OCTUBRE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17917" y="5506618"/>
            <a:ext cx="13239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rlito"/>
                <a:cs typeface="Carlito"/>
              </a:rPr>
              <a:t>NOVIEMBRE</a:t>
            </a:r>
            <a:r>
              <a:rPr dirty="0" sz="1000" spc="340">
                <a:latin typeface="Carlito"/>
                <a:cs typeface="Carlito"/>
              </a:rPr>
              <a:t> </a:t>
            </a:r>
            <a:r>
              <a:rPr dirty="0" sz="1000" spc="-10">
                <a:latin typeface="Carlito"/>
                <a:cs typeface="Carlito"/>
              </a:rPr>
              <a:t>DICIEMBRE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97458" y="1409192"/>
            <a:ext cx="2867025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diciembre,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fueron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otorgados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22.924 certificados</a:t>
            </a:r>
            <a:r>
              <a:rPr dirty="0" sz="1300" spc="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producto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empleo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nacional,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beneficiando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1.554 empresas.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831973" y="326516"/>
            <a:ext cx="4244340" cy="323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001F5F"/>
                </a:solidFill>
              </a:rPr>
              <a:t>PRODUCTO </a:t>
            </a:r>
            <a:r>
              <a:rPr dirty="0" sz="1950" spc="-150">
                <a:solidFill>
                  <a:srgbClr val="001F5F"/>
                </a:solidFill>
              </a:rPr>
              <a:t>Y</a:t>
            </a:r>
            <a:r>
              <a:rPr dirty="0" sz="1950" spc="2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EMPLEO</a:t>
            </a:r>
            <a:r>
              <a:rPr dirty="0" sz="1950" spc="3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NACIONAL</a:t>
            </a:r>
            <a:endParaRPr sz="1950"/>
          </a:p>
        </p:txBody>
      </p:sp>
      <p:sp>
        <p:nvSpPr>
          <p:cNvPr id="50" name="object 50" descr=""/>
          <p:cNvSpPr txBox="1"/>
          <p:nvPr/>
        </p:nvSpPr>
        <p:spPr>
          <a:xfrm>
            <a:off x="3962780" y="687400"/>
            <a:ext cx="198945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(ENERO</a:t>
            </a:r>
            <a:r>
              <a:rPr dirty="0" sz="115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90" b="1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 sz="11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DICIEMBRE</a:t>
            </a: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4446" y="432053"/>
            <a:ext cx="34302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001F5F"/>
                </a:solidFill>
              </a:rPr>
              <a:t>CÁÑAMO</a:t>
            </a:r>
            <a:r>
              <a:rPr dirty="0" spc="-9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INDUSTRIAL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877" y="186833"/>
            <a:ext cx="524465" cy="46758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35202" y="930655"/>
            <a:ext cx="7828280" cy="33578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21310" marR="158115" indent="-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PRODUCCIÓN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6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CAÑAMO</a:t>
            </a:r>
            <a:r>
              <a:rPr dirty="0" sz="16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INDUSTRIAL</a:t>
            </a:r>
            <a:r>
              <a:rPr dirty="0" sz="16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ES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RUBRO</a:t>
            </a:r>
            <a:r>
              <a:rPr dirty="0" sz="16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INCIPIENTE</a:t>
            </a:r>
            <a:r>
              <a:rPr dirty="0" sz="16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6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INDUSTRIA </a:t>
            </a:r>
            <a:r>
              <a:rPr dirty="0" sz="1600" spc="-45">
                <a:solidFill>
                  <a:srgbClr val="001F5F"/>
                </a:solidFill>
                <a:latin typeface="Carlito"/>
                <a:cs typeface="Carlito"/>
              </a:rPr>
              <a:t>PARAGUAYA,</a:t>
            </a:r>
            <a:r>
              <a:rPr dirty="0" sz="16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Carlito"/>
                <a:cs typeface="Carlito"/>
              </a:rPr>
              <a:t>PROYECTOS</a:t>
            </a:r>
            <a:r>
              <a:rPr dirty="0" sz="16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6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VERIFICAN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6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ANALIZAN</a:t>
            </a:r>
            <a:r>
              <a:rPr dirty="0" sz="16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PARA</a:t>
            </a:r>
            <a:r>
              <a:rPr dirty="0" sz="16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SU</a:t>
            </a:r>
            <a:r>
              <a:rPr dirty="0" sz="16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Carlito"/>
                <a:cs typeface="Carlito"/>
              </a:rPr>
              <a:t>CORRECTA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APLICACIÓN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6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TRAVÉS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DIRECCION</a:t>
            </a:r>
            <a:r>
              <a:rPr dirty="0" sz="16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FOMENTO</a:t>
            </a:r>
            <a:r>
              <a:rPr dirty="0" sz="16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INDUSTRIAL</a:t>
            </a:r>
            <a:r>
              <a:rPr dirty="0" sz="16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6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Carlito"/>
                <a:cs typeface="Carlito"/>
              </a:rPr>
              <a:t>SSEI.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100" spc="-20" b="1">
                <a:solidFill>
                  <a:srgbClr val="001F5F"/>
                </a:solidFill>
                <a:latin typeface="Carlito"/>
                <a:cs typeface="Carlito"/>
              </a:rPr>
              <a:t>PRINCIPALES</a:t>
            </a:r>
            <a:r>
              <a:rPr dirty="0" sz="2100" spc="-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100" spc="-10" b="1">
                <a:solidFill>
                  <a:srgbClr val="001F5F"/>
                </a:solidFill>
                <a:latin typeface="Carlito"/>
                <a:cs typeface="Carlito"/>
              </a:rPr>
              <a:t>RESULTADOS:</a:t>
            </a:r>
            <a:endParaRPr sz="2100">
              <a:latin typeface="Carlito"/>
              <a:cs typeface="Carlito"/>
            </a:endParaRPr>
          </a:p>
          <a:p>
            <a:pPr marL="628015" marR="5080" indent="-342900">
              <a:lnSpc>
                <a:spcPct val="100000"/>
              </a:lnSpc>
              <a:spcBef>
                <a:spcPts val="2360"/>
              </a:spcBef>
              <a:buFont typeface="Wingdings"/>
              <a:buChar char=""/>
              <a:tabLst>
                <a:tab pos="628015" algn="l"/>
              </a:tabLst>
            </a:pPr>
            <a:r>
              <a:rPr dirty="0" sz="1800">
                <a:latin typeface="Carlito"/>
                <a:cs typeface="Carlito"/>
              </a:rPr>
              <a:t>SE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HAN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APROBADO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6</a:t>
            </a:r>
            <a:r>
              <a:rPr dirty="0" sz="1800" spc="-10">
                <a:latin typeface="Carlito"/>
                <a:cs typeface="Carlito"/>
              </a:rPr>
              <a:t> RESOLUCIONES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PRODUCCION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INDUSTRIALIZACIÓN </a:t>
            </a:r>
            <a:r>
              <a:rPr dirty="0" sz="1800">
                <a:latin typeface="Carlito"/>
                <a:cs typeface="Carlito"/>
              </a:rPr>
              <a:t>DE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CAÑAMO.</a:t>
            </a:r>
            <a:endParaRPr sz="1800">
              <a:latin typeface="Carlito"/>
              <a:cs typeface="Carlito"/>
            </a:endParaRPr>
          </a:p>
          <a:p>
            <a:pPr marL="628015" indent="-342900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628015" algn="l"/>
              </a:tabLst>
            </a:pPr>
            <a:r>
              <a:rPr dirty="0" sz="1800">
                <a:latin typeface="Carlito"/>
                <a:cs typeface="Carlito"/>
              </a:rPr>
              <a:t>INVERSION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40">
                <a:latin typeface="Carlito"/>
                <a:cs typeface="Carlito"/>
              </a:rPr>
              <a:t>TOTAL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USD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6.957.375.259.</a:t>
            </a:r>
            <a:endParaRPr sz="1800">
              <a:latin typeface="Carlito"/>
              <a:cs typeface="Carlito"/>
            </a:endParaRPr>
          </a:p>
          <a:p>
            <a:pPr marL="628015" indent="-342900">
              <a:lnSpc>
                <a:spcPct val="100000"/>
              </a:lnSpc>
              <a:spcBef>
                <a:spcPts val="2150"/>
              </a:spcBef>
              <a:buFont typeface="Wingdings"/>
              <a:buChar char=""/>
              <a:tabLst>
                <a:tab pos="628015" algn="l"/>
              </a:tabLst>
            </a:pPr>
            <a:r>
              <a:rPr dirty="0" sz="2100">
                <a:latin typeface="Carlito"/>
                <a:cs typeface="Carlito"/>
              </a:rPr>
              <a:t>1</a:t>
            </a:r>
            <a:r>
              <a:rPr dirty="0" sz="1800">
                <a:latin typeface="Carlito"/>
                <a:cs typeface="Carlito"/>
              </a:rPr>
              <a:t>15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EMPLEOS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VINCULADOS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LOS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PROYECTOS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DE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INVERSION.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00194" y="5579770"/>
            <a:ext cx="4000500" cy="321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1595">
              <a:lnSpc>
                <a:spcPct val="121200"/>
              </a:lnSpc>
              <a:spcBef>
                <a:spcPts val="100"/>
              </a:spcBef>
            </a:pP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8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8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8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80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DDI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Diciembre.</a:t>
            </a:r>
            <a:r>
              <a:rPr dirty="0" sz="800" spc="50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(*)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8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acumulados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correspondientes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proyectos</a:t>
            </a:r>
            <a:r>
              <a:rPr dirty="0" sz="8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aprobados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desde</a:t>
            </a:r>
            <a:r>
              <a:rPr dirty="0" sz="8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8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r>
              <a:rPr dirty="0" sz="8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800" spc="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cierre</a:t>
            </a:r>
            <a:r>
              <a:rPr dirty="0" sz="8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800" spc="-10" b="1">
                <a:solidFill>
                  <a:srgbClr val="001F5F"/>
                </a:solidFill>
                <a:latin typeface="Carlito"/>
                <a:cs typeface="Carlito"/>
              </a:rPr>
              <a:t> 2023.</a:t>
            </a:r>
            <a:endParaRPr sz="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8674" y="308864"/>
            <a:ext cx="56972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5780" marR="5080" indent="-1783714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001F5F"/>
                </a:solidFill>
                <a:latin typeface="Times New Roman"/>
                <a:cs typeface="Times New Roman"/>
              </a:rPr>
              <a:t>SISTEMA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UNIFICADO</a:t>
            </a:r>
            <a:r>
              <a:rPr dirty="0" sz="18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8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Times New Roman"/>
                <a:cs typeface="Times New Roman"/>
              </a:rPr>
              <a:t>APERTURA</a:t>
            </a:r>
            <a:r>
              <a:rPr dirty="0" sz="18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30" b="1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CIERRE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55" b="1">
                <a:solidFill>
                  <a:srgbClr val="001F5F"/>
                </a:solidFill>
                <a:latin typeface="Times New Roman"/>
                <a:cs typeface="Times New Roman"/>
              </a:rPr>
              <a:t>DE 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EMPRESAS</a:t>
            </a:r>
            <a:r>
              <a:rPr dirty="0" sz="1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-SUACE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6426708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1"/>
                </a:lnTo>
                <a:lnTo>
                  <a:pt x="9906000" y="5029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525768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7"/>
                </a:lnTo>
                <a:lnTo>
                  <a:pt x="9906000" y="48767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943355"/>
            <a:ext cx="8621268" cy="49712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70041" y="970914"/>
            <a:ext cx="2618105" cy="436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 sz="2300" b="1">
                <a:solidFill>
                  <a:srgbClr val="001F5F"/>
                </a:solidFill>
                <a:latin typeface="Carlito"/>
                <a:cs typeface="Carlito"/>
              </a:rPr>
              <a:t>1.039</a:t>
            </a:r>
            <a:r>
              <a:rPr dirty="0" sz="23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3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2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300" spc="-1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endParaRPr sz="23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650" spc="-10" b="1">
                <a:solidFill>
                  <a:srgbClr val="99C046"/>
                </a:solidFill>
                <a:latin typeface="Carlito"/>
                <a:cs typeface="Carlito"/>
              </a:rPr>
              <a:t>EXPORTACIONES</a:t>
            </a:r>
            <a:endParaRPr sz="1650">
              <a:latin typeface="Carlito"/>
              <a:cs typeface="Carlito"/>
            </a:endParaRPr>
          </a:p>
          <a:p>
            <a:pPr algn="ctr" marL="116839" marR="110489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BIENES</a:t>
            </a:r>
            <a:r>
              <a:rPr dirty="0" sz="10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CONSUMO</a:t>
            </a:r>
            <a:r>
              <a:rPr dirty="0" sz="10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130" b="1">
                <a:solidFill>
                  <a:srgbClr val="001F5F"/>
                </a:solidFill>
                <a:latin typeface="Trebuchet MS"/>
                <a:cs typeface="Trebuchet MS"/>
              </a:rPr>
              <a:t>–</a:t>
            </a:r>
            <a:r>
              <a:rPr dirty="0" sz="1000" spc="-80" b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1.004</a:t>
            </a:r>
            <a:r>
              <a:rPr dirty="0" sz="1000" spc="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0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MILLONES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SERVICIOS</a:t>
            </a:r>
            <a:r>
              <a:rPr dirty="0" sz="10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INTANGIBLES</a:t>
            </a:r>
            <a:r>
              <a:rPr dirty="0" sz="10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130" b="1">
                <a:solidFill>
                  <a:srgbClr val="001F5F"/>
                </a:solidFill>
                <a:latin typeface="Trebuchet MS"/>
                <a:cs typeface="Trebuchet MS"/>
              </a:rPr>
              <a:t>–</a:t>
            </a:r>
            <a:r>
              <a:rPr dirty="0" sz="1000" spc="-75" b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35</a:t>
            </a:r>
            <a:r>
              <a:rPr dirty="0" sz="10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0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>
              <a:latin typeface="Carlito"/>
              <a:cs typeface="Carlito"/>
            </a:endParaRPr>
          </a:p>
          <a:p>
            <a:pPr algn="ctr" marL="372745" marR="365125">
              <a:lnSpc>
                <a:spcPct val="100000"/>
              </a:lnSpc>
            </a:pPr>
            <a:r>
              <a:rPr dirty="0" sz="1850" b="1">
                <a:solidFill>
                  <a:srgbClr val="001F5F"/>
                </a:solidFill>
                <a:latin typeface="Carlito"/>
                <a:cs typeface="Carlito"/>
              </a:rPr>
              <a:t>495</a:t>
            </a:r>
            <a:r>
              <a:rPr dirty="0" sz="185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85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85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001F5F"/>
                </a:solidFill>
                <a:latin typeface="Carlito"/>
                <a:cs typeface="Carlito"/>
              </a:rPr>
              <a:t>MILLONES </a:t>
            </a:r>
            <a:r>
              <a:rPr dirty="0" sz="1850" spc="-10" b="1">
                <a:solidFill>
                  <a:srgbClr val="99C046"/>
                </a:solidFill>
                <a:latin typeface="Carlito"/>
                <a:cs typeface="Carlito"/>
              </a:rPr>
              <a:t>IMPORTACIONES</a:t>
            </a:r>
            <a:endParaRPr sz="18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50">
              <a:latin typeface="Carlito"/>
              <a:cs typeface="Carlito"/>
            </a:endParaRPr>
          </a:p>
          <a:p>
            <a:pPr algn="ctr" marL="90805" marR="83820" indent="-1270">
              <a:lnSpc>
                <a:spcPct val="100000"/>
              </a:lnSpc>
            </a:pPr>
            <a:r>
              <a:rPr dirty="0" sz="1850" b="1">
                <a:solidFill>
                  <a:srgbClr val="001F5F"/>
                </a:solidFill>
                <a:latin typeface="Carlito"/>
                <a:cs typeface="Carlito"/>
              </a:rPr>
              <a:t>48,7</a:t>
            </a:r>
            <a:r>
              <a:rPr dirty="0" sz="185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85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850" spc="-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001F5F"/>
                </a:solidFill>
                <a:latin typeface="Carlito"/>
                <a:cs typeface="Carlito"/>
              </a:rPr>
              <a:t>MILLONES </a:t>
            </a:r>
            <a:r>
              <a:rPr dirty="0" sz="1850" b="1">
                <a:solidFill>
                  <a:srgbClr val="99C046"/>
                </a:solidFill>
                <a:latin typeface="Carlito"/>
                <a:cs typeface="Carlito"/>
              </a:rPr>
              <a:t>INVERSION</a:t>
            </a:r>
            <a:r>
              <a:rPr dirty="0" sz="1850" spc="-70" b="1">
                <a:solidFill>
                  <a:srgbClr val="99C046"/>
                </a:solidFill>
                <a:latin typeface="Carlito"/>
                <a:cs typeface="Carlito"/>
              </a:rPr>
              <a:t> </a:t>
            </a:r>
            <a:r>
              <a:rPr dirty="0" sz="1850" spc="-20" b="1">
                <a:solidFill>
                  <a:srgbClr val="99C046"/>
                </a:solidFill>
                <a:latin typeface="Carlito"/>
                <a:cs typeface="Carlito"/>
              </a:rPr>
              <a:t>ACUMULADA</a:t>
            </a:r>
            <a:endParaRPr sz="1850">
              <a:latin typeface="Carlito"/>
              <a:cs typeface="Carlito"/>
            </a:endParaRPr>
          </a:p>
          <a:p>
            <a:pPr algn="ctr" marR="90805">
              <a:lnSpc>
                <a:spcPct val="100000"/>
              </a:lnSpc>
              <a:spcBef>
                <a:spcPts val="2180"/>
              </a:spcBef>
            </a:pPr>
            <a:r>
              <a:rPr dirty="0" sz="1850" spc="-10" b="1">
                <a:solidFill>
                  <a:srgbClr val="001F5F"/>
                </a:solidFill>
                <a:latin typeface="Carlito"/>
                <a:cs typeface="Carlito"/>
              </a:rPr>
              <a:t>25.028</a:t>
            </a:r>
            <a:endParaRPr sz="1850">
              <a:latin typeface="Carlito"/>
              <a:cs typeface="Carlito"/>
            </a:endParaRPr>
          </a:p>
          <a:p>
            <a:pPr algn="ctr" marR="88900">
              <a:lnSpc>
                <a:spcPct val="100000"/>
              </a:lnSpc>
            </a:pPr>
            <a:r>
              <a:rPr dirty="0" sz="1850" spc="-10" b="1">
                <a:solidFill>
                  <a:srgbClr val="99C046"/>
                </a:solidFill>
                <a:latin typeface="Carlito"/>
                <a:cs typeface="Carlito"/>
              </a:rPr>
              <a:t>EMPLEOS</a:t>
            </a:r>
            <a:r>
              <a:rPr dirty="0" sz="1850" spc="-50" b="1">
                <a:solidFill>
                  <a:srgbClr val="99C046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99C046"/>
                </a:solidFill>
                <a:latin typeface="Carlito"/>
                <a:cs typeface="Carlito"/>
              </a:rPr>
              <a:t>VINCULADOS</a:t>
            </a:r>
            <a:endParaRPr sz="18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850">
              <a:latin typeface="Carlito"/>
              <a:cs typeface="Carlito"/>
            </a:endParaRPr>
          </a:p>
          <a:p>
            <a:pPr marL="12700" marR="5080" indent="737235">
              <a:lnSpc>
                <a:spcPct val="100000"/>
              </a:lnSpc>
            </a:pPr>
            <a:r>
              <a:rPr dirty="0" sz="1850" b="1">
                <a:solidFill>
                  <a:srgbClr val="001F5F"/>
                </a:solidFill>
                <a:latin typeface="Carlito"/>
                <a:cs typeface="Carlito"/>
              </a:rPr>
              <a:t>32</a:t>
            </a:r>
            <a:r>
              <a:rPr dirty="0" sz="185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001F5F"/>
                </a:solidFill>
                <a:latin typeface="Carlito"/>
                <a:cs typeface="Carlito"/>
              </a:rPr>
              <a:t>NUEVOS </a:t>
            </a:r>
            <a:r>
              <a:rPr dirty="0" sz="1850" spc="-10" b="1">
                <a:solidFill>
                  <a:srgbClr val="99C046"/>
                </a:solidFill>
                <a:latin typeface="Carlito"/>
                <a:cs typeface="Carlito"/>
              </a:rPr>
              <a:t>PROGRAMAS</a:t>
            </a:r>
            <a:r>
              <a:rPr dirty="0" sz="1850" spc="-60" b="1">
                <a:solidFill>
                  <a:srgbClr val="99C046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99C046"/>
                </a:solidFill>
                <a:latin typeface="Carlito"/>
                <a:cs typeface="Carlito"/>
              </a:rPr>
              <a:t>APROBADOS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127" y="269494"/>
            <a:ext cx="35858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001F5F"/>
                </a:solidFill>
                <a:latin typeface="Carlito"/>
                <a:cs typeface="Carlito"/>
              </a:rPr>
              <a:t>MAQUILA </a:t>
            </a:r>
            <a:r>
              <a:rPr dirty="0" sz="4400" spc="-2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62929" y="5885484"/>
            <a:ext cx="3091815" cy="2997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750" spc="-1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75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por la SSEI,</a:t>
            </a:r>
            <a:r>
              <a:rPr dirty="0" sz="75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75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de la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75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750" spc="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SE-CNIME,</a:t>
            </a:r>
            <a:r>
              <a:rPr dirty="0" sz="75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DNA-SOFIA,</a:t>
            </a:r>
            <a:r>
              <a:rPr dirty="0" sz="75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spc="-20" b="1">
                <a:solidFill>
                  <a:srgbClr val="001F5F"/>
                </a:solidFill>
                <a:latin typeface="Carlito"/>
                <a:cs typeface="Carlito"/>
              </a:rPr>
              <a:t>IPS.</a:t>
            </a:r>
            <a:endParaRPr sz="750">
              <a:latin typeface="Carlito"/>
              <a:cs typeface="Carlito"/>
            </a:endParaRPr>
          </a:p>
          <a:p>
            <a:pPr marL="1670685">
              <a:lnSpc>
                <a:spcPct val="100000"/>
              </a:lnSpc>
              <a:spcBef>
                <a:spcPts val="180"/>
              </a:spcBef>
            </a:pP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75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75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75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75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750" spc="-10" b="1">
                <a:solidFill>
                  <a:srgbClr val="001F5F"/>
                </a:solidFill>
                <a:latin typeface="Carlito"/>
                <a:cs typeface="Carlito"/>
              </a:rPr>
              <a:t> revisión.</a:t>
            </a:r>
            <a:endParaRPr sz="750">
              <a:latin typeface="Carlito"/>
              <a:cs typeface="Carlito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5608776"/>
            <a:ext cx="9906000" cy="965835"/>
            <a:chOff x="0" y="5608776"/>
            <a:chExt cx="9906000" cy="9658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369" y="5608776"/>
              <a:ext cx="1107546" cy="78913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6426708"/>
              <a:ext cx="9906000" cy="50800"/>
            </a:xfrm>
            <a:custGeom>
              <a:avLst/>
              <a:gdLst/>
              <a:ahLst/>
              <a:cxnLst/>
              <a:rect l="l" t="t" r="r" b="b"/>
              <a:pathLst>
                <a:path w="9906000" h="50800">
                  <a:moveTo>
                    <a:pt x="9906000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9906000" y="50291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6477000"/>
              <a:ext cx="9906000" cy="48895"/>
            </a:xfrm>
            <a:custGeom>
              <a:avLst/>
              <a:gdLst/>
              <a:ahLst/>
              <a:cxnLst/>
              <a:rect l="l" t="t" r="r" b="b"/>
              <a:pathLst>
                <a:path w="9906000" h="48895">
                  <a:moveTo>
                    <a:pt x="9906000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9906000" y="48768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525768"/>
              <a:ext cx="9906000" cy="48895"/>
            </a:xfrm>
            <a:custGeom>
              <a:avLst/>
              <a:gdLst/>
              <a:ahLst/>
              <a:cxnLst/>
              <a:rect l="l" t="t" r="r" b="b"/>
              <a:pathLst>
                <a:path w="9906000" h="48895">
                  <a:moveTo>
                    <a:pt x="9906000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9906000" y="48767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0E4E9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747" y="1229867"/>
            <a:ext cx="2089403" cy="13167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747" y="4015740"/>
            <a:ext cx="2089403" cy="131673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5827" y="1229867"/>
            <a:ext cx="2101596" cy="131368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5827" y="4023359"/>
            <a:ext cx="2101596" cy="130606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5827" y="2622804"/>
            <a:ext cx="2106168" cy="131521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1747" y="2622804"/>
            <a:ext cx="2089403" cy="13152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098548"/>
            <a:ext cx="5343525" cy="32076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81296" y="3610178"/>
            <a:ext cx="14338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 b="1">
                <a:solidFill>
                  <a:srgbClr val="001F5F"/>
                </a:solidFill>
                <a:latin typeface="Times New Roman"/>
                <a:cs typeface="Times New Roman"/>
              </a:rPr>
              <a:t>VALORES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682740" y="3988320"/>
            <a:ext cx="891540" cy="1508760"/>
          </a:xfrm>
          <a:custGeom>
            <a:avLst/>
            <a:gdLst/>
            <a:ahLst/>
            <a:cxnLst/>
            <a:rect l="l" t="t" r="r" b="b"/>
            <a:pathLst>
              <a:path w="891540" h="1508760">
                <a:moveTo>
                  <a:pt x="105156" y="1101839"/>
                </a:moveTo>
                <a:lnTo>
                  <a:pt x="0" y="1101839"/>
                </a:lnTo>
                <a:lnTo>
                  <a:pt x="0" y="1508747"/>
                </a:lnTo>
                <a:lnTo>
                  <a:pt x="105156" y="1508747"/>
                </a:lnTo>
                <a:lnTo>
                  <a:pt x="105156" y="1101839"/>
                </a:lnTo>
                <a:close/>
              </a:path>
              <a:path w="891540" h="1508760">
                <a:moveTo>
                  <a:pt x="891540" y="0"/>
                </a:moveTo>
                <a:lnTo>
                  <a:pt x="787908" y="0"/>
                </a:lnTo>
                <a:lnTo>
                  <a:pt x="787908" y="406895"/>
                </a:lnTo>
                <a:lnTo>
                  <a:pt x="891540" y="406895"/>
                </a:lnTo>
                <a:lnTo>
                  <a:pt x="89154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863583" y="3240023"/>
            <a:ext cx="114300" cy="128270"/>
          </a:xfrm>
          <a:custGeom>
            <a:avLst/>
            <a:gdLst/>
            <a:ahLst/>
            <a:cxnLst/>
            <a:rect l="l" t="t" r="r" b="b"/>
            <a:pathLst>
              <a:path w="114300" h="128270">
                <a:moveTo>
                  <a:pt x="114300" y="0"/>
                </a:moveTo>
                <a:lnTo>
                  <a:pt x="0" y="0"/>
                </a:lnTo>
                <a:lnTo>
                  <a:pt x="0" y="128015"/>
                </a:lnTo>
                <a:lnTo>
                  <a:pt x="114300" y="12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863583" y="3496055"/>
            <a:ext cx="114300" cy="128270"/>
          </a:xfrm>
          <a:custGeom>
            <a:avLst/>
            <a:gdLst/>
            <a:ahLst/>
            <a:cxnLst/>
            <a:rect l="l" t="t" r="r" b="b"/>
            <a:pathLst>
              <a:path w="114300" h="128270">
                <a:moveTo>
                  <a:pt x="114300" y="0"/>
                </a:moveTo>
                <a:lnTo>
                  <a:pt x="0" y="0"/>
                </a:lnTo>
                <a:lnTo>
                  <a:pt x="0" y="128015"/>
                </a:lnTo>
                <a:lnTo>
                  <a:pt x="114300" y="12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602860" y="1829181"/>
            <a:ext cx="7346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rlito"/>
                <a:cs typeface="Carlito"/>
              </a:rPr>
              <a:t>RESPETO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32369" y="2961258"/>
            <a:ext cx="1089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rlito"/>
                <a:cs typeface="Carlito"/>
              </a:rPr>
              <a:t>COMPROMISO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5545" y="2461641"/>
            <a:ext cx="946150" cy="47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450">
                <a:latin typeface="Carlito"/>
                <a:cs typeface="Carlito"/>
              </a:rPr>
              <a:t>ESPÍRITU</a:t>
            </a:r>
            <a:r>
              <a:rPr dirty="0" sz="1450" spc="10">
                <a:latin typeface="Carlito"/>
                <a:cs typeface="Carlito"/>
              </a:rPr>
              <a:t> </a:t>
            </a:r>
            <a:r>
              <a:rPr dirty="0" sz="1450" spc="-25">
                <a:latin typeface="Carlito"/>
                <a:cs typeface="Carlito"/>
              </a:rPr>
              <a:t>DE </a:t>
            </a:r>
            <a:r>
              <a:rPr dirty="0" sz="1450" spc="-10">
                <a:latin typeface="Carlito"/>
                <a:cs typeface="Carlito"/>
              </a:rPr>
              <a:t>SERVICIO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4182" y="3310585"/>
            <a:ext cx="956310" cy="4718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50">
                <a:latin typeface="Carlito"/>
                <a:cs typeface="Carlito"/>
              </a:rPr>
              <a:t>IGUALDAD</a:t>
            </a:r>
            <a:r>
              <a:rPr dirty="0" sz="1450" spc="-30">
                <a:latin typeface="Carlito"/>
                <a:cs typeface="Carlito"/>
              </a:rPr>
              <a:t> </a:t>
            </a:r>
            <a:r>
              <a:rPr dirty="0" sz="1450" spc="-50">
                <a:latin typeface="Carlito"/>
                <a:cs typeface="Carlito"/>
              </a:rPr>
              <a:t>Y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50" spc="-10">
                <a:latin typeface="Carlito"/>
                <a:cs typeface="Carlito"/>
              </a:rPr>
              <a:t>EQUIDAD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34731" y="4074414"/>
            <a:ext cx="986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rlito"/>
                <a:cs typeface="Carlito"/>
              </a:rPr>
              <a:t>HONESTIDAD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28535" y="5174360"/>
            <a:ext cx="13792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rlito"/>
                <a:cs typeface="Carlito"/>
              </a:rPr>
              <a:t>RESPONSABILIDAD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73200" y="4692141"/>
            <a:ext cx="102806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10">
                <a:latin typeface="Carlito"/>
                <a:cs typeface="Carlito"/>
              </a:rPr>
              <a:t>INNOVACIÓN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64129" y="1201928"/>
            <a:ext cx="45561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PLAN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ESTRATÉGICO</a:t>
            </a:r>
            <a:r>
              <a:rPr dirty="0" spc="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MIC</a:t>
            </a:r>
          </a:p>
        </p:txBody>
      </p:sp>
      <p:sp>
        <p:nvSpPr>
          <p:cNvPr id="15" name="object 1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016" y="280415"/>
            <a:ext cx="1991868" cy="30479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9617" y="5646216"/>
            <a:ext cx="3261360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SSEI/MIC,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DNA-SOFIA.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correspondientes</a:t>
            </a:r>
            <a:r>
              <a:rPr dirty="0" sz="10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 preliminares</a:t>
            </a:r>
            <a:r>
              <a:rPr dirty="0" sz="10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sujetas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revisión.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5542" y="326516"/>
            <a:ext cx="4728210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950" spc="-10">
                <a:solidFill>
                  <a:srgbClr val="001F5F"/>
                </a:solidFill>
              </a:rPr>
              <a:t>EXPORTACIONES</a:t>
            </a:r>
            <a:r>
              <a:rPr dirty="0" sz="1950" spc="-35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15">
                <a:solidFill>
                  <a:srgbClr val="001F5F"/>
                </a:solidFill>
              </a:rPr>
              <a:t> </a:t>
            </a:r>
            <a:r>
              <a:rPr dirty="0" sz="1950" spc="-100">
                <a:solidFill>
                  <a:srgbClr val="001F5F"/>
                </a:solidFill>
              </a:rPr>
              <a:t>LAS</a:t>
            </a:r>
            <a:r>
              <a:rPr dirty="0" sz="1950" spc="-2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INDUSTRIAS</a:t>
            </a:r>
            <a:endParaRPr sz="1950"/>
          </a:p>
          <a:p>
            <a:pPr algn="ctr" marL="281305">
              <a:lnSpc>
                <a:spcPct val="100000"/>
              </a:lnSpc>
            </a:pP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sp>
        <p:nvSpPr>
          <p:cNvPr id="4" name="object 4" descr=""/>
          <p:cNvSpPr txBox="1"/>
          <p:nvPr/>
        </p:nvSpPr>
        <p:spPr>
          <a:xfrm>
            <a:off x="797458" y="985266"/>
            <a:ext cx="5344795" cy="845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80590">
              <a:lnSpc>
                <a:spcPct val="100000"/>
              </a:lnSpc>
              <a:spcBef>
                <a:spcPts val="90"/>
              </a:spcBef>
            </a:pPr>
            <a:r>
              <a:rPr dirty="0" sz="1150" spc="5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MILLONES</a:t>
            </a:r>
            <a:r>
              <a:rPr dirty="0" sz="115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15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USD,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15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70" b="1">
                <a:solidFill>
                  <a:srgbClr val="001F5F"/>
                </a:solidFill>
                <a:latin typeface="Times New Roman"/>
                <a:cs typeface="Times New Roman"/>
              </a:rPr>
              <a:t>2016-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482215">
              <a:lnSpc>
                <a:spcPct val="100000"/>
              </a:lnSpc>
            </a:pP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diciembre,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exportaron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7458" y="1805431"/>
            <a:ext cx="287147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valor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1.004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USD,</a:t>
            </a: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que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variación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interanual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7458" y="2201925"/>
            <a:ext cx="188595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-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3%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relación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cierre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anterior.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78408" y="2157983"/>
            <a:ext cx="8069580" cy="2886710"/>
            <a:chOff x="978408" y="2157983"/>
            <a:chExt cx="8069580" cy="288671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2157983"/>
              <a:ext cx="6637020" cy="288645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290560" y="2267711"/>
              <a:ext cx="504825" cy="2767965"/>
            </a:xfrm>
            <a:custGeom>
              <a:avLst/>
              <a:gdLst/>
              <a:ahLst/>
              <a:cxnLst/>
              <a:rect l="l" t="t" r="r" b="b"/>
              <a:pathLst>
                <a:path w="504825" h="2767965">
                  <a:moveTo>
                    <a:pt x="504444" y="0"/>
                  </a:moveTo>
                  <a:lnTo>
                    <a:pt x="0" y="0"/>
                  </a:lnTo>
                  <a:lnTo>
                    <a:pt x="0" y="2767584"/>
                  </a:lnTo>
                  <a:lnTo>
                    <a:pt x="504444" y="2767584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93C4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229868" y="2177795"/>
              <a:ext cx="6556375" cy="2857500"/>
            </a:xfrm>
            <a:custGeom>
              <a:avLst/>
              <a:gdLst/>
              <a:ahLst/>
              <a:cxnLst/>
              <a:rect l="l" t="t" r="r" b="b"/>
              <a:pathLst>
                <a:path w="6556375" h="2857500">
                  <a:moveTo>
                    <a:pt x="504444" y="2061972"/>
                  </a:moveTo>
                  <a:lnTo>
                    <a:pt x="0" y="2061972"/>
                  </a:lnTo>
                  <a:lnTo>
                    <a:pt x="0" y="2857500"/>
                  </a:lnTo>
                  <a:lnTo>
                    <a:pt x="504444" y="2857500"/>
                  </a:lnTo>
                  <a:lnTo>
                    <a:pt x="504444" y="2061972"/>
                  </a:lnTo>
                  <a:close/>
                </a:path>
                <a:path w="6556375" h="2857500">
                  <a:moveTo>
                    <a:pt x="1513332" y="1729740"/>
                  </a:moveTo>
                  <a:lnTo>
                    <a:pt x="1008888" y="1729740"/>
                  </a:lnTo>
                  <a:lnTo>
                    <a:pt x="1008888" y="2857500"/>
                  </a:lnTo>
                  <a:lnTo>
                    <a:pt x="1513332" y="2857500"/>
                  </a:lnTo>
                  <a:lnTo>
                    <a:pt x="1513332" y="1729740"/>
                  </a:lnTo>
                  <a:close/>
                </a:path>
                <a:path w="6556375" h="2857500">
                  <a:moveTo>
                    <a:pt x="2522220" y="1354848"/>
                  </a:moveTo>
                  <a:lnTo>
                    <a:pt x="2017776" y="1354848"/>
                  </a:lnTo>
                  <a:lnTo>
                    <a:pt x="2017776" y="2857500"/>
                  </a:lnTo>
                  <a:lnTo>
                    <a:pt x="2522220" y="2857500"/>
                  </a:lnTo>
                  <a:lnTo>
                    <a:pt x="2522220" y="1354848"/>
                  </a:lnTo>
                  <a:close/>
                </a:path>
                <a:path w="6556375" h="2857500">
                  <a:moveTo>
                    <a:pt x="3531108" y="1240536"/>
                  </a:moveTo>
                  <a:lnTo>
                    <a:pt x="3026664" y="1240536"/>
                  </a:lnTo>
                  <a:lnTo>
                    <a:pt x="3026664" y="2857500"/>
                  </a:lnTo>
                  <a:lnTo>
                    <a:pt x="3531108" y="2857500"/>
                  </a:lnTo>
                  <a:lnTo>
                    <a:pt x="3531108" y="1240536"/>
                  </a:lnTo>
                  <a:close/>
                </a:path>
                <a:path w="6556375" h="2857500">
                  <a:moveTo>
                    <a:pt x="4539996" y="1388364"/>
                  </a:moveTo>
                  <a:lnTo>
                    <a:pt x="4035552" y="1388364"/>
                  </a:lnTo>
                  <a:lnTo>
                    <a:pt x="4035552" y="2857500"/>
                  </a:lnTo>
                  <a:lnTo>
                    <a:pt x="4539996" y="2857500"/>
                  </a:lnTo>
                  <a:lnTo>
                    <a:pt x="4539996" y="1388364"/>
                  </a:lnTo>
                  <a:close/>
                </a:path>
                <a:path w="6556375" h="2857500">
                  <a:moveTo>
                    <a:pt x="5548884" y="478536"/>
                  </a:moveTo>
                  <a:lnTo>
                    <a:pt x="5044440" y="478536"/>
                  </a:lnTo>
                  <a:lnTo>
                    <a:pt x="5044440" y="2857500"/>
                  </a:lnTo>
                  <a:lnTo>
                    <a:pt x="5548884" y="2857500"/>
                  </a:lnTo>
                  <a:lnTo>
                    <a:pt x="5548884" y="478536"/>
                  </a:lnTo>
                  <a:close/>
                </a:path>
                <a:path w="6556375" h="2857500">
                  <a:moveTo>
                    <a:pt x="6556248" y="0"/>
                  </a:moveTo>
                  <a:lnTo>
                    <a:pt x="6051804" y="0"/>
                  </a:lnTo>
                  <a:lnTo>
                    <a:pt x="6051804" y="2857500"/>
                  </a:lnTo>
                  <a:lnTo>
                    <a:pt x="6556248" y="2857500"/>
                  </a:lnTo>
                  <a:lnTo>
                    <a:pt x="65562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78408" y="5035295"/>
              <a:ext cx="8069580" cy="0"/>
            </a:xfrm>
            <a:custGeom>
              <a:avLst/>
              <a:gdLst/>
              <a:ahLst/>
              <a:cxnLst/>
              <a:rect l="l" t="t" r="r" b="b"/>
              <a:pathLst>
                <a:path w="8069580" h="0">
                  <a:moveTo>
                    <a:pt x="0" y="0"/>
                  </a:moveTo>
                  <a:lnTo>
                    <a:pt x="8069580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353058" y="3644900"/>
            <a:ext cx="1267460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415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296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70579" y="3270250"/>
            <a:ext cx="259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550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79467" y="3156584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591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88355" y="3303523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538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97244" y="239306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865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47966" y="1915795"/>
            <a:ext cx="373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1,036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356854" y="2005076"/>
            <a:ext cx="373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1,004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16227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24861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33750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42638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351526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360033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68920" y="5112511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F487C"/>
                </a:solidFill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340090" y="5112511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2023*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514" y="336930"/>
            <a:ext cx="5605780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14425" marR="5080" indent="-1102360">
              <a:lnSpc>
                <a:spcPct val="100000"/>
              </a:lnSpc>
              <a:spcBef>
                <a:spcPts val="105"/>
              </a:spcBef>
            </a:pPr>
            <a:r>
              <a:rPr dirty="0" sz="1950" spc="-20">
                <a:solidFill>
                  <a:srgbClr val="001F5F"/>
                </a:solidFill>
              </a:rPr>
              <a:t>PRINCIPALES</a:t>
            </a:r>
            <a:r>
              <a:rPr dirty="0" sz="1950" spc="-60">
                <a:solidFill>
                  <a:srgbClr val="001F5F"/>
                </a:solidFill>
              </a:rPr>
              <a:t> </a:t>
            </a:r>
            <a:r>
              <a:rPr dirty="0" sz="1950" spc="-20">
                <a:solidFill>
                  <a:srgbClr val="001F5F"/>
                </a:solidFill>
              </a:rPr>
              <a:t>RUBROS</a:t>
            </a:r>
            <a:r>
              <a:rPr dirty="0" sz="1950" spc="-55">
                <a:solidFill>
                  <a:srgbClr val="001F5F"/>
                </a:solidFill>
              </a:rPr>
              <a:t> </a:t>
            </a:r>
            <a:r>
              <a:rPr dirty="0" sz="1950" spc="-25">
                <a:solidFill>
                  <a:srgbClr val="001F5F"/>
                </a:solidFill>
              </a:rPr>
              <a:t>EXPORTADOS</a:t>
            </a:r>
            <a:r>
              <a:rPr dirty="0" sz="1950" spc="-6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POR</a:t>
            </a:r>
            <a:r>
              <a:rPr dirty="0" sz="1950" spc="-50">
                <a:solidFill>
                  <a:srgbClr val="001F5F"/>
                </a:solidFill>
              </a:rPr>
              <a:t> </a:t>
            </a:r>
            <a:r>
              <a:rPr dirty="0" sz="1950" spc="-30">
                <a:solidFill>
                  <a:srgbClr val="001F5F"/>
                </a:solidFill>
              </a:rPr>
              <a:t>LAS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2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sp>
        <p:nvSpPr>
          <p:cNvPr id="3" name="object 3" descr=""/>
          <p:cNvSpPr txBox="1"/>
          <p:nvPr/>
        </p:nvSpPr>
        <p:spPr>
          <a:xfrm>
            <a:off x="2042922" y="1004442"/>
            <a:ext cx="4011295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PORCENTAJE,</a:t>
            </a:r>
            <a:r>
              <a:rPr dirty="0" sz="1150" spc="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1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ENERO-DICIEMBRE</a:t>
            </a: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8695" y="1461642"/>
            <a:ext cx="1779905" cy="1610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7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7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mes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300" spc="-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 b="1">
                <a:solidFill>
                  <a:srgbClr val="001F5F"/>
                </a:solidFill>
                <a:latin typeface="Carlito"/>
                <a:cs typeface="Carlito"/>
              </a:rPr>
              <a:t>81%</a:t>
            </a:r>
            <a:r>
              <a:rPr dirty="0" sz="13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exportaciones</a:t>
            </a:r>
            <a:r>
              <a:rPr dirty="0" sz="13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las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se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concentró</a:t>
            </a:r>
            <a:r>
              <a:rPr dirty="0" sz="1300" spc="-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rubros: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autopartes,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confecciones,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alimenticios,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aluminio</a:t>
            </a:r>
            <a:r>
              <a:rPr dirty="0" sz="13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3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plásticos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207263"/>
            <a:ext cx="1135380" cy="684276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177539" y="1385316"/>
            <a:ext cx="4054475" cy="4072254"/>
            <a:chOff x="3177539" y="1385316"/>
            <a:chExt cx="4054475" cy="4072254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58" y="1399009"/>
              <a:ext cx="2083334" cy="24567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1307" y="3339083"/>
              <a:ext cx="2083308" cy="208330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91" y="3337560"/>
              <a:ext cx="1952243" cy="21198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0587" y="3343655"/>
              <a:ext cx="2115312" cy="14904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7539" y="2630436"/>
              <a:ext cx="2118360" cy="98449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6223" y="1385316"/>
              <a:ext cx="1978152" cy="211836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215254" y="1470025"/>
              <a:ext cx="1953260" cy="2319655"/>
            </a:xfrm>
            <a:custGeom>
              <a:avLst/>
              <a:gdLst/>
              <a:ahLst/>
              <a:cxnLst/>
              <a:rect l="l" t="t" r="r" b="b"/>
              <a:pathLst>
                <a:path w="1953259" h="2319654">
                  <a:moveTo>
                    <a:pt x="0" y="0"/>
                  </a:moveTo>
                  <a:lnTo>
                    <a:pt x="0" y="1953133"/>
                  </a:lnTo>
                  <a:lnTo>
                    <a:pt x="1918589" y="2319147"/>
                  </a:lnTo>
                  <a:lnTo>
                    <a:pt x="1927740" y="2267328"/>
                  </a:lnTo>
                  <a:lnTo>
                    <a:pt x="1935489" y="2215304"/>
                  </a:lnTo>
                  <a:lnTo>
                    <a:pt x="1941835" y="2163105"/>
                  </a:lnTo>
                  <a:lnTo>
                    <a:pt x="1946774" y="2110760"/>
                  </a:lnTo>
                  <a:lnTo>
                    <a:pt x="1950305" y="2058297"/>
                  </a:lnTo>
                  <a:lnTo>
                    <a:pt x="1952425" y="2005745"/>
                  </a:lnTo>
                  <a:lnTo>
                    <a:pt x="1953133" y="1953133"/>
                  </a:lnTo>
                  <a:lnTo>
                    <a:pt x="1952550" y="1904975"/>
                  </a:lnTo>
                  <a:lnTo>
                    <a:pt x="1950813" y="1857104"/>
                  </a:lnTo>
                  <a:lnTo>
                    <a:pt x="1947933" y="1809532"/>
                  </a:lnTo>
                  <a:lnTo>
                    <a:pt x="1943925" y="1762273"/>
                  </a:lnTo>
                  <a:lnTo>
                    <a:pt x="1938802" y="1715341"/>
                  </a:lnTo>
                  <a:lnTo>
                    <a:pt x="1932577" y="1668748"/>
                  </a:lnTo>
                  <a:lnTo>
                    <a:pt x="1925263" y="1622508"/>
                  </a:lnTo>
                  <a:lnTo>
                    <a:pt x="1916874" y="1576635"/>
                  </a:lnTo>
                  <a:lnTo>
                    <a:pt x="1907424" y="1531141"/>
                  </a:lnTo>
                  <a:lnTo>
                    <a:pt x="1896924" y="1486041"/>
                  </a:lnTo>
                  <a:lnTo>
                    <a:pt x="1885390" y="1441347"/>
                  </a:lnTo>
                  <a:lnTo>
                    <a:pt x="1872835" y="1397073"/>
                  </a:lnTo>
                  <a:lnTo>
                    <a:pt x="1859270" y="1353232"/>
                  </a:lnTo>
                  <a:lnTo>
                    <a:pt x="1844711" y="1309838"/>
                  </a:lnTo>
                  <a:lnTo>
                    <a:pt x="1829171" y="1266904"/>
                  </a:lnTo>
                  <a:lnTo>
                    <a:pt x="1812662" y="1224443"/>
                  </a:lnTo>
                  <a:lnTo>
                    <a:pt x="1795198" y="1182469"/>
                  </a:lnTo>
                  <a:lnTo>
                    <a:pt x="1776793" y="1140996"/>
                  </a:lnTo>
                  <a:lnTo>
                    <a:pt x="1757460" y="1100035"/>
                  </a:lnTo>
                  <a:lnTo>
                    <a:pt x="1737212" y="1059602"/>
                  </a:lnTo>
                  <a:lnTo>
                    <a:pt x="1716062" y="1019709"/>
                  </a:lnTo>
                  <a:lnTo>
                    <a:pt x="1694025" y="980370"/>
                  </a:lnTo>
                  <a:lnTo>
                    <a:pt x="1671113" y="941597"/>
                  </a:lnTo>
                  <a:lnTo>
                    <a:pt x="1647340" y="903406"/>
                  </a:lnTo>
                  <a:lnTo>
                    <a:pt x="1622718" y="865807"/>
                  </a:lnTo>
                  <a:lnTo>
                    <a:pt x="1597263" y="828816"/>
                  </a:lnTo>
                  <a:lnTo>
                    <a:pt x="1570986" y="792446"/>
                  </a:lnTo>
                  <a:lnTo>
                    <a:pt x="1543901" y="756709"/>
                  </a:lnTo>
                  <a:lnTo>
                    <a:pt x="1516022" y="721620"/>
                  </a:lnTo>
                  <a:lnTo>
                    <a:pt x="1487362" y="687191"/>
                  </a:lnTo>
                  <a:lnTo>
                    <a:pt x="1457934" y="653437"/>
                  </a:lnTo>
                  <a:lnTo>
                    <a:pt x="1427751" y="620370"/>
                  </a:lnTo>
                  <a:lnTo>
                    <a:pt x="1396828" y="588003"/>
                  </a:lnTo>
                  <a:lnTo>
                    <a:pt x="1365177" y="556351"/>
                  </a:lnTo>
                  <a:lnTo>
                    <a:pt x="1332812" y="525426"/>
                  </a:lnTo>
                  <a:lnTo>
                    <a:pt x="1299746" y="495242"/>
                  </a:lnTo>
                  <a:lnTo>
                    <a:pt x="1265993" y="465813"/>
                  </a:lnTo>
                  <a:lnTo>
                    <a:pt x="1231565" y="437151"/>
                  </a:lnTo>
                  <a:lnTo>
                    <a:pt x="1196477" y="409270"/>
                  </a:lnTo>
                  <a:lnTo>
                    <a:pt x="1160741" y="382183"/>
                  </a:lnTo>
                  <a:lnTo>
                    <a:pt x="1124371" y="355904"/>
                  </a:lnTo>
                  <a:lnTo>
                    <a:pt x="1087380" y="330447"/>
                  </a:lnTo>
                  <a:lnTo>
                    <a:pt x="1049783" y="305824"/>
                  </a:lnTo>
                  <a:lnTo>
                    <a:pt x="1011591" y="282048"/>
                  </a:lnTo>
                  <a:lnTo>
                    <a:pt x="972819" y="259135"/>
                  </a:lnTo>
                  <a:lnTo>
                    <a:pt x="933479" y="237095"/>
                  </a:lnTo>
                  <a:lnTo>
                    <a:pt x="893586" y="215944"/>
                  </a:lnTo>
                  <a:lnTo>
                    <a:pt x="853152" y="195694"/>
                  </a:lnTo>
                  <a:lnTo>
                    <a:pt x="812191" y="176359"/>
                  </a:lnTo>
                  <a:lnTo>
                    <a:pt x="770716" y="157952"/>
                  </a:lnTo>
                  <a:lnTo>
                    <a:pt x="728741" y="140487"/>
                  </a:lnTo>
                  <a:lnTo>
                    <a:pt x="686280" y="123976"/>
                  </a:lnTo>
                  <a:lnTo>
                    <a:pt x="643344" y="108434"/>
                  </a:lnTo>
                  <a:lnTo>
                    <a:pt x="599948" y="93873"/>
                  </a:lnTo>
                  <a:lnTo>
                    <a:pt x="556105" y="80307"/>
                  </a:lnTo>
                  <a:lnTo>
                    <a:pt x="511829" y="67750"/>
                  </a:lnTo>
                  <a:lnTo>
                    <a:pt x="467132" y="56215"/>
                  </a:lnTo>
                  <a:lnTo>
                    <a:pt x="422029" y="45714"/>
                  </a:lnTo>
                  <a:lnTo>
                    <a:pt x="376532" y="36263"/>
                  </a:lnTo>
                  <a:lnTo>
                    <a:pt x="330656" y="27873"/>
                  </a:lnTo>
                  <a:lnTo>
                    <a:pt x="284412" y="20558"/>
                  </a:lnTo>
                  <a:lnTo>
                    <a:pt x="237815" y="14332"/>
                  </a:lnTo>
                  <a:lnTo>
                    <a:pt x="190879" y="9208"/>
                  </a:lnTo>
                  <a:lnTo>
                    <a:pt x="143615" y="5199"/>
                  </a:lnTo>
                  <a:lnTo>
                    <a:pt x="96039" y="2319"/>
                  </a:lnTo>
                  <a:lnTo>
                    <a:pt x="48162" y="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215254" y="3423158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0" y="0"/>
                  </a:moveTo>
                  <a:lnTo>
                    <a:pt x="366014" y="1918589"/>
                  </a:lnTo>
                  <a:lnTo>
                    <a:pt x="413981" y="1908819"/>
                  </a:lnTo>
                  <a:lnTo>
                    <a:pt x="461506" y="1897901"/>
                  </a:lnTo>
                  <a:lnTo>
                    <a:pt x="508571" y="1885851"/>
                  </a:lnTo>
                  <a:lnTo>
                    <a:pt x="555163" y="1872683"/>
                  </a:lnTo>
                  <a:lnTo>
                    <a:pt x="601266" y="1858412"/>
                  </a:lnTo>
                  <a:lnTo>
                    <a:pt x="646865" y="1843053"/>
                  </a:lnTo>
                  <a:lnTo>
                    <a:pt x="691946" y="1826621"/>
                  </a:lnTo>
                  <a:lnTo>
                    <a:pt x="736493" y="1809131"/>
                  </a:lnTo>
                  <a:lnTo>
                    <a:pt x="780492" y="1790598"/>
                  </a:lnTo>
                  <a:lnTo>
                    <a:pt x="823927" y="1771037"/>
                  </a:lnTo>
                  <a:lnTo>
                    <a:pt x="866783" y="1750463"/>
                  </a:lnTo>
                  <a:lnTo>
                    <a:pt x="909046" y="1728891"/>
                  </a:lnTo>
                  <a:lnTo>
                    <a:pt x="950700" y="1706336"/>
                  </a:lnTo>
                  <a:lnTo>
                    <a:pt x="991731" y="1682813"/>
                  </a:lnTo>
                  <a:lnTo>
                    <a:pt x="1032123" y="1658337"/>
                  </a:lnTo>
                  <a:lnTo>
                    <a:pt x="1071862" y="1632922"/>
                  </a:lnTo>
                  <a:lnTo>
                    <a:pt x="1110932" y="1606585"/>
                  </a:lnTo>
                  <a:lnTo>
                    <a:pt x="1149319" y="1579339"/>
                  </a:lnTo>
                  <a:lnTo>
                    <a:pt x="1187008" y="1551200"/>
                  </a:lnTo>
                  <a:lnTo>
                    <a:pt x="1223983" y="1522183"/>
                  </a:lnTo>
                  <a:lnTo>
                    <a:pt x="1260229" y="1492303"/>
                  </a:lnTo>
                  <a:lnTo>
                    <a:pt x="1295733" y="1461574"/>
                  </a:lnTo>
                  <a:lnTo>
                    <a:pt x="1330478" y="1430013"/>
                  </a:lnTo>
                  <a:lnTo>
                    <a:pt x="1364449" y="1397633"/>
                  </a:lnTo>
                  <a:lnTo>
                    <a:pt x="1397633" y="1364449"/>
                  </a:lnTo>
                  <a:lnTo>
                    <a:pt x="1430013" y="1330478"/>
                  </a:lnTo>
                  <a:lnTo>
                    <a:pt x="1461574" y="1295733"/>
                  </a:lnTo>
                  <a:lnTo>
                    <a:pt x="1492303" y="1260229"/>
                  </a:lnTo>
                  <a:lnTo>
                    <a:pt x="1522183" y="1223983"/>
                  </a:lnTo>
                  <a:lnTo>
                    <a:pt x="1551200" y="1187008"/>
                  </a:lnTo>
                  <a:lnTo>
                    <a:pt x="1579339" y="1149319"/>
                  </a:lnTo>
                  <a:lnTo>
                    <a:pt x="1606585" y="1110932"/>
                  </a:lnTo>
                  <a:lnTo>
                    <a:pt x="1632922" y="1071862"/>
                  </a:lnTo>
                  <a:lnTo>
                    <a:pt x="1658337" y="1032123"/>
                  </a:lnTo>
                  <a:lnTo>
                    <a:pt x="1682813" y="991731"/>
                  </a:lnTo>
                  <a:lnTo>
                    <a:pt x="1706336" y="950700"/>
                  </a:lnTo>
                  <a:lnTo>
                    <a:pt x="1728891" y="909046"/>
                  </a:lnTo>
                  <a:lnTo>
                    <a:pt x="1750463" y="866783"/>
                  </a:lnTo>
                  <a:lnTo>
                    <a:pt x="1771037" y="823927"/>
                  </a:lnTo>
                  <a:lnTo>
                    <a:pt x="1790598" y="780492"/>
                  </a:lnTo>
                  <a:lnTo>
                    <a:pt x="1809131" y="736493"/>
                  </a:lnTo>
                  <a:lnTo>
                    <a:pt x="1826621" y="691946"/>
                  </a:lnTo>
                  <a:lnTo>
                    <a:pt x="1843053" y="646865"/>
                  </a:lnTo>
                  <a:lnTo>
                    <a:pt x="1858412" y="601266"/>
                  </a:lnTo>
                  <a:lnTo>
                    <a:pt x="1872683" y="555163"/>
                  </a:lnTo>
                  <a:lnTo>
                    <a:pt x="1885851" y="508571"/>
                  </a:lnTo>
                  <a:lnTo>
                    <a:pt x="1897901" y="461506"/>
                  </a:lnTo>
                  <a:lnTo>
                    <a:pt x="1908819" y="413981"/>
                  </a:lnTo>
                  <a:lnTo>
                    <a:pt x="1918589" y="366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91457" y="3423158"/>
              <a:ext cx="1790064" cy="1953260"/>
            </a:xfrm>
            <a:custGeom>
              <a:avLst/>
              <a:gdLst/>
              <a:ahLst/>
              <a:cxnLst/>
              <a:rect l="l" t="t" r="r" b="b"/>
              <a:pathLst>
                <a:path w="1790064" h="1953260">
                  <a:moveTo>
                    <a:pt x="1423796" y="0"/>
                  </a:moveTo>
                  <a:lnTo>
                    <a:pt x="0" y="1337055"/>
                  </a:lnTo>
                  <a:lnTo>
                    <a:pt x="34732" y="1373109"/>
                  </a:lnTo>
                  <a:lnTo>
                    <a:pt x="70258" y="1408150"/>
                  </a:lnTo>
                  <a:lnTo>
                    <a:pt x="106555" y="1442172"/>
                  </a:lnTo>
                  <a:lnTo>
                    <a:pt x="143602" y="1475167"/>
                  </a:lnTo>
                  <a:lnTo>
                    <a:pt x="181377" y="1507129"/>
                  </a:lnTo>
                  <a:lnTo>
                    <a:pt x="219856" y="1538050"/>
                  </a:lnTo>
                  <a:lnTo>
                    <a:pt x="259019" y="1567923"/>
                  </a:lnTo>
                  <a:lnTo>
                    <a:pt x="298843" y="1596740"/>
                  </a:lnTo>
                  <a:lnTo>
                    <a:pt x="339305" y="1624495"/>
                  </a:lnTo>
                  <a:lnTo>
                    <a:pt x="380384" y="1651180"/>
                  </a:lnTo>
                  <a:lnTo>
                    <a:pt x="422058" y="1676788"/>
                  </a:lnTo>
                  <a:lnTo>
                    <a:pt x="464304" y="1701312"/>
                  </a:lnTo>
                  <a:lnTo>
                    <a:pt x="507101" y="1724745"/>
                  </a:lnTo>
                  <a:lnTo>
                    <a:pt x="550426" y="1747080"/>
                  </a:lnTo>
                  <a:lnTo>
                    <a:pt x="594257" y="1768308"/>
                  </a:lnTo>
                  <a:lnTo>
                    <a:pt x="638572" y="1788424"/>
                  </a:lnTo>
                  <a:lnTo>
                    <a:pt x="683349" y="1807419"/>
                  </a:lnTo>
                  <a:lnTo>
                    <a:pt x="728565" y="1825287"/>
                  </a:lnTo>
                  <a:lnTo>
                    <a:pt x="774199" y="1842021"/>
                  </a:lnTo>
                  <a:lnTo>
                    <a:pt x="820229" y="1857613"/>
                  </a:lnTo>
                  <a:lnTo>
                    <a:pt x="866632" y="1872055"/>
                  </a:lnTo>
                  <a:lnTo>
                    <a:pt x="913386" y="1885342"/>
                  </a:lnTo>
                  <a:lnTo>
                    <a:pt x="960470" y="1897466"/>
                  </a:lnTo>
                  <a:lnTo>
                    <a:pt x="1007860" y="1908418"/>
                  </a:lnTo>
                  <a:lnTo>
                    <a:pt x="1055536" y="1918193"/>
                  </a:lnTo>
                  <a:lnTo>
                    <a:pt x="1103474" y="1926783"/>
                  </a:lnTo>
                  <a:lnTo>
                    <a:pt x="1151653" y="1934181"/>
                  </a:lnTo>
                  <a:lnTo>
                    <a:pt x="1200050" y="1940380"/>
                  </a:lnTo>
                  <a:lnTo>
                    <a:pt x="1248644" y="1945372"/>
                  </a:lnTo>
                  <a:lnTo>
                    <a:pt x="1297412" y="1949150"/>
                  </a:lnTo>
                  <a:lnTo>
                    <a:pt x="1346332" y="1951707"/>
                  </a:lnTo>
                  <a:lnTo>
                    <a:pt x="1395382" y="1953036"/>
                  </a:lnTo>
                  <a:lnTo>
                    <a:pt x="1444540" y="1953130"/>
                  </a:lnTo>
                  <a:lnTo>
                    <a:pt x="1493784" y="1951981"/>
                  </a:lnTo>
                  <a:lnTo>
                    <a:pt x="1543092" y="1949582"/>
                  </a:lnTo>
                  <a:lnTo>
                    <a:pt x="1592441" y="1945926"/>
                  </a:lnTo>
                  <a:lnTo>
                    <a:pt x="1641809" y="1941006"/>
                  </a:lnTo>
                  <a:lnTo>
                    <a:pt x="1691175" y="1934814"/>
                  </a:lnTo>
                  <a:lnTo>
                    <a:pt x="1740516" y="1927344"/>
                  </a:lnTo>
                  <a:lnTo>
                    <a:pt x="1789811" y="1918589"/>
                  </a:lnTo>
                  <a:lnTo>
                    <a:pt x="14237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65931" y="3423158"/>
              <a:ext cx="1949450" cy="1337310"/>
            </a:xfrm>
            <a:custGeom>
              <a:avLst/>
              <a:gdLst/>
              <a:ahLst/>
              <a:cxnLst/>
              <a:rect l="l" t="t" r="r" b="b"/>
              <a:pathLst>
                <a:path w="1949450" h="1337310">
                  <a:moveTo>
                    <a:pt x="1949322" y="0"/>
                  </a:moveTo>
                  <a:lnTo>
                    <a:pt x="0" y="122681"/>
                  </a:lnTo>
                  <a:lnTo>
                    <a:pt x="3820" y="172983"/>
                  </a:lnTo>
                  <a:lnTo>
                    <a:pt x="8925" y="223062"/>
                  </a:lnTo>
                  <a:lnTo>
                    <a:pt x="15304" y="272897"/>
                  </a:lnTo>
                  <a:lnTo>
                    <a:pt x="22948" y="322464"/>
                  </a:lnTo>
                  <a:lnTo>
                    <a:pt x="31848" y="371742"/>
                  </a:lnTo>
                  <a:lnTo>
                    <a:pt x="41992" y="420707"/>
                  </a:lnTo>
                  <a:lnTo>
                    <a:pt x="53373" y="469339"/>
                  </a:lnTo>
                  <a:lnTo>
                    <a:pt x="65980" y="517613"/>
                  </a:lnTo>
                  <a:lnTo>
                    <a:pt x="79803" y="565507"/>
                  </a:lnTo>
                  <a:lnTo>
                    <a:pt x="94832" y="612999"/>
                  </a:lnTo>
                  <a:lnTo>
                    <a:pt x="111058" y="660067"/>
                  </a:lnTo>
                  <a:lnTo>
                    <a:pt x="128472" y="706688"/>
                  </a:lnTo>
                  <a:lnTo>
                    <a:pt x="147063" y="752839"/>
                  </a:lnTo>
                  <a:lnTo>
                    <a:pt x="166822" y="798498"/>
                  </a:lnTo>
                  <a:lnTo>
                    <a:pt x="187738" y="843643"/>
                  </a:lnTo>
                  <a:lnTo>
                    <a:pt x="209803" y="888250"/>
                  </a:lnTo>
                  <a:lnTo>
                    <a:pt x="233007" y="932298"/>
                  </a:lnTo>
                  <a:lnTo>
                    <a:pt x="257339" y="975764"/>
                  </a:lnTo>
                  <a:lnTo>
                    <a:pt x="282791" y="1018625"/>
                  </a:lnTo>
                  <a:lnTo>
                    <a:pt x="309352" y="1060860"/>
                  </a:lnTo>
                  <a:lnTo>
                    <a:pt x="337012" y="1102445"/>
                  </a:lnTo>
                  <a:lnTo>
                    <a:pt x="365763" y="1143358"/>
                  </a:lnTo>
                  <a:lnTo>
                    <a:pt x="395594" y="1183576"/>
                  </a:lnTo>
                  <a:lnTo>
                    <a:pt x="426495" y="1223078"/>
                  </a:lnTo>
                  <a:lnTo>
                    <a:pt x="458457" y="1261840"/>
                  </a:lnTo>
                  <a:lnTo>
                    <a:pt x="491471" y="1299840"/>
                  </a:lnTo>
                  <a:lnTo>
                    <a:pt x="525526" y="1337055"/>
                  </a:lnTo>
                  <a:lnTo>
                    <a:pt x="1949322" y="0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62198" y="2704211"/>
              <a:ext cx="1953260" cy="842010"/>
            </a:xfrm>
            <a:custGeom>
              <a:avLst/>
              <a:gdLst/>
              <a:ahLst/>
              <a:cxnLst/>
              <a:rect l="l" t="t" r="r" b="b"/>
              <a:pathLst>
                <a:path w="1953260" h="842010">
                  <a:moveTo>
                    <a:pt x="137083" y="0"/>
                  </a:moveTo>
                  <a:lnTo>
                    <a:pt x="119019" y="47380"/>
                  </a:lnTo>
                  <a:lnTo>
                    <a:pt x="102215" y="95153"/>
                  </a:lnTo>
                  <a:lnTo>
                    <a:pt x="86673" y="143291"/>
                  </a:lnTo>
                  <a:lnTo>
                    <a:pt x="72397" y="191771"/>
                  </a:lnTo>
                  <a:lnTo>
                    <a:pt x="59391" y="240567"/>
                  </a:lnTo>
                  <a:lnTo>
                    <a:pt x="47659" y="289654"/>
                  </a:lnTo>
                  <a:lnTo>
                    <a:pt x="37205" y="339007"/>
                  </a:lnTo>
                  <a:lnTo>
                    <a:pt x="28031" y="388601"/>
                  </a:lnTo>
                  <a:lnTo>
                    <a:pt x="20142" y="438410"/>
                  </a:lnTo>
                  <a:lnTo>
                    <a:pt x="13542" y="488409"/>
                  </a:lnTo>
                  <a:lnTo>
                    <a:pt x="8234" y="538574"/>
                  </a:lnTo>
                  <a:lnTo>
                    <a:pt x="4222" y="588879"/>
                  </a:lnTo>
                  <a:lnTo>
                    <a:pt x="1510" y="639299"/>
                  </a:lnTo>
                  <a:lnTo>
                    <a:pt x="101" y="689810"/>
                  </a:lnTo>
                  <a:lnTo>
                    <a:pt x="0" y="740385"/>
                  </a:lnTo>
                  <a:lnTo>
                    <a:pt x="1209" y="790999"/>
                  </a:lnTo>
                  <a:lnTo>
                    <a:pt x="3733" y="841628"/>
                  </a:lnTo>
                  <a:lnTo>
                    <a:pt x="1953056" y="718947"/>
                  </a:lnTo>
                  <a:lnTo>
                    <a:pt x="137083" y="0"/>
                  </a:lnTo>
                  <a:close/>
                </a:path>
              </a:pathLst>
            </a:custGeom>
            <a:solidFill>
              <a:srgbClr val="5F75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399281" y="1470025"/>
              <a:ext cx="1816100" cy="1953260"/>
            </a:xfrm>
            <a:custGeom>
              <a:avLst/>
              <a:gdLst/>
              <a:ahLst/>
              <a:cxnLst/>
              <a:rect l="l" t="t" r="r" b="b"/>
              <a:pathLst>
                <a:path w="1816100" h="1953260">
                  <a:moveTo>
                    <a:pt x="1815972" y="0"/>
                  </a:moveTo>
                  <a:lnTo>
                    <a:pt x="1767029" y="609"/>
                  </a:lnTo>
                  <a:lnTo>
                    <a:pt x="1718306" y="2429"/>
                  </a:lnTo>
                  <a:lnTo>
                    <a:pt x="1669820" y="5447"/>
                  </a:lnTo>
                  <a:lnTo>
                    <a:pt x="1621590" y="9653"/>
                  </a:lnTo>
                  <a:lnTo>
                    <a:pt x="1573633" y="15033"/>
                  </a:lnTo>
                  <a:lnTo>
                    <a:pt x="1525967" y="21576"/>
                  </a:lnTo>
                  <a:lnTo>
                    <a:pt x="1478608" y="29270"/>
                  </a:lnTo>
                  <a:lnTo>
                    <a:pt x="1431575" y="38104"/>
                  </a:lnTo>
                  <a:lnTo>
                    <a:pt x="1384886" y="48064"/>
                  </a:lnTo>
                  <a:lnTo>
                    <a:pt x="1338556" y="59140"/>
                  </a:lnTo>
                  <a:lnTo>
                    <a:pt x="1292606" y="71320"/>
                  </a:lnTo>
                  <a:lnTo>
                    <a:pt x="1247050" y="84591"/>
                  </a:lnTo>
                  <a:lnTo>
                    <a:pt x="1201908" y="98942"/>
                  </a:lnTo>
                  <a:lnTo>
                    <a:pt x="1157197" y="114360"/>
                  </a:lnTo>
                  <a:lnTo>
                    <a:pt x="1112934" y="130835"/>
                  </a:lnTo>
                  <a:lnTo>
                    <a:pt x="1069138" y="148353"/>
                  </a:lnTo>
                  <a:lnTo>
                    <a:pt x="1025824" y="166903"/>
                  </a:lnTo>
                  <a:lnTo>
                    <a:pt x="983012" y="186473"/>
                  </a:lnTo>
                  <a:lnTo>
                    <a:pt x="940718" y="207052"/>
                  </a:lnTo>
                  <a:lnTo>
                    <a:pt x="898960" y="228627"/>
                  </a:lnTo>
                  <a:lnTo>
                    <a:pt x="857755" y="251186"/>
                  </a:lnTo>
                  <a:lnTo>
                    <a:pt x="817122" y="274718"/>
                  </a:lnTo>
                  <a:lnTo>
                    <a:pt x="777077" y="299211"/>
                  </a:lnTo>
                  <a:lnTo>
                    <a:pt x="737639" y="324652"/>
                  </a:lnTo>
                  <a:lnTo>
                    <a:pt x="698825" y="351030"/>
                  </a:lnTo>
                  <a:lnTo>
                    <a:pt x="660651" y="378332"/>
                  </a:lnTo>
                  <a:lnTo>
                    <a:pt x="623137" y="406548"/>
                  </a:lnTo>
                  <a:lnTo>
                    <a:pt x="586299" y="435665"/>
                  </a:lnTo>
                  <a:lnTo>
                    <a:pt x="550154" y="465671"/>
                  </a:lnTo>
                  <a:lnTo>
                    <a:pt x="514721" y="496554"/>
                  </a:lnTo>
                  <a:lnTo>
                    <a:pt x="480018" y="528303"/>
                  </a:lnTo>
                  <a:lnTo>
                    <a:pt x="446060" y="560905"/>
                  </a:lnTo>
                  <a:lnTo>
                    <a:pt x="412867" y="594349"/>
                  </a:lnTo>
                  <a:lnTo>
                    <a:pt x="380455" y="628622"/>
                  </a:lnTo>
                  <a:lnTo>
                    <a:pt x="348843" y="663713"/>
                  </a:lnTo>
                  <a:lnTo>
                    <a:pt x="318047" y="699610"/>
                  </a:lnTo>
                  <a:lnTo>
                    <a:pt x="288086" y="736301"/>
                  </a:lnTo>
                  <a:lnTo>
                    <a:pt x="258976" y="773774"/>
                  </a:lnTo>
                  <a:lnTo>
                    <a:pt x="230735" y="812017"/>
                  </a:lnTo>
                  <a:lnTo>
                    <a:pt x="203381" y="851018"/>
                  </a:lnTo>
                  <a:lnTo>
                    <a:pt x="176932" y="890766"/>
                  </a:lnTo>
                  <a:lnTo>
                    <a:pt x="151405" y="931248"/>
                  </a:lnTo>
                  <a:lnTo>
                    <a:pt x="126817" y="972452"/>
                  </a:lnTo>
                  <a:lnTo>
                    <a:pt x="103186" y="1014368"/>
                  </a:lnTo>
                  <a:lnTo>
                    <a:pt x="80529" y="1056981"/>
                  </a:lnTo>
                  <a:lnTo>
                    <a:pt x="58865" y="1100282"/>
                  </a:lnTo>
                  <a:lnTo>
                    <a:pt x="38210" y="1144257"/>
                  </a:lnTo>
                  <a:lnTo>
                    <a:pt x="18582" y="1188896"/>
                  </a:lnTo>
                  <a:lnTo>
                    <a:pt x="0" y="1234186"/>
                  </a:lnTo>
                  <a:lnTo>
                    <a:pt x="1815972" y="1953133"/>
                  </a:lnTo>
                  <a:lnTo>
                    <a:pt x="1815972" y="0"/>
                  </a:lnTo>
                  <a:close/>
                </a:path>
              </a:pathLst>
            </a:custGeom>
            <a:solidFill>
              <a:srgbClr val="276A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829170" y="1810892"/>
            <a:ext cx="61785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98120" marR="5080" indent="-186055">
              <a:lnSpc>
                <a:spcPct val="102000"/>
              </a:lnSpc>
              <a:spcBef>
                <a:spcPts val="70"/>
              </a:spcBef>
            </a:pPr>
            <a:r>
              <a:rPr dirty="0" sz="1000" spc="-10" b="1">
                <a:solidFill>
                  <a:srgbClr val="4F81BC"/>
                </a:solidFill>
                <a:latin typeface="Carlito"/>
                <a:cs typeface="Carlito"/>
              </a:rPr>
              <a:t>Autopartes </a:t>
            </a:r>
            <a:r>
              <a:rPr dirty="0" sz="1000" spc="-25" b="1">
                <a:solidFill>
                  <a:srgbClr val="4F81BC"/>
                </a:solidFill>
                <a:latin typeface="Carlito"/>
                <a:cs typeface="Carlito"/>
              </a:rPr>
              <a:t>28%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06869" y="4860797"/>
            <a:ext cx="122428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501650" marR="5080" indent="-489584">
              <a:lnSpc>
                <a:spcPct val="102000"/>
              </a:lnSpc>
              <a:spcBef>
                <a:spcPts val="70"/>
              </a:spcBef>
            </a:pPr>
            <a:r>
              <a:rPr dirty="0" sz="1000" b="1">
                <a:solidFill>
                  <a:srgbClr val="9BBA58"/>
                </a:solidFill>
                <a:latin typeface="Carlito"/>
                <a:cs typeface="Carlito"/>
              </a:rPr>
              <a:t>Confecciones</a:t>
            </a:r>
            <a:r>
              <a:rPr dirty="0" sz="1000" spc="-30" b="1">
                <a:solidFill>
                  <a:srgbClr val="9BBA58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9BBA58"/>
                </a:solidFill>
                <a:latin typeface="Carlito"/>
                <a:cs typeface="Carlito"/>
              </a:rPr>
              <a:t>y</a:t>
            </a:r>
            <a:r>
              <a:rPr dirty="0" sz="1000" spc="-25" b="1">
                <a:solidFill>
                  <a:srgbClr val="9BBA58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9BBA58"/>
                </a:solidFill>
                <a:latin typeface="Carlito"/>
                <a:cs typeface="Carlito"/>
              </a:rPr>
              <a:t>textiles </a:t>
            </a:r>
            <a:r>
              <a:rPr dirty="0" sz="1000" spc="-25" b="1">
                <a:solidFill>
                  <a:srgbClr val="9BBA58"/>
                </a:solidFill>
                <a:latin typeface="Carlito"/>
                <a:cs typeface="Carlito"/>
              </a:rPr>
              <a:t>19%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2081" y="5356352"/>
            <a:ext cx="6002020" cy="10064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2745105" marR="2050414">
              <a:lnSpc>
                <a:spcPct val="102000"/>
              </a:lnSpc>
              <a:spcBef>
                <a:spcPts val="70"/>
              </a:spcBef>
            </a:pPr>
            <a:r>
              <a:rPr dirty="0" sz="1000" b="1">
                <a:solidFill>
                  <a:srgbClr val="4AACC5"/>
                </a:solidFill>
                <a:latin typeface="Carlito"/>
                <a:cs typeface="Carlito"/>
              </a:rPr>
              <a:t>Productos</a:t>
            </a:r>
            <a:r>
              <a:rPr dirty="0" sz="1000" spc="-50" b="1">
                <a:solidFill>
                  <a:srgbClr val="4AACC5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4AACC5"/>
                </a:solidFill>
                <a:latin typeface="Carlito"/>
                <a:cs typeface="Carlito"/>
              </a:rPr>
              <a:t>alimenticios </a:t>
            </a:r>
            <a:r>
              <a:rPr dirty="0" sz="1000" spc="-25" b="1">
                <a:solidFill>
                  <a:srgbClr val="4AACC5"/>
                </a:solidFill>
                <a:latin typeface="Carlito"/>
                <a:cs typeface="Carlito"/>
              </a:rPr>
              <a:t>16%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SSEI/MIC,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CNIME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y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DNA-SOFIA.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exportaciones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incluyen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Bienes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Consumo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05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Servicios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Intangibles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135">
                <a:solidFill>
                  <a:srgbClr val="001F5F"/>
                </a:solidFill>
                <a:latin typeface="Trebuchet MS"/>
                <a:cs typeface="Trebuchet MS"/>
              </a:rPr>
              <a:t>–</a:t>
            </a:r>
            <a:r>
              <a:rPr dirty="0" sz="1050" spc="-6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sujeto a</a:t>
            </a:r>
            <a:r>
              <a:rPr dirty="0" sz="105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revisión.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07742" y="4088384"/>
            <a:ext cx="78994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b="1">
                <a:solidFill>
                  <a:srgbClr val="2C4D75"/>
                </a:solidFill>
                <a:latin typeface="Carlito"/>
                <a:cs typeface="Carlito"/>
              </a:rPr>
              <a:t>Aluminio</a:t>
            </a:r>
            <a:r>
              <a:rPr dirty="0" sz="1000" spc="-25" b="1">
                <a:solidFill>
                  <a:srgbClr val="2C4D75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2C4D75"/>
                </a:solidFill>
                <a:latin typeface="Carlito"/>
                <a:cs typeface="Carlito"/>
              </a:rPr>
              <a:t>y</a:t>
            </a:r>
            <a:r>
              <a:rPr dirty="0" sz="1000" spc="-40" b="1">
                <a:solidFill>
                  <a:srgbClr val="2C4D75"/>
                </a:solidFill>
                <a:latin typeface="Carlito"/>
                <a:cs typeface="Carlito"/>
              </a:rPr>
              <a:t> </a:t>
            </a:r>
            <a:r>
              <a:rPr dirty="0" sz="1000" spc="-25" b="1">
                <a:solidFill>
                  <a:srgbClr val="2C4D75"/>
                </a:solidFill>
                <a:latin typeface="Carlito"/>
                <a:cs typeface="Carlito"/>
              </a:rPr>
              <a:t>sus</a:t>
            </a:r>
            <a:r>
              <a:rPr dirty="0" sz="1000" spc="-10" b="1">
                <a:solidFill>
                  <a:srgbClr val="2C4D75"/>
                </a:solidFill>
                <a:latin typeface="Carlito"/>
                <a:cs typeface="Carlito"/>
              </a:rPr>
              <a:t> manufacturas </a:t>
            </a:r>
            <a:r>
              <a:rPr dirty="0" sz="1000" spc="-25" b="1">
                <a:solidFill>
                  <a:srgbClr val="2C4D75"/>
                </a:solidFill>
                <a:latin typeface="Carlito"/>
                <a:cs typeface="Carlito"/>
              </a:rPr>
              <a:t>11%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83282" y="2814954"/>
            <a:ext cx="77216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b="1">
                <a:solidFill>
                  <a:srgbClr val="5F752F"/>
                </a:solidFill>
                <a:latin typeface="Carlito"/>
                <a:cs typeface="Carlito"/>
              </a:rPr>
              <a:t>Plásticos</a:t>
            </a:r>
            <a:r>
              <a:rPr dirty="0" sz="1000" spc="-20" b="1">
                <a:solidFill>
                  <a:srgbClr val="5F752F"/>
                </a:solidFill>
                <a:latin typeface="Carlito"/>
                <a:cs typeface="Carlito"/>
              </a:rPr>
              <a:t> </a:t>
            </a:r>
            <a:r>
              <a:rPr dirty="0" sz="1000" b="1">
                <a:solidFill>
                  <a:srgbClr val="5F752F"/>
                </a:solidFill>
                <a:latin typeface="Carlito"/>
                <a:cs typeface="Carlito"/>
              </a:rPr>
              <a:t>y</a:t>
            </a:r>
            <a:r>
              <a:rPr dirty="0" sz="1000" spc="-25" b="1">
                <a:solidFill>
                  <a:srgbClr val="5F752F"/>
                </a:solidFill>
                <a:latin typeface="Carlito"/>
                <a:cs typeface="Carlito"/>
              </a:rPr>
              <a:t> sus</a:t>
            </a:r>
            <a:r>
              <a:rPr dirty="0" sz="1000" spc="-10" b="1">
                <a:solidFill>
                  <a:srgbClr val="5F752F"/>
                </a:solidFill>
                <a:latin typeface="Carlito"/>
                <a:cs typeface="Carlito"/>
              </a:rPr>
              <a:t> manufacturas </a:t>
            </a:r>
            <a:r>
              <a:rPr dirty="0" sz="1000" spc="-25" b="1">
                <a:solidFill>
                  <a:srgbClr val="5F752F"/>
                </a:solidFill>
                <a:latin typeface="Carlito"/>
                <a:cs typeface="Carlito"/>
              </a:rPr>
              <a:t>7%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13226" y="1395171"/>
            <a:ext cx="320675" cy="333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76A7B"/>
                </a:solidFill>
                <a:latin typeface="Carlito"/>
                <a:cs typeface="Carlito"/>
              </a:rPr>
              <a:t>Otros</a:t>
            </a:r>
            <a:endParaRPr sz="1000">
              <a:latin typeface="Carlito"/>
              <a:cs typeface="Carlito"/>
            </a:endParaRPr>
          </a:p>
          <a:p>
            <a:pPr marL="48895">
              <a:lnSpc>
                <a:spcPct val="100000"/>
              </a:lnSpc>
              <a:spcBef>
                <a:spcPts val="30"/>
              </a:spcBef>
            </a:pPr>
            <a:r>
              <a:rPr dirty="0" sz="1000" spc="-25" b="1">
                <a:solidFill>
                  <a:srgbClr val="276A7B"/>
                </a:solidFill>
                <a:latin typeface="Carlito"/>
                <a:cs typeface="Carlito"/>
              </a:rPr>
              <a:t>19%</a:t>
            </a:r>
            <a:endParaRPr sz="1000">
              <a:latin typeface="Carlito"/>
              <a:cs typeface="Carlito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011" y="435991"/>
            <a:ext cx="6196965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39165" marR="5080" indent="-927100">
              <a:lnSpc>
                <a:spcPct val="100000"/>
              </a:lnSpc>
              <a:spcBef>
                <a:spcPts val="105"/>
              </a:spcBef>
            </a:pPr>
            <a:r>
              <a:rPr dirty="0" sz="1950" spc="-20">
                <a:solidFill>
                  <a:srgbClr val="001F5F"/>
                </a:solidFill>
              </a:rPr>
              <a:t>PRINCIPALES</a:t>
            </a:r>
            <a:r>
              <a:rPr dirty="0" sz="1950" spc="3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DESTINOS</a:t>
            </a:r>
            <a:r>
              <a:rPr dirty="0" sz="1950" spc="45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75">
                <a:solidFill>
                  <a:srgbClr val="001F5F"/>
                </a:solidFill>
              </a:rPr>
              <a:t> </a:t>
            </a:r>
            <a:r>
              <a:rPr dirty="0" sz="1950" spc="-105">
                <a:solidFill>
                  <a:srgbClr val="001F5F"/>
                </a:solidFill>
              </a:rPr>
              <a:t>LAS</a:t>
            </a:r>
            <a:r>
              <a:rPr dirty="0" sz="1950" spc="4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EXPORTACIONES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10">
                <a:solidFill>
                  <a:srgbClr val="001F5F"/>
                </a:solidFill>
              </a:rPr>
              <a:t> </a:t>
            </a:r>
            <a:r>
              <a:rPr dirty="0" sz="1950" spc="-95">
                <a:solidFill>
                  <a:srgbClr val="001F5F"/>
                </a:solidFill>
              </a:rPr>
              <a:t>LAS</a:t>
            </a:r>
            <a:r>
              <a:rPr dirty="0" sz="1950" spc="-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3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sp>
        <p:nvSpPr>
          <p:cNvPr id="3" name="object 3" descr=""/>
          <p:cNvSpPr txBox="1"/>
          <p:nvPr/>
        </p:nvSpPr>
        <p:spPr>
          <a:xfrm>
            <a:off x="2449195" y="1103503"/>
            <a:ext cx="4011929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PORCENTAJE,</a:t>
            </a:r>
            <a:r>
              <a:rPr dirty="0" sz="1150" spc="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1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ENERO-DICIEMBRE</a:t>
            </a: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2081" y="5769355"/>
            <a:ext cx="409575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SSEI/MIC,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CNIME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y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DNA-SOFIA.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revisión</a:t>
            </a:r>
            <a:endParaRPr sz="105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7656" y="4655820"/>
            <a:ext cx="670559" cy="6583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7335" y="4657638"/>
            <a:ext cx="1688472" cy="73977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2815" y="4674108"/>
            <a:ext cx="697991" cy="71475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6752" y="4678679"/>
            <a:ext cx="701040" cy="64922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0311" y="4652771"/>
            <a:ext cx="699516" cy="66446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5882" y="4676899"/>
            <a:ext cx="687968" cy="64942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404872" y="1961357"/>
            <a:ext cx="6983095" cy="2296795"/>
            <a:chOff x="2404872" y="1961357"/>
            <a:chExt cx="6983095" cy="2296795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9273" y="1961357"/>
              <a:ext cx="6609592" cy="229669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622804" y="1972055"/>
              <a:ext cx="6547484" cy="2277110"/>
            </a:xfrm>
            <a:custGeom>
              <a:avLst/>
              <a:gdLst/>
              <a:ahLst/>
              <a:cxnLst/>
              <a:rect l="l" t="t" r="r" b="b"/>
              <a:pathLst>
                <a:path w="6547484" h="2277110">
                  <a:moveTo>
                    <a:pt x="437388" y="0"/>
                  </a:moveTo>
                  <a:lnTo>
                    <a:pt x="0" y="0"/>
                  </a:lnTo>
                  <a:lnTo>
                    <a:pt x="0" y="2276856"/>
                  </a:lnTo>
                  <a:lnTo>
                    <a:pt x="437388" y="2276856"/>
                  </a:lnTo>
                  <a:lnTo>
                    <a:pt x="437388" y="0"/>
                  </a:lnTo>
                  <a:close/>
                </a:path>
                <a:path w="6547484" h="2277110">
                  <a:moveTo>
                    <a:pt x="1309116" y="1754124"/>
                  </a:moveTo>
                  <a:lnTo>
                    <a:pt x="873252" y="1754124"/>
                  </a:lnTo>
                  <a:lnTo>
                    <a:pt x="873252" y="2276856"/>
                  </a:lnTo>
                  <a:lnTo>
                    <a:pt x="1309116" y="2276856"/>
                  </a:lnTo>
                  <a:lnTo>
                    <a:pt x="1309116" y="1754124"/>
                  </a:lnTo>
                  <a:close/>
                </a:path>
                <a:path w="6547484" h="2277110">
                  <a:moveTo>
                    <a:pt x="2182368" y="1999488"/>
                  </a:moveTo>
                  <a:lnTo>
                    <a:pt x="1746504" y="1999488"/>
                  </a:lnTo>
                  <a:lnTo>
                    <a:pt x="1746504" y="2276856"/>
                  </a:lnTo>
                  <a:lnTo>
                    <a:pt x="2182368" y="2276856"/>
                  </a:lnTo>
                  <a:lnTo>
                    <a:pt x="2182368" y="1999488"/>
                  </a:lnTo>
                  <a:close/>
                </a:path>
                <a:path w="6547484" h="2277110">
                  <a:moveTo>
                    <a:pt x="3055620" y="2007108"/>
                  </a:moveTo>
                  <a:lnTo>
                    <a:pt x="2619756" y="2007108"/>
                  </a:lnTo>
                  <a:lnTo>
                    <a:pt x="2619756" y="2276856"/>
                  </a:lnTo>
                  <a:lnTo>
                    <a:pt x="3055620" y="2276856"/>
                  </a:lnTo>
                  <a:lnTo>
                    <a:pt x="3055620" y="2007108"/>
                  </a:lnTo>
                  <a:close/>
                </a:path>
                <a:path w="6547484" h="2277110">
                  <a:moveTo>
                    <a:pt x="3928872" y="2098548"/>
                  </a:moveTo>
                  <a:lnTo>
                    <a:pt x="3491484" y="2098548"/>
                  </a:lnTo>
                  <a:lnTo>
                    <a:pt x="3491484" y="2276856"/>
                  </a:lnTo>
                  <a:lnTo>
                    <a:pt x="3928872" y="2276856"/>
                  </a:lnTo>
                  <a:lnTo>
                    <a:pt x="3928872" y="2098548"/>
                  </a:lnTo>
                  <a:close/>
                </a:path>
                <a:path w="6547484" h="2277110">
                  <a:moveTo>
                    <a:pt x="4802124" y="2148840"/>
                  </a:moveTo>
                  <a:lnTo>
                    <a:pt x="4364736" y="2148840"/>
                  </a:lnTo>
                  <a:lnTo>
                    <a:pt x="4364736" y="2276856"/>
                  </a:lnTo>
                  <a:lnTo>
                    <a:pt x="4802124" y="2276856"/>
                  </a:lnTo>
                  <a:lnTo>
                    <a:pt x="4802124" y="2148840"/>
                  </a:lnTo>
                  <a:close/>
                </a:path>
                <a:path w="6547484" h="2277110">
                  <a:moveTo>
                    <a:pt x="5673852" y="2174748"/>
                  </a:moveTo>
                  <a:lnTo>
                    <a:pt x="5237988" y="2174748"/>
                  </a:lnTo>
                  <a:lnTo>
                    <a:pt x="5237988" y="2276856"/>
                  </a:lnTo>
                  <a:lnTo>
                    <a:pt x="5673852" y="2276856"/>
                  </a:lnTo>
                  <a:lnTo>
                    <a:pt x="5673852" y="2174748"/>
                  </a:lnTo>
                  <a:close/>
                </a:path>
                <a:path w="6547484" h="2277110">
                  <a:moveTo>
                    <a:pt x="6547104" y="1894332"/>
                  </a:moveTo>
                  <a:lnTo>
                    <a:pt x="6111240" y="1894332"/>
                  </a:lnTo>
                  <a:lnTo>
                    <a:pt x="6111240" y="2276856"/>
                  </a:lnTo>
                  <a:lnTo>
                    <a:pt x="6547104" y="2276856"/>
                  </a:lnTo>
                  <a:lnTo>
                    <a:pt x="6547104" y="189433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404872" y="4248911"/>
              <a:ext cx="6983095" cy="0"/>
            </a:xfrm>
            <a:custGeom>
              <a:avLst/>
              <a:gdLst/>
              <a:ahLst/>
              <a:cxnLst/>
              <a:rect l="l" t="t" r="r" b="b"/>
              <a:pathLst>
                <a:path w="6983095" h="0">
                  <a:moveTo>
                    <a:pt x="0" y="0"/>
                  </a:moveTo>
                  <a:lnTo>
                    <a:pt x="6982968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18896" y="1716100"/>
            <a:ext cx="3442335" cy="195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917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55%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200">
              <a:latin typeface="Carlito"/>
              <a:cs typeface="Carlito"/>
            </a:endParaRPr>
          </a:p>
          <a:p>
            <a:pPr marL="12700" marR="1534795">
              <a:lnSpc>
                <a:spcPct val="100000"/>
              </a:lnSpc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mes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Diciembre, el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70%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exportaciones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maquiladoras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tuvo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como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destino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países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MERCOSUR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300">
              <a:latin typeface="Carlito"/>
              <a:cs typeface="Carlito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80052" y="3709542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53050" y="3717163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25921" y="3808603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99172" y="3858895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72170" y="3885438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45422" y="3604336"/>
            <a:ext cx="2152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9%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51505" y="4311141"/>
            <a:ext cx="3803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BRASIL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394075" y="4311141"/>
            <a:ext cx="642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ARGENTINA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223130" y="4311141"/>
            <a:ext cx="731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1F487C"/>
                </a:solidFill>
                <a:latin typeface="Carlito"/>
                <a:cs typeface="Carlito"/>
              </a:rPr>
              <a:t>PAISES</a:t>
            </a:r>
            <a:r>
              <a:rPr dirty="0" sz="1000" spc="-35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BAJOS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04790" y="4311141"/>
            <a:ext cx="3124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1F487C"/>
                </a:solidFill>
                <a:latin typeface="Carlito"/>
                <a:cs typeface="Carlito"/>
              </a:rPr>
              <a:t>EEUU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74485" y="4311141"/>
            <a:ext cx="3187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CHILE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23658" y="4311141"/>
            <a:ext cx="567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SINGAPUR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803260" y="4311141"/>
            <a:ext cx="5537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1F487C"/>
                </a:solidFill>
                <a:latin typeface="Carlito"/>
                <a:cs typeface="Carlito"/>
              </a:rPr>
              <a:t>URUGUAY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01278" y="4311141"/>
            <a:ext cx="504190" cy="3327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4135" marR="5080" indent="-51435">
              <a:lnSpc>
                <a:spcPct val="101800"/>
              </a:lnSpc>
              <a:spcBef>
                <a:spcPts val="75"/>
              </a:spcBef>
            </a:pPr>
            <a:r>
              <a:rPr dirty="0" sz="1000">
                <a:solidFill>
                  <a:srgbClr val="1F487C"/>
                </a:solidFill>
                <a:latin typeface="Carlito"/>
                <a:cs typeface="Carlito"/>
              </a:rPr>
              <a:t>Resto</a:t>
            </a:r>
            <a:r>
              <a:rPr dirty="0" sz="1000" spc="-3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dirty="0" sz="1000" spc="-25">
                <a:solidFill>
                  <a:srgbClr val="1F487C"/>
                </a:solidFill>
                <a:latin typeface="Carlito"/>
                <a:cs typeface="Carlito"/>
              </a:rPr>
              <a:t>del</a:t>
            </a:r>
            <a:r>
              <a:rPr dirty="0" sz="1000" spc="-20">
                <a:solidFill>
                  <a:srgbClr val="1F487C"/>
                </a:solidFill>
                <a:latin typeface="Carlito"/>
                <a:cs typeface="Carlito"/>
              </a:rPr>
              <a:t> Mundo</a:t>
            </a:r>
            <a:endParaRPr sz="1000">
              <a:latin typeface="Carlito"/>
              <a:cs typeface="Carlito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64525" y="4690724"/>
            <a:ext cx="641329" cy="638850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0375" y="2240262"/>
            <a:ext cx="258095" cy="315774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38" y="2255511"/>
            <a:ext cx="7670295" cy="314249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804147" y="2250948"/>
            <a:ext cx="195580" cy="3138170"/>
          </a:xfrm>
          <a:custGeom>
            <a:avLst/>
            <a:gdLst/>
            <a:ahLst/>
            <a:cxnLst/>
            <a:rect l="l" t="t" r="r" b="b"/>
            <a:pathLst>
              <a:path w="195579" h="3138170">
                <a:moveTo>
                  <a:pt x="195072" y="0"/>
                </a:moveTo>
                <a:lnTo>
                  <a:pt x="0" y="0"/>
                </a:lnTo>
                <a:lnTo>
                  <a:pt x="0" y="3137916"/>
                </a:lnTo>
                <a:lnTo>
                  <a:pt x="195072" y="3137916"/>
                </a:lnTo>
                <a:lnTo>
                  <a:pt x="195072" y="0"/>
                </a:lnTo>
                <a:close/>
              </a:path>
            </a:pathLst>
          </a:custGeom>
          <a:solidFill>
            <a:srgbClr val="93C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01267" y="5068823"/>
            <a:ext cx="195580" cy="320040"/>
          </a:xfrm>
          <a:custGeom>
            <a:avLst/>
            <a:gdLst/>
            <a:ahLst/>
            <a:cxnLst/>
            <a:rect l="l" t="t" r="r" b="b"/>
            <a:pathLst>
              <a:path w="195580" h="320039">
                <a:moveTo>
                  <a:pt x="195072" y="0"/>
                </a:moveTo>
                <a:lnTo>
                  <a:pt x="0" y="0"/>
                </a:lnTo>
                <a:lnTo>
                  <a:pt x="0" y="320039"/>
                </a:lnTo>
                <a:lnTo>
                  <a:pt x="195072" y="320039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91411" y="5106923"/>
            <a:ext cx="195580" cy="281940"/>
          </a:xfrm>
          <a:custGeom>
            <a:avLst/>
            <a:gdLst/>
            <a:ahLst/>
            <a:cxnLst/>
            <a:rect l="l" t="t" r="r" b="b"/>
            <a:pathLst>
              <a:path w="195580" h="281939">
                <a:moveTo>
                  <a:pt x="195072" y="0"/>
                </a:moveTo>
                <a:lnTo>
                  <a:pt x="0" y="0"/>
                </a:lnTo>
                <a:lnTo>
                  <a:pt x="0" y="281939"/>
                </a:lnTo>
                <a:lnTo>
                  <a:pt x="195072" y="281939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81555" y="4680203"/>
            <a:ext cx="195580" cy="708660"/>
          </a:xfrm>
          <a:custGeom>
            <a:avLst/>
            <a:gdLst/>
            <a:ahLst/>
            <a:cxnLst/>
            <a:rect l="l" t="t" r="r" b="b"/>
            <a:pathLst>
              <a:path w="195580" h="708660">
                <a:moveTo>
                  <a:pt x="195071" y="0"/>
                </a:moveTo>
                <a:lnTo>
                  <a:pt x="0" y="0"/>
                </a:lnTo>
                <a:lnTo>
                  <a:pt x="0" y="708660"/>
                </a:lnTo>
                <a:lnTo>
                  <a:pt x="195071" y="708660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171700" y="4259579"/>
            <a:ext cx="195580" cy="1129665"/>
          </a:xfrm>
          <a:custGeom>
            <a:avLst/>
            <a:gdLst/>
            <a:ahLst/>
            <a:cxnLst/>
            <a:rect l="l" t="t" r="r" b="b"/>
            <a:pathLst>
              <a:path w="195580" h="1129664">
                <a:moveTo>
                  <a:pt x="195072" y="0"/>
                </a:moveTo>
                <a:lnTo>
                  <a:pt x="0" y="0"/>
                </a:lnTo>
                <a:lnTo>
                  <a:pt x="0" y="1129284"/>
                </a:lnTo>
                <a:lnTo>
                  <a:pt x="195072" y="1129284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561844" y="4191000"/>
            <a:ext cx="195580" cy="1198245"/>
          </a:xfrm>
          <a:custGeom>
            <a:avLst/>
            <a:gdLst/>
            <a:ahLst/>
            <a:cxnLst/>
            <a:rect l="l" t="t" r="r" b="b"/>
            <a:pathLst>
              <a:path w="195580" h="1198245">
                <a:moveTo>
                  <a:pt x="195072" y="0"/>
                </a:moveTo>
                <a:lnTo>
                  <a:pt x="0" y="0"/>
                </a:lnTo>
                <a:lnTo>
                  <a:pt x="0" y="1197864"/>
                </a:lnTo>
                <a:lnTo>
                  <a:pt x="195072" y="1197864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951988" y="4372355"/>
            <a:ext cx="195580" cy="1016635"/>
          </a:xfrm>
          <a:custGeom>
            <a:avLst/>
            <a:gdLst/>
            <a:ahLst/>
            <a:cxnLst/>
            <a:rect l="l" t="t" r="r" b="b"/>
            <a:pathLst>
              <a:path w="195580" h="1016635">
                <a:moveTo>
                  <a:pt x="195072" y="0"/>
                </a:moveTo>
                <a:lnTo>
                  <a:pt x="0" y="0"/>
                </a:lnTo>
                <a:lnTo>
                  <a:pt x="0" y="1016508"/>
                </a:lnTo>
                <a:lnTo>
                  <a:pt x="195072" y="1016508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342132" y="4541520"/>
            <a:ext cx="195580" cy="847725"/>
          </a:xfrm>
          <a:custGeom>
            <a:avLst/>
            <a:gdLst/>
            <a:ahLst/>
            <a:cxnLst/>
            <a:rect l="l" t="t" r="r" b="b"/>
            <a:pathLst>
              <a:path w="195579" h="847725">
                <a:moveTo>
                  <a:pt x="195071" y="0"/>
                </a:moveTo>
                <a:lnTo>
                  <a:pt x="0" y="0"/>
                </a:lnTo>
                <a:lnTo>
                  <a:pt x="0" y="847343"/>
                </a:lnTo>
                <a:lnTo>
                  <a:pt x="195071" y="847343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732276" y="4203191"/>
            <a:ext cx="195580" cy="1186180"/>
          </a:xfrm>
          <a:custGeom>
            <a:avLst/>
            <a:gdLst/>
            <a:ahLst/>
            <a:cxnLst/>
            <a:rect l="l" t="t" r="r" b="b"/>
            <a:pathLst>
              <a:path w="195579" h="1186179">
                <a:moveTo>
                  <a:pt x="195072" y="0"/>
                </a:moveTo>
                <a:lnTo>
                  <a:pt x="0" y="0"/>
                </a:lnTo>
                <a:lnTo>
                  <a:pt x="0" y="1185671"/>
                </a:lnTo>
                <a:lnTo>
                  <a:pt x="195072" y="1185671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122420" y="4191000"/>
            <a:ext cx="195580" cy="1198245"/>
          </a:xfrm>
          <a:custGeom>
            <a:avLst/>
            <a:gdLst/>
            <a:ahLst/>
            <a:cxnLst/>
            <a:rect l="l" t="t" r="r" b="b"/>
            <a:pathLst>
              <a:path w="195579" h="1198245">
                <a:moveTo>
                  <a:pt x="195071" y="0"/>
                </a:moveTo>
                <a:lnTo>
                  <a:pt x="0" y="0"/>
                </a:lnTo>
                <a:lnTo>
                  <a:pt x="0" y="1197864"/>
                </a:lnTo>
                <a:lnTo>
                  <a:pt x="195071" y="1197864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512564" y="4296155"/>
            <a:ext cx="195580" cy="1092835"/>
          </a:xfrm>
          <a:custGeom>
            <a:avLst/>
            <a:gdLst/>
            <a:ahLst/>
            <a:cxnLst/>
            <a:rect l="l" t="t" r="r" b="b"/>
            <a:pathLst>
              <a:path w="195579" h="1092835">
                <a:moveTo>
                  <a:pt x="195072" y="0"/>
                </a:moveTo>
                <a:lnTo>
                  <a:pt x="0" y="0"/>
                </a:lnTo>
                <a:lnTo>
                  <a:pt x="0" y="1092708"/>
                </a:lnTo>
                <a:lnTo>
                  <a:pt x="195072" y="1092708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902708" y="4265676"/>
            <a:ext cx="195580" cy="1123315"/>
          </a:xfrm>
          <a:custGeom>
            <a:avLst/>
            <a:gdLst/>
            <a:ahLst/>
            <a:cxnLst/>
            <a:rect l="l" t="t" r="r" b="b"/>
            <a:pathLst>
              <a:path w="195579" h="1123314">
                <a:moveTo>
                  <a:pt x="195071" y="0"/>
                </a:moveTo>
                <a:lnTo>
                  <a:pt x="0" y="0"/>
                </a:lnTo>
                <a:lnTo>
                  <a:pt x="0" y="1123188"/>
                </a:lnTo>
                <a:lnTo>
                  <a:pt x="195071" y="1123188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292852" y="3945635"/>
            <a:ext cx="195580" cy="1443355"/>
          </a:xfrm>
          <a:custGeom>
            <a:avLst/>
            <a:gdLst/>
            <a:ahLst/>
            <a:cxnLst/>
            <a:rect l="l" t="t" r="r" b="b"/>
            <a:pathLst>
              <a:path w="195579" h="1443354">
                <a:moveTo>
                  <a:pt x="195072" y="0"/>
                </a:moveTo>
                <a:lnTo>
                  <a:pt x="0" y="0"/>
                </a:lnTo>
                <a:lnTo>
                  <a:pt x="0" y="1443227"/>
                </a:lnTo>
                <a:lnTo>
                  <a:pt x="195072" y="1443227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682996" y="3813047"/>
            <a:ext cx="195580" cy="1576070"/>
          </a:xfrm>
          <a:custGeom>
            <a:avLst/>
            <a:gdLst/>
            <a:ahLst/>
            <a:cxnLst/>
            <a:rect l="l" t="t" r="r" b="b"/>
            <a:pathLst>
              <a:path w="195579" h="1576070">
                <a:moveTo>
                  <a:pt x="195071" y="0"/>
                </a:moveTo>
                <a:lnTo>
                  <a:pt x="0" y="0"/>
                </a:lnTo>
                <a:lnTo>
                  <a:pt x="0" y="1575815"/>
                </a:lnTo>
                <a:lnTo>
                  <a:pt x="195071" y="1575815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073140" y="3558540"/>
            <a:ext cx="195580" cy="1830705"/>
          </a:xfrm>
          <a:custGeom>
            <a:avLst/>
            <a:gdLst/>
            <a:ahLst/>
            <a:cxnLst/>
            <a:rect l="l" t="t" r="r" b="b"/>
            <a:pathLst>
              <a:path w="195579" h="1830704">
                <a:moveTo>
                  <a:pt x="195072" y="0"/>
                </a:moveTo>
                <a:lnTo>
                  <a:pt x="0" y="0"/>
                </a:lnTo>
                <a:lnTo>
                  <a:pt x="0" y="1830324"/>
                </a:lnTo>
                <a:lnTo>
                  <a:pt x="195072" y="1830324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63284" y="3236976"/>
            <a:ext cx="195580" cy="2152015"/>
          </a:xfrm>
          <a:custGeom>
            <a:avLst/>
            <a:gdLst/>
            <a:ahLst/>
            <a:cxnLst/>
            <a:rect l="l" t="t" r="r" b="b"/>
            <a:pathLst>
              <a:path w="195579" h="2152015">
                <a:moveTo>
                  <a:pt x="195071" y="0"/>
                </a:moveTo>
                <a:lnTo>
                  <a:pt x="0" y="0"/>
                </a:lnTo>
                <a:lnTo>
                  <a:pt x="0" y="2151888"/>
                </a:lnTo>
                <a:lnTo>
                  <a:pt x="195071" y="2151888"/>
                </a:lnTo>
                <a:lnTo>
                  <a:pt x="19507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853428" y="2863595"/>
            <a:ext cx="195580" cy="2525395"/>
          </a:xfrm>
          <a:custGeom>
            <a:avLst/>
            <a:gdLst/>
            <a:ahLst/>
            <a:cxnLst/>
            <a:rect l="l" t="t" r="r" b="b"/>
            <a:pathLst>
              <a:path w="195579" h="2525395">
                <a:moveTo>
                  <a:pt x="195072" y="0"/>
                </a:moveTo>
                <a:lnTo>
                  <a:pt x="0" y="0"/>
                </a:lnTo>
                <a:lnTo>
                  <a:pt x="0" y="2525267"/>
                </a:lnTo>
                <a:lnTo>
                  <a:pt x="195072" y="2525267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243571" y="2648711"/>
            <a:ext cx="195580" cy="2740660"/>
          </a:xfrm>
          <a:custGeom>
            <a:avLst/>
            <a:gdLst/>
            <a:ahLst/>
            <a:cxnLst/>
            <a:rect l="l" t="t" r="r" b="b"/>
            <a:pathLst>
              <a:path w="195579" h="2740660">
                <a:moveTo>
                  <a:pt x="195072" y="0"/>
                </a:moveTo>
                <a:lnTo>
                  <a:pt x="0" y="0"/>
                </a:lnTo>
                <a:lnTo>
                  <a:pt x="0" y="2740152"/>
                </a:lnTo>
                <a:lnTo>
                  <a:pt x="195072" y="2740152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633716" y="2795016"/>
            <a:ext cx="195580" cy="2593975"/>
          </a:xfrm>
          <a:custGeom>
            <a:avLst/>
            <a:gdLst/>
            <a:ahLst/>
            <a:cxnLst/>
            <a:rect l="l" t="t" r="r" b="b"/>
            <a:pathLst>
              <a:path w="195579" h="2593975">
                <a:moveTo>
                  <a:pt x="195072" y="0"/>
                </a:moveTo>
                <a:lnTo>
                  <a:pt x="0" y="0"/>
                </a:lnTo>
                <a:lnTo>
                  <a:pt x="0" y="2593848"/>
                </a:lnTo>
                <a:lnTo>
                  <a:pt x="195072" y="2593848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023859" y="2266188"/>
            <a:ext cx="195580" cy="3122930"/>
          </a:xfrm>
          <a:custGeom>
            <a:avLst/>
            <a:gdLst/>
            <a:ahLst/>
            <a:cxnLst/>
            <a:rect l="l" t="t" r="r" b="b"/>
            <a:pathLst>
              <a:path w="195579" h="3122929">
                <a:moveTo>
                  <a:pt x="195072" y="0"/>
                </a:moveTo>
                <a:lnTo>
                  <a:pt x="0" y="0"/>
                </a:lnTo>
                <a:lnTo>
                  <a:pt x="0" y="3122676"/>
                </a:lnTo>
                <a:lnTo>
                  <a:pt x="195072" y="3122676"/>
                </a:lnTo>
                <a:lnTo>
                  <a:pt x="19507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898969" y="2278379"/>
            <a:ext cx="8202930" cy="3115310"/>
            <a:chOff x="898969" y="2278379"/>
            <a:chExt cx="8202930" cy="3115310"/>
          </a:xfrm>
        </p:grpSpPr>
        <p:sp>
          <p:nvSpPr>
            <p:cNvPr id="25" name="object 25" descr=""/>
            <p:cNvSpPr/>
            <p:nvPr/>
          </p:nvSpPr>
          <p:spPr>
            <a:xfrm>
              <a:off x="8414003" y="2278379"/>
              <a:ext cx="195580" cy="3110865"/>
            </a:xfrm>
            <a:custGeom>
              <a:avLst/>
              <a:gdLst/>
              <a:ahLst/>
              <a:cxnLst/>
              <a:rect l="l" t="t" r="r" b="b"/>
              <a:pathLst>
                <a:path w="195579" h="3110865">
                  <a:moveTo>
                    <a:pt x="195072" y="0"/>
                  </a:moveTo>
                  <a:lnTo>
                    <a:pt x="0" y="0"/>
                  </a:lnTo>
                  <a:lnTo>
                    <a:pt x="0" y="3110484"/>
                  </a:lnTo>
                  <a:lnTo>
                    <a:pt x="195072" y="311048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3732" y="5388863"/>
              <a:ext cx="8193405" cy="0"/>
            </a:xfrm>
            <a:custGeom>
              <a:avLst/>
              <a:gdLst/>
              <a:ahLst/>
              <a:cxnLst/>
              <a:rect l="l" t="t" r="r" b="b"/>
              <a:pathLst>
                <a:path w="8193405" h="0">
                  <a:moveTo>
                    <a:pt x="0" y="0"/>
                  </a:moveTo>
                  <a:lnTo>
                    <a:pt x="8193024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99845" y="4821682"/>
            <a:ext cx="200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390014" y="4860797"/>
            <a:ext cx="200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43582" y="4432553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15%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133726" y="4011548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24%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523870" y="3943350"/>
            <a:ext cx="2724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14269" y="4125214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22%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04413" y="4295013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18%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94557" y="3955796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084701" y="3943350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474845" y="4048759"/>
            <a:ext cx="271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24%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64989" y="4018229"/>
            <a:ext cx="2717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24%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55133" y="2988945"/>
            <a:ext cx="1442085" cy="903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47%</a:t>
            </a:r>
            <a:endParaRPr sz="1100">
              <a:latin typeface="Carlito"/>
              <a:cs typeface="Carlito"/>
            </a:endParaRPr>
          </a:p>
          <a:p>
            <a:pPr marL="792480">
              <a:lnSpc>
                <a:spcPct val="100000"/>
              </a:lnSpc>
              <a:spcBef>
                <a:spcPts val="1220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40%</a:t>
            </a:r>
            <a:endParaRPr sz="1100">
              <a:latin typeface="Carlito"/>
              <a:cs typeface="Carlito"/>
            </a:endParaRPr>
          </a:p>
          <a:p>
            <a:pPr marL="402590">
              <a:lnSpc>
                <a:spcPts val="1180"/>
              </a:lnSpc>
              <a:spcBef>
                <a:spcPts val="68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34%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ts val="1180"/>
              </a:lnSpc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31%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815708" y="2616454"/>
            <a:ext cx="2717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55%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205853" y="2401570"/>
            <a:ext cx="2717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59%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595996" y="2547874"/>
            <a:ext cx="2717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56%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986141" y="2030349"/>
            <a:ext cx="6629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2590" algn="l"/>
              </a:tabLst>
            </a:pPr>
            <a:r>
              <a:rPr dirty="0" baseline="5050" sz="1650" spc="-37" b="1">
                <a:solidFill>
                  <a:srgbClr val="001F5F"/>
                </a:solidFill>
                <a:latin typeface="Carlito"/>
                <a:cs typeface="Carlito"/>
              </a:rPr>
              <a:t>67%</a:t>
            </a:r>
            <a:r>
              <a:rPr dirty="0" baseline="5050" sz="1650" b="1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100" spc="-25" b="1">
                <a:solidFill>
                  <a:srgbClr val="001F5F"/>
                </a:solidFill>
                <a:latin typeface="Carlito"/>
                <a:cs typeface="Carlito"/>
              </a:rPr>
              <a:t>67%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734806" y="1955419"/>
            <a:ext cx="3352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001F5F"/>
                </a:solidFill>
                <a:latin typeface="Carlito"/>
                <a:cs typeface="Carlito"/>
              </a:rPr>
              <a:t>68%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580644" y="1623060"/>
            <a:ext cx="8335009" cy="3479165"/>
            <a:chOff x="580644" y="1623060"/>
            <a:chExt cx="8335009" cy="3479165"/>
          </a:xfrm>
        </p:grpSpPr>
        <p:sp>
          <p:nvSpPr>
            <p:cNvPr id="45" name="object 45" descr=""/>
            <p:cNvSpPr/>
            <p:nvPr/>
          </p:nvSpPr>
          <p:spPr>
            <a:xfrm>
              <a:off x="1489710" y="2263902"/>
              <a:ext cx="7411720" cy="2824480"/>
            </a:xfrm>
            <a:custGeom>
              <a:avLst/>
              <a:gdLst/>
              <a:ahLst/>
              <a:cxnLst/>
              <a:rect l="l" t="t" r="r" b="b"/>
              <a:pathLst>
                <a:path w="7411720" h="2824479">
                  <a:moveTo>
                    <a:pt x="0" y="2823972"/>
                  </a:moveTo>
                  <a:lnTo>
                    <a:pt x="390144" y="2630424"/>
                  </a:lnTo>
                  <a:lnTo>
                    <a:pt x="780288" y="2205228"/>
                  </a:lnTo>
                  <a:lnTo>
                    <a:pt x="1170432" y="1961388"/>
                  </a:lnTo>
                  <a:lnTo>
                    <a:pt x="1560576" y="2017776"/>
                  </a:lnTo>
                  <a:lnTo>
                    <a:pt x="1950719" y="2193036"/>
                  </a:lnTo>
                  <a:lnTo>
                    <a:pt x="2340864" y="2109216"/>
                  </a:lnTo>
                  <a:lnTo>
                    <a:pt x="2729484" y="1932432"/>
                  </a:lnTo>
                  <a:lnTo>
                    <a:pt x="3119628" y="1979676"/>
                  </a:lnTo>
                  <a:lnTo>
                    <a:pt x="3509772" y="2017776"/>
                  </a:lnTo>
                  <a:lnTo>
                    <a:pt x="3899916" y="1842516"/>
                  </a:lnTo>
                  <a:lnTo>
                    <a:pt x="4290060" y="1615440"/>
                  </a:lnTo>
                  <a:lnTo>
                    <a:pt x="4680204" y="1421892"/>
                  </a:lnTo>
                  <a:lnTo>
                    <a:pt x="5070347" y="1133856"/>
                  </a:lnTo>
                  <a:lnTo>
                    <a:pt x="5460492" y="786384"/>
                  </a:lnTo>
                  <a:lnTo>
                    <a:pt x="5850636" y="492251"/>
                  </a:lnTo>
                  <a:lnTo>
                    <a:pt x="6240780" y="458724"/>
                  </a:lnTo>
                  <a:lnTo>
                    <a:pt x="6630924" y="266700"/>
                  </a:lnTo>
                  <a:lnTo>
                    <a:pt x="7021068" y="9144"/>
                  </a:lnTo>
                  <a:lnTo>
                    <a:pt x="7411212" y="0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80644" y="1623060"/>
              <a:ext cx="2070100" cy="1278890"/>
            </a:xfrm>
            <a:custGeom>
              <a:avLst/>
              <a:gdLst/>
              <a:ahLst/>
              <a:cxnLst/>
              <a:rect l="l" t="t" r="r" b="b"/>
              <a:pathLst>
                <a:path w="2070100" h="1278889">
                  <a:moveTo>
                    <a:pt x="2069592" y="0"/>
                  </a:moveTo>
                  <a:lnTo>
                    <a:pt x="0" y="0"/>
                  </a:lnTo>
                  <a:lnTo>
                    <a:pt x="0" y="1278636"/>
                  </a:lnTo>
                  <a:lnTo>
                    <a:pt x="2069592" y="1278636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703580" y="5452059"/>
            <a:ext cx="8326120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95"/>
              </a:spcBef>
              <a:tabLst>
                <a:tab pos="642620" algn="l"/>
                <a:tab pos="1032510" algn="l"/>
                <a:tab pos="1422400" algn="l"/>
                <a:tab pos="1812925" algn="l"/>
                <a:tab pos="2202815" algn="l"/>
                <a:tab pos="2593340" algn="l"/>
                <a:tab pos="2983230" algn="l"/>
                <a:tab pos="3373754" algn="l"/>
                <a:tab pos="3763645" algn="l"/>
                <a:tab pos="4154170" algn="l"/>
                <a:tab pos="4544060" algn="l"/>
                <a:tab pos="4933950" algn="l"/>
                <a:tab pos="5324475" algn="l"/>
                <a:tab pos="5714365" algn="l"/>
                <a:tab pos="6104890" algn="l"/>
                <a:tab pos="6494780" algn="l"/>
                <a:tab pos="6884670" algn="l"/>
                <a:tab pos="7275195" algn="l"/>
                <a:tab pos="7665084" algn="l"/>
                <a:tab pos="8055609" algn="l"/>
              </a:tabLst>
            </a:pP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2003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2004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2005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2006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2007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2008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2009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2010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2011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2012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2013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2014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2015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2016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2017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2018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2019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2021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SSEI/MIC,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 de</a:t>
            </a:r>
            <a:r>
              <a:rPr dirty="0" sz="105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Ventanilla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Única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Exportación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(VUE);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DNA-SOFIA;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BCP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revisión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223568" y="609980"/>
            <a:ext cx="6833234" cy="918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105"/>
              </a:spcBef>
            </a:pPr>
            <a:r>
              <a:rPr dirty="0" sz="1950" spc="-10">
                <a:solidFill>
                  <a:srgbClr val="001F5F"/>
                </a:solidFill>
              </a:rPr>
              <a:t>EXPORTACIONES</a:t>
            </a:r>
            <a:r>
              <a:rPr dirty="0" sz="1950" spc="-30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10">
                <a:solidFill>
                  <a:srgbClr val="001F5F"/>
                </a:solidFill>
              </a:rPr>
              <a:t> </a:t>
            </a:r>
            <a:r>
              <a:rPr dirty="0" sz="1950" spc="-100">
                <a:solidFill>
                  <a:srgbClr val="001F5F"/>
                </a:solidFill>
              </a:rPr>
              <a:t>LAS</a:t>
            </a:r>
            <a:r>
              <a:rPr dirty="0" sz="1950" spc="-2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35">
                <a:solidFill>
                  <a:srgbClr val="001F5F"/>
                </a:solidFill>
              </a:rPr>
              <a:t> </a:t>
            </a:r>
            <a:r>
              <a:rPr dirty="0" sz="1950" spc="-20">
                <a:solidFill>
                  <a:srgbClr val="001F5F"/>
                </a:solidFill>
              </a:rPr>
              <a:t>MAQUILADORAS </a:t>
            </a:r>
            <a:r>
              <a:rPr dirty="0" sz="1950">
                <a:solidFill>
                  <a:srgbClr val="001F5F"/>
                </a:solidFill>
              </a:rPr>
              <a:t>RESPECTO DEL </a:t>
            </a:r>
            <a:r>
              <a:rPr dirty="0" sz="1950" spc="-65">
                <a:solidFill>
                  <a:srgbClr val="001F5F"/>
                </a:solidFill>
              </a:rPr>
              <a:t>TOTAL</a:t>
            </a:r>
            <a:r>
              <a:rPr dirty="0" sz="1950" spc="-40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EXPORTACIONES</a:t>
            </a:r>
            <a:r>
              <a:rPr dirty="0" sz="1950" spc="-25">
                <a:solidFill>
                  <a:srgbClr val="001F5F"/>
                </a:solidFill>
              </a:rPr>
              <a:t> </a:t>
            </a:r>
            <a:r>
              <a:rPr dirty="0" sz="1950" spc="60">
                <a:solidFill>
                  <a:srgbClr val="001F5F"/>
                </a:solidFill>
              </a:rPr>
              <a:t>DE</a:t>
            </a:r>
            <a:endParaRPr sz="1950"/>
          </a:p>
          <a:p>
            <a:pPr marL="932815">
              <a:lnSpc>
                <a:spcPct val="100000"/>
              </a:lnSpc>
            </a:pPr>
            <a:r>
              <a:rPr dirty="0" sz="1950" spc="-35">
                <a:solidFill>
                  <a:srgbClr val="001F5F"/>
                </a:solidFill>
              </a:rPr>
              <a:t>MANUFACTURAS</a:t>
            </a:r>
            <a:r>
              <a:rPr dirty="0" sz="1950" spc="20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5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ORIGEN</a:t>
            </a:r>
            <a:r>
              <a:rPr dirty="0" sz="1950" spc="4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INDUSTRIAL</a:t>
            </a:r>
            <a:endParaRPr sz="1950"/>
          </a:p>
        </p:txBody>
      </p:sp>
      <p:sp>
        <p:nvSpPr>
          <p:cNvPr id="49" name="object 49" descr=""/>
          <p:cNvSpPr txBox="1"/>
          <p:nvPr/>
        </p:nvSpPr>
        <p:spPr>
          <a:xfrm>
            <a:off x="3970146" y="1565529"/>
            <a:ext cx="1349375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5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PORCENTAJE)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46582" y="1677416"/>
            <a:ext cx="194945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5"/>
              </a:spcBef>
            </a:pP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cierre</a:t>
            </a:r>
            <a:r>
              <a:rPr dirty="0" sz="1300" spc="-8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exportaciones</a:t>
            </a:r>
            <a:r>
              <a:rPr dirty="0" sz="1300" spc="-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06018" y="2073655"/>
            <a:ext cx="18288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representan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04494" y="2271471"/>
            <a:ext cx="18319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40" b="1">
                <a:solidFill>
                  <a:srgbClr val="001F5F"/>
                </a:solidFill>
                <a:latin typeface="Carlito"/>
                <a:cs typeface="Carlito"/>
              </a:rPr>
              <a:t>68% </a:t>
            </a:r>
            <a:r>
              <a:rPr dirty="0" sz="1300" spc="-3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 b="1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exportaciones</a:t>
            </a:r>
            <a:r>
              <a:rPr dirty="0" sz="130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44702" y="2470149"/>
            <a:ext cx="15551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r>
              <a:rPr dirty="0" sz="13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origen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66038" y="2668269"/>
            <a:ext cx="15093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45" b="1">
                <a:solidFill>
                  <a:srgbClr val="001F5F"/>
                </a:solidFill>
                <a:latin typeface="Carlito"/>
                <a:cs typeface="Carlito"/>
              </a:rPr>
              <a:t>industrial</a:t>
            </a:r>
            <a:r>
              <a:rPr dirty="0" sz="1300" spc="-6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Paraguay.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12" y="207263"/>
            <a:ext cx="1135380" cy="684276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792" y="2470385"/>
            <a:ext cx="592856" cy="299315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885" y="2157971"/>
            <a:ext cx="6957063" cy="330556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67343" y="2481072"/>
            <a:ext cx="530860" cy="2973705"/>
          </a:xfrm>
          <a:custGeom>
            <a:avLst/>
            <a:gdLst/>
            <a:ahLst/>
            <a:cxnLst/>
            <a:rect l="l" t="t" r="r" b="b"/>
            <a:pathLst>
              <a:path w="530859" h="2973704">
                <a:moveTo>
                  <a:pt x="530351" y="0"/>
                </a:moveTo>
                <a:lnTo>
                  <a:pt x="0" y="0"/>
                </a:lnTo>
                <a:lnTo>
                  <a:pt x="0" y="2973324"/>
                </a:lnTo>
                <a:lnTo>
                  <a:pt x="530351" y="2973324"/>
                </a:lnTo>
                <a:lnTo>
                  <a:pt x="530351" y="0"/>
                </a:lnTo>
                <a:close/>
              </a:path>
            </a:pathLst>
          </a:custGeom>
          <a:solidFill>
            <a:srgbClr val="93C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42416" y="4404359"/>
            <a:ext cx="530860" cy="1050290"/>
          </a:xfrm>
          <a:custGeom>
            <a:avLst/>
            <a:gdLst/>
            <a:ahLst/>
            <a:cxnLst/>
            <a:rect l="l" t="t" r="r" b="b"/>
            <a:pathLst>
              <a:path w="530860" h="1050289">
                <a:moveTo>
                  <a:pt x="530352" y="0"/>
                </a:moveTo>
                <a:lnTo>
                  <a:pt x="0" y="0"/>
                </a:lnTo>
                <a:lnTo>
                  <a:pt x="0" y="1050036"/>
                </a:lnTo>
                <a:lnTo>
                  <a:pt x="530352" y="1050036"/>
                </a:lnTo>
                <a:lnTo>
                  <a:pt x="530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103120" y="3928871"/>
            <a:ext cx="530860" cy="1525905"/>
          </a:xfrm>
          <a:custGeom>
            <a:avLst/>
            <a:gdLst/>
            <a:ahLst/>
            <a:cxnLst/>
            <a:rect l="l" t="t" r="r" b="b"/>
            <a:pathLst>
              <a:path w="530860" h="1525904">
                <a:moveTo>
                  <a:pt x="530352" y="0"/>
                </a:moveTo>
                <a:lnTo>
                  <a:pt x="0" y="0"/>
                </a:lnTo>
                <a:lnTo>
                  <a:pt x="0" y="1525523"/>
                </a:lnTo>
                <a:lnTo>
                  <a:pt x="530352" y="1525523"/>
                </a:lnTo>
                <a:lnTo>
                  <a:pt x="530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163823" y="3541776"/>
            <a:ext cx="530860" cy="1912620"/>
          </a:xfrm>
          <a:custGeom>
            <a:avLst/>
            <a:gdLst/>
            <a:ahLst/>
            <a:cxnLst/>
            <a:rect l="l" t="t" r="r" b="b"/>
            <a:pathLst>
              <a:path w="530860" h="1912620">
                <a:moveTo>
                  <a:pt x="530351" y="0"/>
                </a:moveTo>
                <a:lnTo>
                  <a:pt x="0" y="0"/>
                </a:lnTo>
                <a:lnTo>
                  <a:pt x="0" y="1912620"/>
                </a:lnTo>
                <a:lnTo>
                  <a:pt x="530351" y="1912620"/>
                </a:lnTo>
                <a:lnTo>
                  <a:pt x="5303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224528" y="3224783"/>
            <a:ext cx="530860" cy="2230120"/>
          </a:xfrm>
          <a:custGeom>
            <a:avLst/>
            <a:gdLst/>
            <a:ahLst/>
            <a:cxnLst/>
            <a:rect l="l" t="t" r="r" b="b"/>
            <a:pathLst>
              <a:path w="530860" h="2230120">
                <a:moveTo>
                  <a:pt x="530351" y="0"/>
                </a:moveTo>
                <a:lnTo>
                  <a:pt x="0" y="0"/>
                </a:lnTo>
                <a:lnTo>
                  <a:pt x="0" y="2229612"/>
                </a:lnTo>
                <a:lnTo>
                  <a:pt x="530351" y="2229612"/>
                </a:lnTo>
                <a:lnTo>
                  <a:pt x="5303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85232" y="3451859"/>
            <a:ext cx="530860" cy="2002789"/>
          </a:xfrm>
          <a:custGeom>
            <a:avLst/>
            <a:gdLst/>
            <a:ahLst/>
            <a:cxnLst/>
            <a:rect l="l" t="t" r="r" b="b"/>
            <a:pathLst>
              <a:path w="530860" h="2002789">
                <a:moveTo>
                  <a:pt x="530351" y="0"/>
                </a:moveTo>
                <a:lnTo>
                  <a:pt x="0" y="0"/>
                </a:lnTo>
                <a:lnTo>
                  <a:pt x="0" y="2002536"/>
                </a:lnTo>
                <a:lnTo>
                  <a:pt x="530351" y="2002536"/>
                </a:lnTo>
                <a:lnTo>
                  <a:pt x="5303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345935" y="2226564"/>
            <a:ext cx="530860" cy="3228340"/>
          </a:xfrm>
          <a:custGeom>
            <a:avLst/>
            <a:gdLst/>
            <a:ahLst/>
            <a:cxnLst/>
            <a:rect l="l" t="t" r="r" b="b"/>
            <a:pathLst>
              <a:path w="530859" h="3228340">
                <a:moveTo>
                  <a:pt x="530352" y="0"/>
                </a:moveTo>
                <a:lnTo>
                  <a:pt x="0" y="0"/>
                </a:lnTo>
                <a:lnTo>
                  <a:pt x="0" y="3227832"/>
                </a:lnTo>
                <a:lnTo>
                  <a:pt x="530352" y="3227832"/>
                </a:lnTo>
                <a:lnTo>
                  <a:pt x="5303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777240" y="2168651"/>
            <a:ext cx="8486140" cy="3290570"/>
            <a:chOff x="777240" y="2168651"/>
            <a:chExt cx="8486140" cy="3290570"/>
          </a:xfrm>
        </p:grpSpPr>
        <p:sp>
          <p:nvSpPr>
            <p:cNvPr id="12" name="object 12" descr=""/>
            <p:cNvSpPr/>
            <p:nvPr/>
          </p:nvSpPr>
          <p:spPr>
            <a:xfrm>
              <a:off x="7406640" y="2168651"/>
              <a:ext cx="530860" cy="3286125"/>
            </a:xfrm>
            <a:custGeom>
              <a:avLst/>
              <a:gdLst/>
              <a:ahLst/>
              <a:cxnLst/>
              <a:rect l="l" t="t" r="r" b="b"/>
              <a:pathLst>
                <a:path w="530859" h="3286125">
                  <a:moveTo>
                    <a:pt x="530351" y="0"/>
                  </a:moveTo>
                  <a:lnTo>
                    <a:pt x="0" y="0"/>
                  </a:lnTo>
                  <a:lnTo>
                    <a:pt x="0" y="3285744"/>
                  </a:lnTo>
                  <a:lnTo>
                    <a:pt x="530351" y="3285744"/>
                  </a:lnTo>
                  <a:lnTo>
                    <a:pt x="53035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7240" y="5454395"/>
              <a:ext cx="8486140" cy="0"/>
            </a:xfrm>
            <a:custGeom>
              <a:avLst/>
              <a:gdLst/>
              <a:ahLst/>
              <a:cxnLst/>
              <a:rect l="l" t="t" r="r" b="b"/>
              <a:pathLst>
                <a:path w="8486140" h="0">
                  <a:moveTo>
                    <a:pt x="0" y="0"/>
                  </a:moveTo>
                  <a:lnTo>
                    <a:pt x="8485632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78153" y="3667505"/>
            <a:ext cx="1320165" cy="682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258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180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00221" y="3279394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61179" y="2963036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373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22138" y="3189478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83222" y="1963623"/>
            <a:ext cx="2590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537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44181" y="1906651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546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05266" y="2218435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495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9475" y="5519724"/>
            <a:ext cx="4095750" cy="669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105"/>
              </a:spcBef>
              <a:tabLst>
                <a:tab pos="1453515" algn="l"/>
                <a:tab pos="2514600" algn="l"/>
                <a:tab pos="3575685" algn="l"/>
              </a:tabLst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2016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2017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2018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2019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SSEI/MIC,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CNIME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y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DNA-SOFIA.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05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2023.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revisión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03596" y="5519724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64553" y="5519724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2021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525639" y="5519724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553450" y="5519724"/>
            <a:ext cx="3619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2023*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442085" y="646252"/>
            <a:ext cx="6812280" cy="3244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0">
                <a:solidFill>
                  <a:srgbClr val="001F5F"/>
                </a:solidFill>
              </a:rPr>
              <a:t>IMPORTACIONES</a:t>
            </a:r>
            <a:r>
              <a:rPr dirty="0" sz="1950" spc="-10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5">
                <a:solidFill>
                  <a:srgbClr val="001F5F"/>
                </a:solidFill>
              </a:rPr>
              <a:t> </a:t>
            </a:r>
            <a:r>
              <a:rPr dirty="0" sz="1950" spc="-100">
                <a:solidFill>
                  <a:srgbClr val="001F5F"/>
                </a:solidFill>
              </a:rPr>
              <a:t>LAS</a:t>
            </a:r>
            <a:r>
              <a:rPr dirty="0" sz="1950" spc="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1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sp>
        <p:nvSpPr>
          <p:cNvPr id="27" name="object 27" descr=""/>
          <p:cNvSpPr txBox="1"/>
          <p:nvPr/>
        </p:nvSpPr>
        <p:spPr>
          <a:xfrm>
            <a:off x="3237738" y="1017269"/>
            <a:ext cx="322199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MILLONES</a:t>
            </a:r>
            <a:r>
              <a:rPr dirty="0" sz="115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15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USD,</a:t>
            </a:r>
            <a:r>
              <a:rPr dirty="0" sz="115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1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60" b="1">
                <a:solidFill>
                  <a:srgbClr val="001F5F"/>
                </a:solidFill>
                <a:latin typeface="Times New Roman"/>
                <a:cs typeface="Times New Roman"/>
              </a:rPr>
              <a:t>2016-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79475" y="1563750"/>
            <a:ext cx="289306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las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importaron</a:t>
            </a:r>
            <a:r>
              <a:rPr dirty="0" sz="1300" spc="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insumos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300" spc="-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6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valor</a:t>
            </a:r>
            <a:r>
              <a:rPr dirty="0" sz="1300" spc="-1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 b="1">
                <a:solidFill>
                  <a:srgbClr val="001F5F"/>
                </a:solidFill>
                <a:latin typeface="Carlito"/>
                <a:cs typeface="Carlito"/>
              </a:rPr>
              <a:t>495</a:t>
            </a:r>
            <a:r>
              <a:rPr dirty="0" sz="1300" spc="-8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r>
              <a:rPr dirty="0" sz="1300" spc="-9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8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USD,</a:t>
            </a:r>
            <a:r>
              <a:rPr dirty="0" sz="1300" spc="18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300" spc="-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que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79475" y="2158364"/>
            <a:ext cx="271907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300" spc="-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variación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interanual</a:t>
            </a:r>
            <a:r>
              <a:rPr dirty="0" sz="1300" spc="-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-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9%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respecto</a:t>
            </a:r>
            <a:r>
              <a:rPr dirty="0" sz="1300" spc="-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cierre</a:t>
            </a:r>
            <a:r>
              <a:rPr dirty="0" sz="1300" spc="-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5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anterior.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4049" y="1808967"/>
            <a:ext cx="285484" cy="336653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6" y="1705343"/>
            <a:ext cx="8292087" cy="347015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4752" y="1816607"/>
            <a:ext cx="226352" cy="335203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04444" y="1712976"/>
            <a:ext cx="8897620" cy="3461385"/>
            <a:chOff x="504444" y="1712976"/>
            <a:chExt cx="8897620" cy="346138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648" y="1712976"/>
              <a:ext cx="8233409" cy="345567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04444" y="5167884"/>
              <a:ext cx="8897620" cy="0"/>
            </a:xfrm>
            <a:custGeom>
              <a:avLst/>
              <a:gdLst/>
              <a:ahLst/>
              <a:cxnLst/>
              <a:rect l="l" t="t" r="r" b="b"/>
              <a:pathLst>
                <a:path w="8897620" h="0">
                  <a:moveTo>
                    <a:pt x="0" y="0"/>
                  </a:moveTo>
                  <a:lnTo>
                    <a:pt x="8897112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74623" y="480034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19327" y="469557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64386" y="436905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09394" y="469557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54401" y="4381322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99029" y="469557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44036" y="469557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89045" y="427710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33798" y="427710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78807" y="406793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1F5F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85715" y="2707335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30722" y="281254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975350" y="260311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20358" y="239395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865366" y="166154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10119" y="145211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55128" y="228917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200135" y="239395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644890" y="3021584"/>
            <a:ext cx="18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089897" y="155702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9221" y="5232908"/>
            <a:ext cx="87833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7200" algn="l"/>
                <a:tab pos="901700" algn="l"/>
                <a:tab pos="1346835" algn="l"/>
                <a:tab pos="1791970" algn="l"/>
                <a:tab pos="2237105" algn="l"/>
                <a:tab pos="2681605" algn="l"/>
                <a:tab pos="3126740" algn="l"/>
                <a:tab pos="3571875" algn="l"/>
                <a:tab pos="4016375" algn="l"/>
                <a:tab pos="4461510" algn="l"/>
                <a:tab pos="4906645" algn="l"/>
                <a:tab pos="5351145" algn="l"/>
                <a:tab pos="5796280" algn="l"/>
                <a:tab pos="6241415" algn="l"/>
                <a:tab pos="6685915" algn="l"/>
                <a:tab pos="7131050" algn="l"/>
                <a:tab pos="7576184" algn="l"/>
                <a:tab pos="8020684" algn="l"/>
                <a:tab pos="8432165" algn="l"/>
              </a:tabLst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2000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2005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2007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2008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2009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2010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2012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2013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2014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2015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2016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2017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2018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2019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2023*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638680" y="828802"/>
            <a:ext cx="62674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CANTIDAD</a:t>
            </a:r>
            <a:r>
              <a:rPr dirty="0" spc="10">
                <a:solidFill>
                  <a:srgbClr val="001F5F"/>
                </a:solidFill>
              </a:rPr>
              <a:t> </a:t>
            </a:r>
            <a:r>
              <a:rPr dirty="0" spc="100">
                <a:solidFill>
                  <a:srgbClr val="001F5F"/>
                </a:solidFill>
              </a:rPr>
              <a:t>DE</a:t>
            </a:r>
            <a:r>
              <a:rPr dirty="0" spc="15">
                <a:solidFill>
                  <a:srgbClr val="001F5F"/>
                </a:solidFill>
              </a:rPr>
              <a:t> </a:t>
            </a:r>
            <a:r>
              <a:rPr dirty="0" spc="-100">
                <a:solidFill>
                  <a:srgbClr val="001F5F"/>
                </a:solidFill>
              </a:rPr>
              <a:t>PROGRAMAS</a:t>
            </a:r>
            <a:r>
              <a:rPr dirty="0" spc="20">
                <a:solidFill>
                  <a:srgbClr val="001F5F"/>
                </a:solidFill>
              </a:rPr>
              <a:t> </a:t>
            </a:r>
            <a:r>
              <a:rPr dirty="0" spc="110">
                <a:solidFill>
                  <a:srgbClr val="001F5F"/>
                </a:solidFill>
              </a:rPr>
              <a:t>DE</a:t>
            </a:r>
            <a:r>
              <a:rPr dirty="0" spc="1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MAQUILA</a:t>
            </a:r>
          </a:p>
          <a:p>
            <a:pPr algn="ctr" marL="342900">
              <a:lnSpc>
                <a:spcPct val="100000"/>
              </a:lnSpc>
            </a:pPr>
            <a:r>
              <a:rPr dirty="0" spc="-10">
                <a:solidFill>
                  <a:srgbClr val="001F5F"/>
                </a:solidFill>
              </a:rPr>
              <a:t>APROBADOS</a:t>
            </a:r>
          </a:p>
        </p:txBody>
      </p:sp>
      <p:sp>
        <p:nvSpPr>
          <p:cNvPr id="30" name="object 30" descr=""/>
          <p:cNvSpPr txBox="1"/>
          <p:nvPr/>
        </p:nvSpPr>
        <p:spPr>
          <a:xfrm>
            <a:off x="537159" y="5823610"/>
            <a:ext cx="5628005" cy="42164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base 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programas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aprobados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SE-CNIME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acumulados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hasta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octubre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último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bimestre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no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presentó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alteraciones</a:t>
            </a:r>
            <a:r>
              <a:rPr dirty="0" sz="1050" spc="-10" b="1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91972" y="1732914"/>
            <a:ext cx="2673350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Desde</a:t>
            </a:r>
            <a:r>
              <a:rPr dirty="0" sz="13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2000 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Diciembre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han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aprobado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289</a:t>
            </a:r>
            <a:r>
              <a:rPr dirty="0" sz="13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programas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Maquila,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que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aumento</a:t>
            </a:r>
            <a:r>
              <a:rPr dirty="0" sz="13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78%</a:t>
            </a: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respecto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cierre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2022.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6497" y="4558147"/>
            <a:ext cx="288304" cy="7316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51" y="1830308"/>
            <a:ext cx="7956821" cy="345949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900159" y="4568952"/>
            <a:ext cx="226060" cy="711835"/>
          </a:xfrm>
          <a:custGeom>
            <a:avLst/>
            <a:gdLst/>
            <a:ahLst/>
            <a:cxnLst/>
            <a:rect l="l" t="t" r="r" b="b"/>
            <a:pathLst>
              <a:path w="226059" h="711835">
                <a:moveTo>
                  <a:pt x="225551" y="0"/>
                </a:moveTo>
                <a:lnTo>
                  <a:pt x="0" y="0"/>
                </a:lnTo>
                <a:lnTo>
                  <a:pt x="0" y="711708"/>
                </a:lnTo>
                <a:lnTo>
                  <a:pt x="225551" y="711708"/>
                </a:lnTo>
                <a:lnTo>
                  <a:pt x="225551" y="0"/>
                </a:lnTo>
                <a:close/>
              </a:path>
            </a:pathLst>
          </a:custGeom>
          <a:solidFill>
            <a:srgbClr val="93C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80287" y="5225796"/>
            <a:ext cx="226060" cy="55244"/>
          </a:xfrm>
          <a:custGeom>
            <a:avLst/>
            <a:gdLst/>
            <a:ahLst/>
            <a:cxnLst/>
            <a:rect l="l" t="t" r="r" b="b"/>
            <a:pathLst>
              <a:path w="226059" h="55245">
                <a:moveTo>
                  <a:pt x="225552" y="0"/>
                </a:moveTo>
                <a:lnTo>
                  <a:pt x="0" y="0"/>
                </a:lnTo>
                <a:lnTo>
                  <a:pt x="0" y="54863"/>
                </a:lnTo>
                <a:lnTo>
                  <a:pt x="225552" y="54863"/>
                </a:lnTo>
                <a:lnTo>
                  <a:pt x="2255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31391" y="4721352"/>
            <a:ext cx="226060" cy="559435"/>
          </a:xfrm>
          <a:custGeom>
            <a:avLst/>
            <a:gdLst/>
            <a:ahLst/>
            <a:cxnLst/>
            <a:rect l="l" t="t" r="r" b="b"/>
            <a:pathLst>
              <a:path w="226059" h="559435">
                <a:moveTo>
                  <a:pt x="225552" y="0"/>
                </a:moveTo>
                <a:lnTo>
                  <a:pt x="0" y="0"/>
                </a:lnTo>
                <a:lnTo>
                  <a:pt x="0" y="559308"/>
                </a:lnTo>
                <a:lnTo>
                  <a:pt x="225552" y="559308"/>
                </a:lnTo>
                <a:lnTo>
                  <a:pt x="2255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82495" y="5239511"/>
            <a:ext cx="226060" cy="41275"/>
          </a:xfrm>
          <a:custGeom>
            <a:avLst/>
            <a:gdLst/>
            <a:ahLst/>
            <a:cxnLst/>
            <a:rect l="l" t="t" r="r" b="b"/>
            <a:pathLst>
              <a:path w="226060" h="41275">
                <a:moveTo>
                  <a:pt x="225552" y="0"/>
                </a:moveTo>
                <a:lnTo>
                  <a:pt x="0" y="0"/>
                </a:lnTo>
                <a:lnTo>
                  <a:pt x="0" y="41147"/>
                </a:lnTo>
                <a:lnTo>
                  <a:pt x="225552" y="41147"/>
                </a:lnTo>
                <a:lnTo>
                  <a:pt x="2255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133600" y="5148071"/>
            <a:ext cx="226060" cy="132715"/>
          </a:xfrm>
          <a:custGeom>
            <a:avLst/>
            <a:gdLst/>
            <a:ahLst/>
            <a:cxnLst/>
            <a:rect l="l" t="t" r="r" b="b"/>
            <a:pathLst>
              <a:path w="226060" h="132714">
                <a:moveTo>
                  <a:pt x="225551" y="0"/>
                </a:moveTo>
                <a:lnTo>
                  <a:pt x="0" y="0"/>
                </a:lnTo>
                <a:lnTo>
                  <a:pt x="0" y="132587"/>
                </a:lnTo>
                <a:lnTo>
                  <a:pt x="225551" y="132587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584704" y="5163311"/>
            <a:ext cx="226060" cy="117475"/>
          </a:xfrm>
          <a:custGeom>
            <a:avLst/>
            <a:gdLst/>
            <a:ahLst/>
            <a:cxnLst/>
            <a:rect l="l" t="t" r="r" b="b"/>
            <a:pathLst>
              <a:path w="226060" h="117475">
                <a:moveTo>
                  <a:pt x="225551" y="0"/>
                </a:moveTo>
                <a:lnTo>
                  <a:pt x="0" y="0"/>
                </a:lnTo>
                <a:lnTo>
                  <a:pt x="0" y="117347"/>
                </a:lnTo>
                <a:lnTo>
                  <a:pt x="225551" y="117347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035807" y="5141976"/>
            <a:ext cx="226060" cy="139065"/>
          </a:xfrm>
          <a:custGeom>
            <a:avLst/>
            <a:gdLst/>
            <a:ahLst/>
            <a:cxnLst/>
            <a:rect l="l" t="t" r="r" b="b"/>
            <a:pathLst>
              <a:path w="226060" h="139064">
                <a:moveTo>
                  <a:pt x="225552" y="0"/>
                </a:moveTo>
                <a:lnTo>
                  <a:pt x="0" y="0"/>
                </a:lnTo>
                <a:lnTo>
                  <a:pt x="0" y="138684"/>
                </a:lnTo>
                <a:lnTo>
                  <a:pt x="225552" y="138684"/>
                </a:lnTo>
                <a:lnTo>
                  <a:pt x="2255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486911" y="5079491"/>
            <a:ext cx="226060" cy="201295"/>
          </a:xfrm>
          <a:custGeom>
            <a:avLst/>
            <a:gdLst/>
            <a:ahLst/>
            <a:cxnLst/>
            <a:rect l="l" t="t" r="r" b="b"/>
            <a:pathLst>
              <a:path w="226060" h="201295">
                <a:moveTo>
                  <a:pt x="225551" y="0"/>
                </a:moveTo>
                <a:lnTo>
                  <a:pt x="0" y="0"/>
                </a:lnTo>
                <a:lnTo>
                  <a:pt x="0" y="201167"/>
                </a:lnTo>
                <a:lnTo>
                  <a:pt x="225551" y="201167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938015" y="5070347"/>
            <a:ext cx="226060" cy="210820"/>
          </a:xfrm>
          <a:custGeom>
            <a:avLst/>
            <a:gdLst/>
            <a:ahLst/>
            <a:cxnLst/>
            <a:rect l="l" t="t" r="r" b="b"/>
            <a:pathLst>
              <a:path w="226060" h="210820">
                <a:moveTo>
                  <a:pt x="225551" y="0"/>
                </a:moveTo>
                <a:lnTo>
                  <a:pt x="0" y="0"/>
                </a:lnTo>
                <a:lnTo>
                  <a:pt x="0" y="210311"/>
                </a:lnTo>
                <a:lnTo>
                  <a:pt x="225551" y="210311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389120" y="4824984"/>
            <a:ext cx="226060" cy="455930"/>
          </a:xfrm>
          <a:custGeom>
            <a:avLst/>
            <a:gdLst/>
            <a:ahLst/>
            <a:cxnLst/>
            <a:rect l="l" t="t" r="r" b="b"/>
            <a:pathLst>
              <a:path w="226060" h="455929">
                <a:moveTo>
                  <a:pt x="225551" y="0"/>
                </a:moveTo>
                <a:lnTo>
                  <a:pt x="0" y="0"/>
                </a:lnTo>
                <a:lnTo>
                  <a:pt x="0" y="455676"/>
                </a:lnTo>
                <a:lnTo>
                  <a:pt x="225551" y="455676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840223" y="4175759"/>
            <a:ext cx="226060" cy="1104900"/>
          </a:xfrm>
          <a:custGeom>
            <a:avLst/>
            <a:gdLst/>
            <a:ahLst/>
            <a:cxnLst/>
            <a:rect l="l" t="t" r="r" b="b"/>
            <a:pathLst>
              <a:path w="226060" h="1104900">
                <a:moveTo>
                  <a:pt x="225551" y="0"/>
                </a:moveTo>
                <a:lnTo>
                  <a:pt x="0" y="0"/>
                </a:lnTo>
                <a:lnTo>
                  <a:pt x="0" y="1104899"/>
                </a:lnTo>
                <a:lnTo>
                  <a:pt x="225551" y="1104899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291328" y="4468367"/>
            <a:ext cx="226060" cy="812800"/>
          </a:xfrm>
          <a:custGeom>
            <a:avLst/>
            <a:gdLst/>
            <a:ahLst/>
            <a:cxnLst/>
            <a:rect l="l" t="t" r="r" b="b"/>
            <a:pathLst>
              <a:path w="226060" h="812800">
                <a:moveTo>
                  <a:pt x="225551" y="0"/>
                </a:moveTo>
                <a:lnTo>
                  <a:pt x="0" y="0"/>
                </a:lnTo>
                <a:lnTo>
                  <a:pt x="0" y="812291"/>
                </a:lnTo>
                <a:lnTo>
                  <a:pt x="225551" y="812291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742432" y="4390644"/>
            <a:ext cx="226060" cy="890269"/>
          </a:xfrm>
          <a:custGeom>
            <a:avLst/>
            <a:gdLst/>
            <a:ahLst/>
            <a:cxnLst/>
            <a:rect l="l" t="t" r="r" b="b"/>
            <a:pathLst>
              <a:path w="226060" h="890270">
                <a:moveTo>
                  <a:pt x="225551" y="0"/>
                </a:moveTo>
                <a:lnTo>
                  <a:pt x="0" y="0"/>
                </a:lnTo>
                <a:lnTo>
                  <a:pt x="0" y="890015"/>
                </a:lnTo>
                <a:lnTo>
                  <a:pt x="225551" y="890015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193535" y="1840992"/>
            <a:ext cx="226060" cy="3439795"/>
          </a:xfrm>
          <a:custGeom>
            <a:avLst/>
            <a:gdLst/>
            <a:ahLst/>
            <a:cxnLst/>
            <a:rect l="l" t="t" r="r" b="b"/>
            <a:pathLst>
              <a:path w="226060" h="3439795">
                <a:moveTo>
                  <a:pt x="225551" y="0"/>
                </a:moveTo>
                <a:lnTo>
                  <a:pt x="0" y="0"/>
                </a:lnTo>
                <a:lnTo>
                  <a:pt x="0" y="3439668"/>
                </a:lnTo>
                <a:lnTo>
                  <a:pt x="225551" y="3439668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644640" y="3445764"/>
            <a:ext cx="226060" cy="1835150"/>
          </a:xfrm>
          <a:custGeom>
            <a:avLst/>
            <a:gdLst/>
            <a:ahLst/>
            <a:cxnLst/>
            <a:rect l="l" t="t" r="r" b="b"/>
            <a:pathLst>
              <a:path w="226059" h="1835150">
                <a:moveTo>
                  <a:pt x="225551" y="0"/>
                </a:moveTo>
                <a:lnTo>
                  <a:pt x="0" y="0"/>
                </a:lnTo>
                <a:lnTo>
                  <a:pt x="0" y="1834896"/>
                </a:lnTo>
                <a:lnTo>
                  <a:pt x="225551" y="1834896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095743" y="3320796"/>
            <a:ext cx="226060" cy="1960245"/>
          </a:xfrm>
          <a:custGeom>
            <a:avLst/>
            <a:gdLst/>
            <a:ahLst/>
            <a:cxnLst/>
            <a:rect l="l" t="t" r="r" b="b"/>
            <a:pathLst>
              <a:path w="226059" h="1960245">
                <a:moveTo>
                  <a:pt x="225551" y="0"/>
                </a:moveTo>
                <a:lnTo>
                  <a:pt x="0" y="0"/>
                </a:lnTo>
                <a:lnTo>
                  <a:pt x="0" y="1959864"/>
                </a:lnTo>
                <a:lnTo>
                  <a:pt x="225551" y="1959864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546847" y="4413503"/>
            <a:ext cx="226060" cy="867410"/>
          </a:xfrm>
          <a:custGeom>
            <a:avLst/>
            <a:gdLst/>
            <a:ahLst/>
            <a:cxnLst/>
            <a:rect l="l" t="t" r="r" b="b"/>
            <a:pathLst>
              <a:path w="226059" h="867410">
                <a:moveTo>
                  <a:pt x="225551" y="0"/>
                </a:moveTo>
                <a:lnTo>
                  <a:pt x="0" y="0"/>
                </a:lnTo>
                <a:lnTo>
                  <a:pt x="0" y="867156"/>
                </a:lnTo>
                <a:lnTo>
                  <a:pt x="225551" y="867156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997952" y="4337303"/>
            <a:ext cx="226060" cy="943610"/>
          </a:xfrm>
          <a:custGeom>
            <a:avLst/>
            <a:gdLst/>
            <a:ahLst/>
            <a:cxnLst/>
            <a:rect l="l" t="t" r="r" b="b"/>
            <a:pathLst>
              <a:path w="226059" h="943610">
                <a:moveTo>
                  <a:pt x="225551" y="0"/>
                </a:moveTo>
                <a:lnTo>
                  <a:pt x="0" y="0"/>
                </a:lnTo>
                <a:lnTo>
                  <a:pt x="0" y="943356"/>
                </a:lnTo>
                <a:lnTo>
                  <a:pt x="225551" y="943356"/>
                </a:lnTo>
                <a:lnTo>
                  <a:pt x="22555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667512" y="5010911"/>
            <a:ext cx="8571230" cy="276225"/>
            <a:chOff x="667512" y="5010911"/>
            <a:chExt cx="8571230" cy="276225"/>
          </a:xfrm>
        </p:grpSpPr>
        <p:sp>
          <p:nvSpPr>
            <p:cNvPr id="23" name="object 23" descr=""/>
            <p:cNvSpPr/>
            <p:nvPr/>
          </p:nvSpPr>
          <p:spPr>
            <a:xfrm>
              <a:off x="8449055" y="5010911"/>
              <a:ext cx="226060" cy="269875"/>
            </a:xfrm>
            <a:custGeom>
              <a:avLst/>
              <a:gdLst/>
              <a:ahLst/>
              <a:cxnLst/>
              <a:rect l="l" t="t" r="r" b="b"/>
              <a:pathLst>
                <a:path w="226059" h="269875">
                  <a:moveTo>
                    <a:pt x="225551" y="0"/>
                  </a:moveTo>
                  <a:lnTo>
                    <a:pt x="0" y="0"/>
                  </a:lnTo>
                  <a:lnTo>
                    <a:pt x="0" y="269747"/>
                  </a:lnTo>
                  <a:lnTo>
                    <a:pt x="225551" y="269747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7512" y="5280659"/>
              <a:ext cx="8571230" cy="0"/>
            </a:xfrm>
            <a:custGeom>
              <a:avLst/>
              <a:gdLst/>
              <a:ahLst/>
              <a:cxnLst/>
              <a:rect l="l" t="t" r="r" b="b"/>
              <a:pathLst>
                <a:path w="8571230" h="0">
                  <a:moveTo>
                    <a:pt x="0" y="0"/>
                  </a:moveTo>
                  <a:lnTo>
                    <a:pt x="8570976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82218" y="4963159"/>
            <a:ext cx="222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3.8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93698" y="4459351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38.3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84401" y="4976876"/>
            <a:ext cx="221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2.9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35885" y="4886070"/>
            <a:ext cx="222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9.1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586989" y="4901310"/>
            <a:ext cx="222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8.0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038094" y="4879085"/>
            <a:ext cx="222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9.6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449573" y="4817491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13.8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00678" y="4808346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14.4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351782" y="4562094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31.3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02885" y="3913758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75.7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253990" y="4205478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55.7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05094" y="4127372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61.0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18097" y="1577466"/>
            <a:ext cx="377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235.7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569456" y="3182569"/>
            <a:ext cx="3778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125.7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20559" y="3057271"/>
            <a:ext cx="377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134.3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509764" y="4150232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59.5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960868" y="4074414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64.7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411971" y="4748910"/>
            <a:ext cx="30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18.5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863076" y="4306646"/>
            <a:ext cx="2997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48.7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45642" y="5346572"/>
            <a:ext cx="84493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550" algn="l"/>
                <a:tab pos="915035" algn="l"/>
                <a:tab pos="1365885" algn="l"/>
                <a:tab pos="1817370" algn="l"/>
                <a:tab pos="2268220" algn="l"/>
                <a:tab pos="2719070" algn="l"/>
                <a:tab pos="3170555" algn="l"/>
                <a:tab pos="3621404" algn="l"/>
                <a:tab pos="4072890" algn="l"/>
                <a:tab pos="4523740" algn="l"/>
                <a:tab pos="4974590" algn="l"/>
                <a:tab pos="5426075" algn="l"/>
                <a:tab pos="5877560" algn="l"/>
                <a:tab pos="6328410" algn="l"/>
                <a:tab pos="6779259" algn="l"/>
                <a:tab pos="7230745" algn="l"/>
                <a:tab pos="7681595" algn="l"/>
                <a:tab pos="8099425" algn="l"/>
              </a:tabLst>
            </a:pP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2005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2007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2008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2009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2010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2012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2013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2014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2015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2016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2017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2018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2019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2020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2021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2022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2023*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696592" y="735329"/>
            <a:ext cx="6112510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001F5F"/>
                </a:solidFill>
              </a:rPr>
              <a:t>INVERSIONES</a:t>
            </a:r>
            <a:r>
              <a:rPr dirty="0" sz="1950" spc="40">
                <a:solidFill>
                  <a:srgbClr val="001F5F"/>
                </a:solidFill>
              </a:rPr>
              <a:t> </a:t>
            </a:r>
            <a:r>
              <a:rPr dirty="0" sz="1950" spc="-50">
                <a:solidFill>
                  <a:srgbClr val="001F5F"/>
                </a:solidFill>
              </a:rPr>
              <a:t>REALIZADAS</a:t>
            </a:r>
            <a:r>
              <a:rPr dirty="0" sz="1950" spc="4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POR</a:t>
            </a:r>
            <a:r>
              <a:rPr dirty="0" sz="1950" spc="60">
                <a:solidFill>
                  <a:srgbClr val="001F5F"/>
                </a:solidFill>
              </a:rPr>
              <a:t> </a:t>
            </a:r>
            <a:r>
              <a:rPr dirty="0" sz="1950" spc="-105">
                <a:solidFill>
                  <a:srgbClr val="001F5F"/>
                </a:solidFill>
              </a:rPr>
              <a:t>LAS</a:t>
            </a:r>
            <a:r>
              <a:rPr dirty="0" sz="1950" spc="5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INDUSTRIAS</a:t>
            </a:r>
            <a:endParaRPr sz="1950"/>
          </a:p>
          <a:p>
            <a:pPr algn="ctr" marL="345440">
              <a:lnSpc>
                <a:spcPct val="100000"/>
              </a:lnSpc>
            </a:pP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sp>
        <p:nvSpPr>
          <p:cNvPr id="46" name="object 46" descr=""/>
          <p:cNvSpPr txBox="1"/>
          <p:nvPr/>
        </p:nvSpPr>
        <p:spPr>
          <a:xfrm>
            <a:off x="3142869" y="1403096"/>
            <a:ext cx="322199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60" b="1">
                <a:solidFill>
                  <a:srgbClr val="001F5F"/>
                </a:solidFill>
                <a:latin typeface="Times New Roman"/>
                <a:cs typeface="Times New Roman"/>
              </a:rPr>
              <a:t>(EN</a:t>
            </a:r>
            <a:r>
              <a:rPr dirty="0" sz="115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MILLONES</a:t>
            </a:r>
            <a:r>
              <a:rPr dirty="0" sz="115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15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USD,</a:t>
            </a:r>
            <a:r>
              <a:rPr dirty="0" sz="115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PERIODO</a:t>
            </a:r>
            <a:r>
              <a:rPr dirty="0" sz="115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150" spc="-60" b="1">
                <a:solidFill>
                  <a:srgbClr val="001F5F"/>
                </a:solidFill>
                <a:latin typeface="Times New Roman"/>
                <a:cs typeface="Times New Roman"/>
              </a:rPr>
              <a:t>2001-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2023*)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7463" y="5915355"/>
            <a:ext cx="511873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base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programas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aprobados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SE-CNIME.</a:t>
            </a:r>
            <a:endParaRPr sz="1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acumulados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octubre,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05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último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bimestre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no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presentó</a:t>
            </a:r>
            <a:r>
              <a:rPr dirty="0" sz="105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alteraciones.</a:t>
            </a:r>
            <a:endParaRPr sz="1050">
              <a:latin typeface="Carlito"/>
              <a:cs typeface="Carlito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2406" y="4604765"/>
            <a:ext cx="208407" cy="176148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826414" y="1519554"/>
            <a:ext cx="21139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Durante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26414" y="1717674"/>
            <a:ext cx="2526030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Diciembre,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monto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invertido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las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asciende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48,7</a:t>
            </a:r>
            <a:r>
              <a:rPr dirty="0" sz="13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millones</a:t>
            </a:r>
            <a:r>
              <a:rPr dirty="0" sz="13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USD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que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aumento</a:t>
            </a:r>
            <a:r>
              <a:rPr dirty="0" sz="13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164%</a:t>
            </a:r>
            <a:r>
              <a:rPr dirty="0" sz="1300" spc="50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respecto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cierre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2022.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391525" y="4440123"/>
            <a:ext cx="4019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0000"/>
                </a:solidFill>
                <a:latin typeface="Carlito"/>
                <a:cs typeface="Carlito"/>
              </a:rPr>
              <a:t>+</a:t>
            </a:r>
            <a:r>
              <a:rPr dirty="0" sz="10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Carlito"/>
                <a:cs typeface="Carlito"/>
              </a:rPr>
              <a:t>164%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74" y="1306443"/>
            <a:ext cx="3970983" cy="4260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2330" y="633254"/>
            <a:ext cx="6139815" cy="615315"/>
          </a:xfrm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dirty="0" sz="1950">
                <a:solidFill>
                  <a:srgbClr val="001F5F"/>
                </a:solidFill>
              </a:rPr>
              <a:t>UBICACIÓN</a:t>
            </a:r>
            <a:r>
              <a:rPr dirty="0" sz="1950" spc="-15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5">
                <a:solidFill>
                  <a:srgbClr val="001F5F"/>
                </a:solidFill>
              </a:rPr>
              <a:t> </a:t>
            </a:r>
            <a:r>
              <a:rPr dirty="0" sz="1950" spc="-95">
                <a:solidFill>
                  <a:srgbClr val="001F5F"/>
                </a:solidFill>
              </a:rPr>
              <a:t>LAS</a:t>
            </a:r>
            <a:r>
              <a:rPr dirty="0" sz="1950" spc="-1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30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  <a:p>
            <a:pPr algn="ctr" marL="1270">
              <a:lnSpc>
                <a:spcPct val="100000"/>
              </a:lnSpc>
              <a:spcBef>
                <a:spcPts val="330"/>
              </a:spcBef>
            </a:pPr>
            <a:r>
              <a:rPr dirty="0" sz="1150">
                <a:solidFill>
                  <a:srgbClr val="001F5F"/>
                </a:solidFill>
              </a:rPr>
              <a:t>(PERIODO</a:t>
            </a:r>
            <a:r>
              <a:rPr dirty="0" sz="1150" spc="65">
                <a:solidFill>
                  <a:srgbClr val="001F5F"/>
                </a:solidFill>
              </a:rPr>
              <a:t> </a:t>
            </a:r>
            <a:r>
              <a:rPr dirty="0" sz="1150" spc="-60">
                <a:solidFill>
                  <a:srgbClr val="001F5F"/>
                </a:solidFill>
              </a:rPr>
              <a:t>2001-</a:t>
            </a:r>
            <a:r>
              <a:rPr dirty="0" sz="1150" spc="-10">
                <a:solidFill>
                  <a:srgbClr val="001F5F"/>
                </a:solidFill>
              </a:rPr>
              <a:t>2023*)</a:t>
            </a:r>
            <a:endParaRPr sz="1150"/>
          </a:p>
        </p:txBody>
      </p:sp>
      <p:sp>
        <p:nvSpPr>
          <p:cNvPr id="4" name="object 4" descr=""/>
          <p:cNvSpPr txBox="1"/>
          <p:nvPr/>
        </p:nvSpPr>
        <p:spPr>
          <a:xfrm>
            <a:off x="4487926" y="4853432"/>
            <a:ext cx="462280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375"/>
              </a:lnSpc>
              <a:spcBef>
                <a:spcPts val="90"/>
              </a:spcBef>
            </a:pPr>
            <a:r>
              <a:rPr dirty="0" sz="1150" spc="-25" b="1">
                <a:solidFill>
                  <a:srgbClr val="001F5F"/>
                </a:solidFill>
                <a:latin typeface="Carlito"/>
                <a:cs typeface="Carlito"/>
              </a:rPr>
              <a:t>29%</a:t>
            </a:r>
            <a:endParaRPr sz="1150">
              <a:latin typeface="Carlito"/>
              <a:cs typeface="Carlito"/>
            </a:endParaRPr>
          </a:p>
          <a:p>
            <a:pPr algn="ctr">
              <a:lnSpc>
                <a:spcPts val="1375"/>
              </a:lnSpc>
            </a:pPr>
            <a:r>
              <a:rPr dirty="0" sz="1150" spc="-10" b="1">
                <a:solidFill>
                  <a:srgbClr val="001F5F"/>
                </a:solidFill>
                <a:latin typeface="Carlito"/>
                <a:cs typeface="Carlito"/>
              </a:rPr>
              <a:t>Central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45451" y="2224278"/>
            <a:ext cx="638175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375"/>
              </a:lnSpc>
              <a:spcBef>
                <a:spcPts val="90"/>
              </a:spcBef>
            </a:pPr>
            <a:r>
              <a:rPr dirty="0" sz="1150" spc="-25" b="1">
                <a:solidFill>
                  <a:srgbClr val="001F5F"/>
                </a:solidFill>
                <a:latin typeface="Carlito"/>
                <a:cs typeface="Carlito"/>
              </a:rPr>
              <a:t>7%</a:t>
            </a:r>
            <a:endParaRPr sz="1150">
              <a:latin typeface="Carlito"/>
              <a:cs typeface="Carlito"/>
            </a:endParaRPr>
          </a:p>
          <a:p>
            <a:pPr algn="ctr">
              <a:lnSpc>
                <a:spcPts val="1375"/>
              </a:lnSpc>
            </a:pPr>
            <a:r>
              <a:rPr dirty="0" sz="1150" spc="-10" b="1">
                <a:solidFill>
                  <a:srgbClr val="001F5F"/>
                </a:solidFill>
                <a:latin typeface="Carlito"/>
                <a:cs typeface="Carlito"/>
              </a:rPr>
              <a:t>Amambay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33690" y="4210050"/>
            <a:ext cx="730885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635">
              <a:lnSpc>
                <a:spcPts val="1375"/>
              </a:lnSpc>
              <a:spcBef>
                <a:spcPts val="90"/>
              </a:spcBef>
            </a:pPr>
            <a:r>
              <a:rPr dirty="0" sz="1150" spc="-25" b="1">
                <a:solidFill>
                  <a:srgbClr val="001F5F"/>
                </a:solidFill>
                <a:latin typeface="Carlito"/>
                <a:cs typeface="Carlito"/>
              </a:rPr>
              <a:t>50%</a:t>
            </a:r>
            <a:endParaRPr sz="1150">
              <a:latin typeface="Carlito"/>
              <a:cs typeface="Carlito"/>
            </a:endParaRPr>
          </a:p>
          <a:p>
            <a:pPr algn="ctr">
              <a:lnSpc>
                <a:spcPts val="1375"/>
              </a:lnSpc>
            </a:pPr>
            <a:r>
              <a:rPr dirty="0" sz="1150" b="1">
                <a:solidFill>
                  <a:srgbClr val="001F5F"/>
                </a:solidFill>
                <a:latin typeface="Carlito"/>
                <a:cs typeface="Carlito"/>
              </a:rPr>
              <a:t>Alto</a:t>
            </a:r>
            <a:r>
              <a:rPr dirty="0" sz="1150" spc="-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50" spc="-10" b="1">
                <a:solidFill>
                  <a:srgbClr val="001F5F"/>
                </a:solidFill>
                <a:latin typeface="Carlito"/>
                <a:cs typeface="Carlito"/>
              </a:rPr>
              <a:t>Paraná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11904" y="3993641"/>
            <a:ext cx="443865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375"/>
              </a:lnSpc>
              <a:spcBef>
                <a:spcPts val="90"/>
              </a:spcBef>
            </a:pPr>
            <a:r>
              <a:rPr dirty="0" sz="1150" spc="-25" b="1">
                <a:solidFill>
                  <a:srgbClr val="001F5F"/>
                </a:solidFill>
                <a:latin typeface="Carlito"/>
                <a:cs typeface="Carlito"/>
              </a:rPr>
              <a:t>9%</a:t>
            </a:r>
            <a:endParaRPr sz="1150">
              <a:latin typeface="Carlito"/>
              <a:cs typeface="Carlito"/>
            </a:endParaRPr>
          </a:p>
          <a:p>
            <a:pPr algn="ctr">
              <a:lnSpc>
                <a:spcPts val="1375"/>
              </a:lnSpc>
            </a:pPr>
            <a:r>
              <a:rPr dirty="0" sz="1150" spc="-10" b="1">
                <a:solidFill>
                  <a:srgbClr val="001F5F"/>
                </a:solidFill>
                <a:latin typeface="Carlito"/>
                <a:cs typeface="Carlito"/>
              </a:rPr>
              <a:t>Capital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9267" y="5879388"/>
            <a:ext cx="642556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1050" spc="-5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con datos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SE-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CNIME,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base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programas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aprobados</a:t>
            </a:r>
            <a:r>
              <a:rPr dirty="0" sz="105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bajo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Régimen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Maquila.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(*) Datos</a:t>
            </a:r>
            <a:r>
              <a:rPr dirty="0" sz="105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acumulados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mes de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octubre</a:t>
            </a:r>
            <a:r>
              <a:rPr dirty="0" sz="105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último</a:t>
            </a:r>
            <a:r>
              <a:rPr dirty="0" sz="105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bimestre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2023</a:t>
            </a:r>
            <a:r>
              <a:rPr dirty="0" sz="105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>
                <a:solidFill>
                  <a:srgbClr val="001F5F"/>
                </a:solidFill>
                <a:latin typeface="Carlito"/>
                <a:cs typeface="Carlito"/>
              </a:rPr>
              <a:t>no</a:t>
            </a:r>
            <a:r>
              <a:rPr dirty="0" sz="105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presentó</a:t>
            </a:r>
            <a:r>
              <a:rPr dirty="0" sz="105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Carlito"/>
                <a:cs typeface="Carlito"/>
              </a:rPr>
              <a:t>alteraciones.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325874" y="2507741"/>
            <a:ext cx="3559810" cy="2390775"/>
          </a:xfrm>
          <a:custGeom>
            <a:avLst/>
            <a:gdLst/>
            <a:ahLst/>
            <a:cxnLst/>
            <a:rect l="l" t="t" r="r" b="b"/>
            <a:pathLst>
              <a:path w="3559809" h="2390775">
                <a:moveTo>
                  <a:pt x="1558798" y="1856486"/>
                </a:moveTo>
                <a:lnTo>
                  <a:pt x="76822" y="1690649"/>
                </a:lnTo>
                <a:lnTo>
                  <a:pt x="76974" y="1689227"/>
                </a:lnTo>
                <a:lnTo>
                  <a:pt x="80010" y="1662303"/>
                </a:lnTo>
                <a:lnTo>
                  <a:pt x="0" y="1691640"/>
                </a:lnTo>
                <a:lnTo>
                  <a:pt x="71501" y="1737995"/>
                </a:lnTo>
                <a:lnTo>
                  <a:pt x="74688" y="1709559"/>
                </a:lnTo>
                <a:lnTo>
                  <a:pt x="1556639" y="1875409"/>
                </a:lnTo>
                <a:lnTo>
                  <a:pt x="1558798" y="1856486"/>
                </a:lnTo>
                <a:close/>
              </a:path>
              <a:path w="3559809" h="2390775">
                <a:moveTo>
                  <a:pt x="1618615" y="1922780"/>
                </a:moveTo>
                <a:lnTo>
                  <a:pt x="1610487" y="1905508"/>
                </a:lnTo>
                <a:lnTo>
                  <a:pt x="671474" y="2347480"/>
                </a:lnTo>
                <a:lnTo>
                  <a:pt x="659257" y="2321560"/>
                </a:lnTo>
                <a:lnTo>
                  <a:pt x="606552" y="2388489"/>
                </a:lnTo>
                <a:lnTo>
                  <a:pt x="691769" y="2390521"/>
                </a:lnTo>
                <a:lnTo>
                  <a:pt x="682117" y="2370074"/>
                </a:lnTo>
                <a:lnTo>
                  <a:pt x="679564" y="2364651"/>
                </a:lnTo>
                <a:lnTo>
                  <a:pt x="1618615" y="1922780"/>
                </a:lnTo>
                <a:close/>
              </a:path>
              <a:path w="3559809" h="2390775">
                <a:moveTo>
                  <a:pt x="3007360" y="0"/>
                </a:moveTo>
                <a:lnTo>
                  <a:pt x="2928747" y="33020"/>
                </a:lnTo>
                <a:lnTo>
                  <a:pt x="2950464" y="51650"/>
                </a:lnTo>
                <a:lnTo>
                  <a:pt x="2620137" y="436372"/>
                </a:lnTo>
                <a:lnTo>
                  <a:pt x="2634615" y="448818"/>
                </a:lnTo>
                <a:lnTo>
                  <a:pt x="2964891" y="64033"/>
                </a:lnTo>
                <a:lnTo>
                  <a:pt x="2986659" y="82677"/>
                </a:lnTo>
                <a:lnTo>
                  <a:pt x="2996831" y="42037"/>
                </a:lnTo>
                <a:lnTo>
                  <a:pt x="3007360" y="0"/>
                </a:lnTo>
                <a:close/>
              </a:path>
              <a:path w="3559809" h="2390775">
                <a:moveTo>
                  <a:pt x="3559302" y="1877568"/>
                </a:moveTo>
                <a:lnTo>
                  <a:pt x="3540252" y="1868043"/>
                </a:lnTo>
                <a:lnTo>
                  <a:pt x="3483102" y="1839468"/>
                </a:lnTo>
                <a:lnTo>
                  <a:pt x="3483102" y="1868043"/>
                </a:lnTo>
                <a:lnTo>
                  <a:pt x="3162300" y="1868043"/>
                </a:lnTo>
                <a:lnTo>
                  <a:pt x="3162300" y="1887093"/>
                </a:lnTo>
                <a:lnTo>
                  <a:pt x="3483102" y="1887093"/>
                </a:lnTo>
                <a:lnTo>
                  <a:pt x="3483102" y="1915668"/>
                </a:lnTo>
                <a:lnTo>
                  <a:pt x="3540252" y="1887093"/>
                </a:lnTo>
                <a:lnTo>
                  <a:pt x="3559302" y="1877568"/>
                </a:lnTo>
                <a:close/>
              </a:path>
            </a:pathLst>
          </a:custGeom>
          <a:solidFill>
            <a:srgbClr val="93C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81913" y="1959101"/>
            <a:ext cx="2394585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Al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año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2023,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289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empresas</a:t>
            </a:r>
            <a:r>
              <a:rPr dirty="0" sz="1300" spc="-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cuentan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programa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maquila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aprobado,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de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cuales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95%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encuentra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en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departamentos</a:t>
            </a:r>
            <a:r>
              <a:rPr dirty="0" sz="13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Alto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Paraná,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Central,</a:t>
            </a:r>
            <a:r>
              <a:rPr dirty="0" sz="1300" spc="-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Capital</a:t>
            </a:r>
            <a:r>
              <a:rPr dirty="0" sz="1300" spc="-3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300" spc="-5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Amambay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058" y="2218935"/>
            <a:ext cx="1106583" cy="31607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04" y="2391151"/>
            <a:ext cx="5285263" cy="298856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566659" y="2229611"/>
            <a:ext cx="1043940" cy="3141345"/>
          </a:xfrm>
          <a:custGeom>
            <a:avLst/>
            <a:gdLst/>
            <a:ahLst/>
            <a:cxnLst/>
            <a:rect l="l" t="t" r="r" b="b"/>
            <a:pathLst>
              <a:path w="1043940" h="3141345">
                <a:moveTo>
                  <a:pt x="1043940" y="0"/>
                </a:moveTo>
                <a:lnTo>
                  <a:pt x="0" y="0"/>
                </a:lnTo>
                <a:lnTo>
                  <a:pt x="0" y="3140964"/>
                </a:lnTo>
                <a:lnTo>
                  <a:pt x="1043940" y="3140964"/>
                </a:lnTo>
                <a:lnTo>
                  <a:pt x="1043940" y="0"/>
                </a:lnTo>
                <a:close/>
              </a:path>
            </a:pathLst>
          </a:custGeom>
          <a:solidFill>
            <a:srgbClr val="93C4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298447" y="2907792"/>
            <a:ext cx="1045844" cy="2463165"/>
          </a:xfrm>
          <a:custGeom>
            <a:avLst/>
            <a:gdLst/>
            <a:ahLst/>
            <a:cxnLst/>
            <a:rect l="l" t="t" r="r" b="b"/>
            <a:pathLst>
              <a:path w="1045844" h="2463165">
                <a:moveTo>
                  <a:pt x="1045464" y="0"/>
                </a:moveTo>
                <a:lnTo>
                  <a:pt x="0" y="0"/>
                </a:lnTo>
                <a:lnTo>
                  <a:pt x="0" y="2462784"/>
                </a:lnTo>
                <a:lnTo>
                  <a:pt x="1045464" y="2462784"/>
                </a:lnTo>
                <a:lnTo>
                  <a:pt x="104546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387852" y="2691383"/>
            <a:ext cx="1045844" cy="2679700"/>
          </a:xfrm>
          <a:custGeom>
            <a:avLst/>
            <a:gdLst/>
            <a:ahLst/>
            <a:cxnLst/>
            <a:rect l="l" t="t" r="r" b="b"/>
            <a:pathLst>
              <a:path w="1045845" h="2679700">
                <a:moveTo>
                  <a:pt x="1045463" y="0"/>
                </a:moveTo>
                <a:lnTo>
                  <a:pt x="0" y="0"/>
                </a:lnTo>
                <a:lnTo>
                  <a:pt x="0" y="2679191"/>
                </a:lnTo>
                <a:lnTo>
                  <a:pt x="1045463" y="2679191"/>
                </a:lnTo>
                <a:lnTo>
                  <a:pt x="104546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777240" y="2401823"/>
            <a:ext cx="8356600" cy="2973705"/>
            <a:chOff x="777240" y="2401823"/>
            <a:chExt cx="8356600" cy="2973705"/>
          </a:xfrm>
        </p:grpSpPr>
        <p:sp>
          <p:nvSpPr>
            <p:cNvPr id="8" name="object 8" descr=""/>
            <p:cNvSpPr/>
            <p:nvPr/>
          </p:nvSpPr>
          <p:spPr>
            <a:xfrm>
              <a:off x="5477255" y="2401823"/>
              <a:ext cx="1043940" cy="2969260"/>
            </a:xfrm>
            <a:custGeom>
              <a:avLst/>
              <a:gdLst/>
              <a:ahLst/>
              <a:cxnLst/>
              <a:rect l="l" t="t" r="r" b="b"/>
              <a:pathLst>
                <a:path w="1043940" h="2969260">
                  <a:moveTo>
                    <a:pt x="1043940" y="0"/>
                  </a:moveTo>
                  <a:lnTo>
                    <a:pt x="0" y="0"/>
                  </a:lnTo>
                  <a:lnTo>
                    <a:pt x="0" y="2968752"/>
                  </a:lnTo>
                  <a:lnTo>
                    <a:pt x="1043940" y="2968752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7240" y="5370575"/>
              <a:ext cx="8356600" cy="0"/>
            </a:xfrm>
            <a:custGeom>
              <a:avLst/>
              <a:gdLst/>
              <a:ahLst/>
              <a:cxnLst/>
              <a:rect l="l" t="t" r="r" b="b"/>
              <a:pathLst>
                <a:path w="8356600" h="0">
                  <a:moveTo>
                    <a:pt x="0" y="0"/>
                  </a:moveTo>
                  <a:lnTo>
                    <a:pt x="8356091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11249" y="2645409"/>
            <a:ext cx="45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19,627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00653" y="2429002"/>
            <a:ext cx="454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21,351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90438" y="2139441"/>
            <a:ext cx="45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23,659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79842" y="1967610"/>
            <a:ext cx="45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rlito"/>
                <a:cs typeface="Carlito"/>
              </a:rPr>
              <a:t>25,028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9363" y="5447791"/>
            <a:ext cx="6927215" cy="743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6520">
              <a:lnSpc>
                <a:spcPct val="100000"/>
              </a:lnSpc>
              <a:spcBef>
                <a:spcPts val="100"/>
              </a:spcBef>
              <a:tabLst>
                <a:tab pos="2089150" algn="l"/>
                <a:tab pos="4178300" algn="l"/>
              </a:tabLst>
            </a:pP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Dec-</a:t>
            </a: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20</a:t>
            </a:r>
            <a:r>
              <a:rPr dirty="0" sz="1200">
                <a:solidFill>
                  <a:srgbClr val="1F487C"/>
                </a:solidFill>
                <a:latin typeface="Carlito"/>
                <a:cs typeface="Carlito"/>
              </a:rPr>
              <a:t>	</a:t>
            </a: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Dec-</a:t>
            </a: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21</a:t>
            </a:r>
            <a:r>
              <a:rPr dirty="0" sz="1200">
                <a:solidFill>
                  <a:srgbClr val="1F487C"/>
                </a:solidFill>
                <a:latin typeface="Carlito"/>
                <a:cs typeface="Carlito"/>
              </a:rPr>
              <a:t>	</a:t>
            </a: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Dec-</a:t>
            </a: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25000"/>
              </a:lnSpc>
              <a:spcBef>
                <a:spcPts val="1215"/>
              </a:spcBef>
            </a:pPr>
            <a:r>
              <a:rPr dirty="0" sz="1000" b="1">
                <a:solidFill>
                  <a:srgbClr val="001F5F"/>
                </a:solidFill>
                <a:latin typeface="Carlito"/>
                <a:cs typeface="Carlito"/>
              </a:rPr>
              <a:t>Fuente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Elaborado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por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Instituto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Previsión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Social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IPS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base</a:t>
            </a:r>
            <a:r>
              <a:rPr dirty="0" sz="10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0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empresas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Programa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Maquila</a:t>
            </a:r>
            <a:r>
              <a:rPr dirty="0" sz="10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vigente.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10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correspondientes</a:t>
            </a:r>
            <a:r>
              <a:rPr dirty="0" sz="1000" spc="-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1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000" spc="2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10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10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10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00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1000" spc="-10">
                <a:solidFill>
                  <a:srgbClr val="001F5F"/>
                </a:solidFill>
                <a:latin typeface="Carlito"/>
                <a:cs typeface="Carlito"/>
              </a:rPr>
              <a:t>revisión.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60030" y="5447791"/>
            <a:ext cx="459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F487C"/>
                </a:solidFill>
                <a:latin typeface="Carlito"/>
                <a:cs typeface="Carlito"/>
              </a:rPr>
              <a:t>Dec-</a:t>
            </a:r>
            <a:r>
              <a:rPr dirty="0" sz="1200" spc="-25">
                <a:solidFill>
                  <a:srgbClr val="1F487C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59839" y="645033"/>
            <a:ext cx="7821930" cy="323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001F5F"/>
                </a:solidFill>
              </a:rPr>
              <a:t>EMPLEOS</a:t>
            </a:r>
            <a:r>
              <a:rPr dirty="0" sz="1950" spc="-5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VINCULADOS</a:t>
            </a:r>
            <a:r>
              <a:rPr dirty="0" sz="1950" spc="-60">
                <a:solidFill>
                  <a:srgbClr val="001F5F"/>
                </a:solidFill>
              </a:rPr>
              <a:t> </a:t>
            </a:r>
            <a:r>
              <a:rPr dirty="0" sz="1950" spc="55">
                <a:solidFill>
                  <a:srgbClr val="001F5F"/>
                </a:solidFill>
              </a:rPr>
              <a:t>CON</a:t>
            </a:r>
            <a:r>
              <a:rPr dirty="0" sz="1950" spc="-45">
                <a:solidFill>
                  <a:srgbClr val="001F5F"/>
                </a:solidFill>
              </a:rPr>
              <a:t> </a:t>
            </a:r>
            <a:r>
              <a:rPr dirty="0" sz="1950" spc="-100">
                <a:solidFill>
                  <a:srgbClr val="001F5F"/>
                </a:solidFill>
              </a:rPr>
              <a:t>LAS</a:t>
            </a:r>
            <a:r>
              <a:rPr dirty="0" sz="1950" spc="-20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INDUSTRIAS</a:t>
            </a:r>
            <a:r>
              <a:rPr dirty="0" sz="1950" spc="-5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MAQUILADORAS</a:t>
            </a:r>
            <a:endParaRPr sz="1950"/>
          </a:p>
        </p:txBody>
      </p:sp>
      <p:grpSp>
        <p:nvGrpSpPr>
          <p:cNvPr id="17" name="object 17" descr=""/>
          <p:cNvGrpSpPr/>
          <p:nvPr/>
        </p:nvGrpSpPr>
        <p:grpSpPr>
          <a:xfrm>
            <a:off x="6687184" y="2102717"/>
            <a:ext cx="708660" cy="246379"/>
            <a:chOff x="6687184" y="2102717"/>
            <a:chExt cx="708660" cy="246379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7184" y="2102717"/>
              <a:ext cx="708237" cy="24580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11569" y="2105279"/>
              <a:ext cx="666750" cy="191770"/>
            </a:xfrm>
            <a:custGeom>
              <a:avLst/>
              <a:gdLst/>
              <a:ahLst/>
              <a:cxnLst/>
              <a:rect l="l" t="t" r="r" b="b"/>
              <a:pathLst>
                <a:path w="666750" h="191769">
                  <a:moveTo>
                    <a:pt x="550668" y="37235"/>
                  </a:moveTo>
                  <a:lnTo>
                    <a:pt x="0" y="154050"/>
                  </a:lnTo>
                  <a:lnTo>
                    <a:pt x="7874" y="191388"/>
                  </a:lnTo>
                  <a:lnTo>
                    <a:pt x="558534" y="74451"/>
                  </a:lnTo>
                  <a:lnTo>
                    <a:pt x="550668" y="37235"/>
                  </a:lnTo>
                  <a:close/>
                </a:path>
                <a:path w="666750" h="191769">
                  <a:moveTo>
                    <a:pt x="664934" y="33274"/>
                  </a:moveTo>
                  <a:lnTo>
                    <a:pt x="569340" y="33274"/>
                  </a:lnTo>
                  <a:lnTo>
                    <a:pt x="577214" y="70485"/>
                  </a:lnTo>
                  <a:lnTo>
                    <a:pt x="558534" y="74451"/>
                  </a:lnTo>
                  <a:lnTo>
                    <a:pt x="566420" y="111760"/>
                  </a:lnTo>
                  <a:lnTo>
                    <a:pt x="664934" y="33274"/>
                  </a:lnTo>
                  <a:close/>
                </a:path>
                <a:path w="666750" h="191769">
                  <a:moveTo>
                    <a:pt x="569340" y="33274"/>
                  </a:moveTo>
                  <a:lnTo>
                    <a:pt x="550668" y="37235"/>
                  </a:lnTo>
                  <a:lnTo>
                    <a:pt x="558534" y="74451"/>
                  </a:lnTo>
                  <a:lnTo>
                    <a:pt x="577214" y="70485"/>
                  </a:lnTo>
                  <a:lnTo>
                    <a:pt x="569340" y="33274"/>
                  </a:lnTo>
                  <a:close/>
                </a:path>
                <a:path w="666750" h="191769">
                  <a:moveTo>
                    <a:pt x="542798" y="0"/>
                  </a:moveTo>
                  <a:lnTo>
                    <a:pt x="550668" y="37235"/>
                  </a:lnTo>
                  <a:lnTo>
                    <a:pt x="569340" y="33274"/>
                  </a:lnTo>
                  <a:lnTo>
                    <a:pt x="664934" y="33274"/>
                  </a:lnTo>
                  <a:lnTo>
                    <a:pt x="666369" y="32131"/>
                  </a:lnTo>
                  <a:lnTo>
                    <a:pt x="5427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757543" y="1841118"/>
            <a:ext cx="38798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b="1">
                <a:solidFill>
                  <a:srgbClr val="FF0000"/>
                </a:solidFill>
                <a:latin typeface="Carlito"/>
                <a:cs typeface="Carlito"/>
              </a:rPr>
              <a:t>+</a:t>
            </a:r>
            <a:r>
              <a:rPr dirty="0" sz="145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50" spc="-25" b="1">
                <a:solidFill>
                  <a:srgbClr val="FF0000"/>
                </a:solidFill>
                <a:latin typeface="Carlito"/>
                <a:cs typeface="Carlito"/>
              </a:rPr>
              <a:t>6%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51712" y="1288796"/>
            <a:ext cx="2926080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mes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Diciembre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2023,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se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registran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total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25.028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 empleos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vinculados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13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maquiladoras,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que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representa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dirty="0" sz="13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incremento</a:t>
            </a:r>
            <a:r>
              <a:rPr dirty="0" sz="1300" spc="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dirty="0" sz="1300" spc="-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6%</a:t>
            </a:r>
            <a:r>
              <a:rPr dirty="0" sz="1300" spc="50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últimos doce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meses.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928" y="192023"/>
            <a:ext cx="1135380" cy="68427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71709" y="1388363"/>
            <a:ext cx="4846955" cy="4375785"/>
            <a:chOff x="3771709" y="1388363"/>
            <a:chExt cx="4846955" cy="43757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6471" y="1435604"/>
              <a:ext cx="4841773" cy="432359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776471" y="1446275"/>
              <a:ext cx="4813300" cy="4261485"/>
            </a:xfrm>
            <a:custGeom>
              <a:avLst/>
              <a:gdLst/>
              <a:ahLst/>
              <a:cxnLst/>
              <a:rect l="l" t="t" r="r" b="b"/>
              <a:pathLst>
                <a:path w="4813300" h="4261485">
                  <a:moveTo>
                    <a:pt x="51816" y="4145280"/>
                  </a:moveTo>
                  <a:lnTo>
                    <a:pt x="0" y="4145280"/>
                  </a:lnTo>
                  <a:lnTo>
                    <a:pt x="0" y="4261104"/>
                  </a:lnTo>
                  <a:lnTo>
                    <a:pt x="51816" y="4261104"/>
                  </a:lnTo>
                  <a:lnTo>
                    <a:pt x="51816" y="4145280"/>
                  </a:lnTo>
                  <a:close/>
                </a:path>
                <a:path w="4813300" h="4261485">
                  <a:moveTo>
                    <a:pt x="60960" y="3915156"/>
                  </a:moveTo>
                  <a:lnTo>
                    <a:pt x="0" y="3915156"/>
                  </a:lnTo>
                  <a:lnTo>
                    <a:pt x="0" y="4029456"/>
                  </a:lnTo>
                  <a:lnTo>
                    <a:pt x="60960" y="4029456"/>
                  </a:lnTo>
                  <a:lnTo>
                    <a:pt x="60960" y="3915156"/>
                  </a:lnTo>
                  <a:close/>
                </a:path>
                <a:path w="4813300" h="4261485">
                  <a:moveTo>
                    <a:pt x="103632" y="3685032"/>
                  </a:moveTo>
                  <a:lnTo>
                    <a:pt x="0" y="3685032"/>
                  </a:lnTo>
                  <a:lnTo>
                    <a:pt x="0" y="3799332"/>
                  </a:lnTo>
                  <a:lnTo>
                    <a:pt x="103632" y="3799332"/>
                  </a:lnTo>
                  <a:lnTo>
                    <a:pt x="103632" y="3685032"/>
                  </a:lnTo>
                  <a:close/>
                </a:path>
                <a:path w="4813300" h="4261485">
                  <a:moveTo>
                    <a:pt x="137160" y="3454908"/>
                  </a:moveTo>
                  <a:lnTo>
                    <a:pt x="0" y="3454908"/>
                  </a:lnTo>
                  <a:lnTo>
                    <a:pt x="0" y="3569208"/>
                  </a:lnTo>
                  <a:lnTo>
                    <a:pt x="137160" y="3569208"/>
                  </a:lnTo>
                  <a:lnTo>
                    <a:pt x="137160" y="3454908"/>
                  </a:lnTo>
                  <a:close/>
                </a:path>
                <a:path w="4813300" h="4261485">
                  <a:moveTo>
                    <a:pt x="161544" y="3223260"/>
                  </a:moveTo>
                  <a:lnTo>
                    <a:pt x="0" y="3223260"/>
                  </a:lnTo>
                  <a:lnTo>
                    <a:pt x="0" y="3339084"/>
                  </a:lnTo>
                  <a:lnTo>
                    <a:pt x="161544" y="3339084"/>
                  </a:lnTo>
                  <a:lnTo>
                    <a:pt x="161544" y="3223260"/>
                  </a:lnTo>
                  <a:close/>
                </a:path>
                <a:path w="4813300" h="4261485">
                  <a:moveTo>
                    <a:pt x="240792" y="2993136"/>
                  </a:moveTo>
                  <a:lnTo>
                    <a:pt x="0" y="2993136"/>
                  </a:lnTo>
                  <a:lnTo>
                    <a:pt x="0" y="3108960"/>
                  </a:lnTo>
                  <a:lnTo>
                    <a:pt x="240792" y="3108960"/>
                  </a:lnTo>
                  <a:lnTo>
                    <a:pt x="240792" y="2993136"/>
                  </a:lnTo>
                  <a:close/>
                </a:path>
                <a:path w="4813300" h="4261485">
                  <a:moveTo>
                    <a:pt x="259080" y="2763012"/>
                  </a:moveTo>
                  <a:lnTo>
                    <a:pt x="0" y="2763012"/>
                  </a:lnTo>
                  <a:lnTo>
                    <a:pt x="0" y="2878836"/>
                  </a:lnTo>
                  <a:lnTo>
                    <a:pt x="259080" y="2878836"/>
                  </a:lnTo>
                  <a:lnTo>
                    <a:pt x="259080" y="2763012"/>
                  </a:lnTo>
                  <a:close/>
                </a:path>
                <a:path w="4813300" h="4261485">
                  <a:moveTo>
                    <a:pt x="298704" y="2532888"/>
                  </a:moveTo>
                  <a:lnTo>
                    <a:pt x="0" y="2532888"/>
                  </a:lnTo>
                  <a:lnTo>
                    <a:pt x="0" y="2648712"/>
                  </a:lnTo>
                  <a:lnTo>
                    <a:pt x="298704" y="2648712"/>
                  </a:lnTo>
                  <a:lnTo>
                    <a:pt x="298704" y="2532888"/>
                  </a:lnTo>
                  <a:close/>
                </a:path>
                <a:path w="4813300" h="4261485">
                  <a:moveTo>
                    <a:pt x="382524" y="2302764"/>
                  </a:moveTo>
                  <a:lnTo>
                    <a:pt x="0" y="2302764"/>
                  </a:lnTo>
                  <a:lnTo>
                    <a:pt x="0" y="2418588"/>
                  </a:lnTo>
                  <a:lnTo>
                    <a:pt x="382524" y="2418588"/>
                  </a:lnTo>
                  <a:lnTo>
                    <a:pt x="382524" y="2302764"/>
                  </a:lnTo>
                  <a:close/>
                </a:path>
                <a:path w="4813300" h="4261485">
                  <a:moveTo>
                    <a:pt x="402336" y="2072640"/>
                  </a:moveTo>
                  <a:lnTo>
                    <a:pt x="0" y="2072640"/>
                  </a:lnTo>
                  <a:lnTo>
                    <a:pt x="0" y="2186940"/>
                  </a:lnTo>
                  <a:lnTo>
                    <a:pt x="402336" y="2186940"/>
                  </a:lnTo>
                  <a:lnTo>
                    <a:pt x="402336" y="2072640"/>
                  </a:lnTo>
                  <a:close/>
                </a:path>
                <a:path w="4813300" h="4261485">
                  <a:moveTo>
                    <a:pt x="434340" y="1842516"/>
                  </a:moveTo>
                  <a:lnTo>
                    <a:pt x="0" y="1842516"/>
                  </a:lnTo>
                  <a:lnTo>
                    <a:pt x="0" y="1956816"/>
                  </a:lnTo>
                  <a:lnTo>
                    <a:pt x="434340" y="1956816"/>
                  </a:lnTo>
                  <a:lnTo>
                    <a:pt x="434340" y="1842516"/>
                  </a:lnTo>
                  <a:close/>
                </a:path>
                <a:path w="4813300" h="4261485">
                  <a:moveTo>
                    <a:pt x="649224" y="1612392"/>
                  </a:moveTo>
                  <a:lnTo>
                    <a:pt x="0" y="1612392"/>
                  </a:lnTo>
                  <a:lnTo>
                    <a:pt x="0" y="1726692"/>
                  </a:lnTo>
                  <a:lnTo>
                    <a:pt x="649224" y="1726692"/>
                  </a:lnTo>
                  <a:lnTo>
                    <a:pt x="649224" y="1612392"/>
                  </a:lnTo>
                  <a:close/>
                </a:path>
                <a:path w="4813300" h="4261485">
                  <a:moveTo>
                    <a:pt x="880872" y="1382268"/>
                  </a:moveTo>
                  <a:lnTo>
                    <a:pt x="0" y="1382268"/>
                  </a:lnTo>
                  <a:lnTo>
                    <a:pt x="0" y="1496568"/>
                  </a:lnTo>
                  <a:lnTo>
                    <a:pt x="880872" y="1496568"/>
                  </a:lnTo>
                  <a:lnTo>
                    <a:pt x="880872" y="1382268"/>
                  </a:lnTo>
                  <a:close/>
                </a:path>
                <a:path w="4813300" h="4261485">
                  <a:moveTo>
                    <a:pt x="931164" y="1150620"/>
                  </a:moveTo>
                  <a:lnTo>
                    <a:pt x="0" y="1150620"/>
                  </a:lnTo>
                  <a:lnTo>
                    <a:pt x="0" y="1266444"/>
                  </a:lnTo>
                  <a:lnTo>
                    <a:pt x="931164" y="1266444"/>
                  </a:lnTo>
                  <a:lnTo>
                    <a:pt x="931164" y="1150620"/>
                  </a:lnTo>
                  <a:close/>
                </a:path>
                <a:path w="4813300" h="4261485">
                  <a:moveTo>
                    <a:pt x="935736" y="920496"/>
                  </a:moveTo>
                  <a:lnTo>
                    <a:pt x="0" y="920496"/>
                  </a:lnTo>
                  <a:lnTo>
                    <a:pt x="0" y="1036320"/>
                  </a:lnTo>
                  <a:lnTo>
                    <a:pt x="935736" y="1036320"/>
                  </a:lnTo>
                  <a:lnTo>
                    <a:pt x="935736" y="920496"/>
                  </a:lnTo>
                  <a:close/>
                </a:path>
                <a:path w="4813300" h="4261485">
                  <a:moveTo>
                    <a:pt x="1603248" y="690372"/>
                  </a:moveTo>
                  <a:lnTo>
                    <a:pt x="0" y="690372"/>
                  </a:lnTo>
                  <a:lnTo>
                    <a:pt x="0" y="806196"/>
                  </a:lnTo>
                  <a:lnTo>
                    <a:pt x="1603248" y="806196"/>
                  </a:lnTo>
                  <a:lnTo>
                    <a:pt x="1603248" y="690372"/>
                  </a:lnTo>
                  <a:close/>
                </a:path>
                <a:path w="4813300" h="4261485">
                  <a:moveTo>
                    <a:pt x="1845564" y="460248"/>
                  </a:moveTo>
                  <a:lnTo>
                    <a:pt x="0" y="460248"/>
                  </a:lnTo>
                  <a:lnTo>
                    <a:pt x="0" y="576072"/>
                  </a:lnTo>
                  <a:lnTo>
                    <a:pt x="1845564" y="576072"/>
                  </a:lnTo>
                  <a:lnTo>
                    <a:pt x="1845564" y="460248"/>
                  </a:lnTo>
                  <a:close/>
                </a:path>
                <a:path w="4813300" h="4261485">
                  <a:moveTo>
                    <a:pt x="4747260" y="230124"/>
                  </a:moveTo>
                  <a:lnTo>
                    <a:pt x="0" y="230124"/>
                  </a:lnTo>
                  <a:lnTo>
                    <a:pt x="0" y="344424"/>
                  </a:lnTo>
                  <a:lnTo>
                    <a:pt x="4747260" y="344424"/>
                  </a:lnTo>
                  <a:lnTo>
                    <a:pt x="4747260" y="230124"/>
                  </a:lnTo>
                  <a:close/>
                </a:path>
                <a:path w="4813300" h="4261485">
                  <a:moveTo>
                    <a:pt x="4812792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4812792" y="114300"/>
                  </a:lnTo>
                  <a:lnTo>
                    <a:pt x="4812792" y="0"/>
                  </a:lnTo>
                  <a:close/>
                </a:path>
              </a:pathLst>
            </a:custGeom>
            <a:solidFill>
              <a:srgbClr val="93C4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776471" y="1388363"/>
              <a:ext cx="0" cy="4375785"/>
            </a:xfrm>
            <a:custGeom>
              <a:avLst/>
              <a:gdLst/>
              <a:ahLst/>
              <a:cxnLst/>
              <a:rect l="l" t="t" r="r" b="b"/>
              <a:pathLst>
                <a:path w="0" h="4375785">
                  <a:moveTo>
                    <a:pt x="0" y="43754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941445" y="5075885"/>
            <a:ext cx="2590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75608" y="4846066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181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00627" y="4615688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214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80128" y="4385309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98163" y="4154500"/>
            <a:ext cx="2590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343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36897" y="392468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394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20717" y="3694303"/>
            <a:ext cx="259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505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41038" y="3463797"/>
            <a:ext cx="259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73041" y="3233673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574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87926" y="3003296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858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19954" y="2772917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1164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69865" y="2542413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1230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74438" y="2312289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1236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42584" y="2081910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2119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85535" y="1851405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2440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586978" y="1343659"/>
            <a:ext cx="401320" cy="4857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470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6360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200" spc="-20" b="1">
                <a:solidFill>
                  <a:srgbClr val="001F5F"/>
                </a:solidFill>
                <a:latin typeface="Carlito"/>
                <a:cs typeface="Carlito"/>
              </a:rPr>
              <a:t>6274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72513" y="1328521"/>
            <a:ext cx="2508885" cy="441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57200" marR="422275" indent="982344">
              <a:lnSpc>
                <a:spcPct val="137400"/>
              </a:lnSpc>
              <a:spcBef>
                <a:spcPts val="100"/>
              </a:spcBef>
            </a:pP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Autopartes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Confecciones</a:t>
            </a:r>
            <a:r>
              <a:rPr dirty="0" sz="11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Textiles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Servicios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Intangibles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 Plásticos</a:t>
            </a:r>
            <a:r>
              <a:rPr dirty="0" sz="11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farmacéuticos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r>
              <a:rPr dirty="0" sz="11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diversas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Madera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alimenticios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Alimentos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para</a:t>
            </a:r>
            <a:r>
              <a:rPr dirty="0" sz="11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mascotas</a:t>
            </a:r>
            <a:endParaRPr sz="1100">
              <a:latin typeface="Carlito"/>
              <a:cs typeface="Carlito"/>
            </a:endParaRPr>
          </a:p>
          <a:p>
            <a:pPr algn="r" marL="555625" marR="426084" indent="740410">
              <a:lnSpc>
                <a:spcPct val="137400"/>
              </a:lnSpc>
            </a:pP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Agroquímicos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Calzados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partes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Cueros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1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endParaRPr sz="1100">
              <a:latin typeface="Carlito"/>
              <a:cs typeface="Carlito"/>
            </a:endParaRPr>
          </a:p>
          <a:p>
            <a:pPr algn="r" marL="262255" marR="426084" indent="-250190">
              <a:lnSpc>
                <a:spcPct val="137400"/>
              </a:lnSpc>
            </a:pP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Yerba</a:t>
            </a:r>
            <a:r>
              <a:rPr dirty="0" sz="11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mate</a:t>
            </a:r>
            <a:r>
              <a:rPr dirty="0" sz="11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r>
              <a:rPr dirty="0" sz="11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medicinales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Aluminio</a:t>
            </a:r>
            <a:r>
              <a:rPr dirty="0" sz="11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1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manufacturas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Preparados</a:t>
            </a:r>
            <a:r>
              <a:rPr dirty="0" sz="1100" spc="-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Solubles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Metalúrgico</a:t>
            </a:r>
            <a:r>
              <a:rPr dirty="0" sz="11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1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001F5F"/>
                </a:solidFill>
                <a:latin typeface="Carlito"/>
                <a:cs typeface="Carlito"/>
              </a:rPr>
              <a:t>sus</a:t>
            </a:r>
            <a:r>
              <a:rPr dirty="0" sz="11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manufacturas</a:t>
            </a:r>
            <a:endParaRPr sz="1100">
              <a:latin typeface="Carlito"/>
              <a:cs typeface="Carlito"/>
            </a:endParaRPr>
          </a:p>
          <a:p>
            <a:pPr algn="r" marR="426084">
              <a:lnSpc>
                <a:spcPct val="100000"/>
              </a:lnSpc>
              <a:spcBef>
                <a:spcPts val="495"/>
              </a:spcBef>
            </a:pPr>
            <a:r>
              <a:rPr dirty="0" sz="1100" spc="-10">
                <a:solidFill>
                  <a:srgbClr val="001F5F"/>
                </a:solidFill>
                <a:latin typeface="Carlito"/>
                <a:cs typeface="Carlito"/>
              </a:rPr>
              <a:t>Tabaco</a:t>
            </a:r>
            <a:endParaRPr sz="11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490"/>
              </a:spcBef>
              <a:tabLst>
                <a:tab pos="2016125" algn="l"/>
              </a:tabLst>
            </a:pPr>
            <a:r>
              <a:rPr dirty="0" baseline="5050" sz="1650">
                <a:solidFill>
                  <a:srgbClr val="001F5F"/>
                </a:solidFill>
                <a:latin typeface="Carlito"/>
                <a:cs typeface="Carlito"/>
              </a:rPr>
              <a:t>Pigmento,</a:t>
            </a:r>
            <a:r>
              <a:rPr dirty="0" baseline="5050" sz="1650" spc="-22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baseline="5050" sz="1650">
                <a:solidFill>
                  <a:srgbClr val="001F5F"/>
                </a:solidFill>
                <a:latin typeface="Carlito"/>
                <a:cs typeface="Carlito"/>
              </a:rPr>
              <a:t>pintura</a:t>
            </a:r>
            <a:r>
              <a:rPr dirty="0" baseline="5050" sz="1650" spc="-7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baseline="5050" sz="1650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baseline="5050" sz="1650" spc="-15">
                <a:solidFill>
                  <a:srgbClr val="001F5F"/>
                </a:solidFill>
                <a:latin typeface="Carlito"/>
                <a:cs typeface="Carlito"/>
              </a:rPr>
              <a:t> colorantes</a:t>
            </a:r>
            <a:r>
              <a:rPr dirty="0" baseline="5050" sz="16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80</a:t>
            </a:r>
            <a:endParaRPr sz="1200">
              <a:latin typeface="Carlito"/>
              <a:cs typeface="Carlito"/>
            </a:endParaRPr>
          </a:p>
          <a:p>
            <a:pPr algn="r" marR="13335">
              <a:lnSpc>
                <a:spcPct val="100000"/>
              </a:lnSpc>
              <a:spcBef>
                <a:spcPts val="375"/>
              </a:spcBef>
              <a:tabLst>
                <a:tab pos="573405" algn="l"/>
              </a:tabLst>
            </a:pPr>
            <a:r>
              <a:rPr dirty="0" baseline="5050" sz="1650" spc="-15">
                <a:solidFill>
                  <a:srgbClr val="001F5F"/>
                </a:solidFill>
                <a:latin typeface="Carlito"/>
                <a:cs typeface="Carlito"/>
              </a:rPr>
              <a:t>Otros</a:t>
            </a:r>
            <a:r>
              <a:rPr dirty="0" baseline="5050" sz="1650">
                <a:solidFill>
                  <a:srgbClr val="001F5F"/>
                </a:solidFill>
                <a:latin typeface="Carlito"/>
                <a:cs typeface="Carlito"/>
              </a:rPr>
              <a:t>	</a:t>
            </a:r>
            <a:r>
              <a:rPr dirty="0" sz="1200" spc="-25" b="1">
                <a:solidFill>
                  <a:srgbClr val="001F5F"/>
                </a:solidFill>
                <a:latin typeface="Carlito"/>
                <a:cs typeface="Carlito"/>
              </a:rPr>
              <a:t>69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1848" y="5908649"/>
            <a:ext cx="5647055" cy="348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500"/>
              </a:lnSpc>
              <a:spcBef>
                <a:spcPts val="95"/>
              </a:spcBef>
            </a:pPr>
            <a:r>
              <a:rPr dirty="0" sz="800" b="1">
                <a:solidFill>
                  <a:srgbClr val="001F5F"/>
                </a:solidFill>
                <a:latin typeface="Carlito"/>
                <a:cs typeface="Carlito"/>
              </a:rPr>
              <a:t>Fuente:</a:t>
            </a:r>
            <a:r>
              <a:rPr dirty="0" sz="800" spc="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Elaborado por</a:t>
            </a:r>
            <a:r>
              <a:rPr dirty="0" sz="8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dirty="0" sz="8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SSEI,</a:t>
            </a:r>
            <a:r>
              <a:rPr dirty="0" sz="800" spc="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datos</a:t>
            </a:r>
            <a:r>
              <a:rPr dirty="0" sz="8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del Instituto de</a:t>
            </a:r>
            <a:r>
              <a:rPr dirty="0" sz="8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Previsión Social</a:t>
            </a:r>
            <a:r>
              <a:rPr dirty="0" sz="8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IPS</a:t>
            </a:r>
            <a:r>
              <a:rPr dirty="0" sz="8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8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base</a:t>
            </a:r>
            <a:r>
              <a:rPr dirty="0" sz="8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empresas</a:t>
            </a:r>
            <a:r>
              <a:rPr dirty="0" sz="8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con</a:t>
            </a:r>
            <a:r>
              <a:rPr dirty="0" sz="8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Programa de Maquila</a:t>
            </a:r>
            <a:r>
              <a:rPr dirty="0" sz="8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vigente.</a:t>
            </a:r>
            <a:r>
              <a:rPr dirty="0" sz="800" spc="5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(*)</a:t>
            </a:r>
            <a:r>
              <a:rPr dirty="0" sz="8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Cifras</a:t>
            </a:r>
            <a:r>
              <a:rPr dirty="0" sz="8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preliminares</a:t>
            </a:r>
            <a:r>
              <a:rPr dirty="0" sz="8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sujeto</a:t>
            </a:r>
            <a:r>
              <a:rPr dirty="0" sz="8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dirty="0" sz="8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Carlito"/>
                <a:cs typeface="Carlito"/>
              </a:rPr>
              <a:t>revisión.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031873" y="612393"/>
            <a:ext cx="5718810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42695" marR="5080" indent="-1230630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001F5F"/>
                </a:solidFill>
              </a:rPr>
              <a:t>EMPLEOS</a:t>
            </a:r>
            <a:r>
              <a:rPr dirty="0" sz="1950" spc="-65">
                <a:solidFill>
                  <a:srgbClr val="001F5F"/>
                </a:solidFill>
              </a:rPr>
              <a:t> </a:t>
            </a:r>
            <a:r>
              <a:rPr dirty="0" sz="1950">
                <a:solidFill>
                  <a:srgbClr val="001F5F"/>
                </a:solidFill>
              </a:rPr>
              <a:t>VINCULADOS</a:t>
            </a:r>
            <a:r>
              <a:rPr dirty="0" sz="1950" spc="-70">
                <a:solidFill>
                  <a:srgbClr val="001F5F"/>
                </a:solidFill>
              </a:rPr>
              <a:t> </a:t>
            </a:r>
            <a:r>
              <a:rPr dirty="0" sz="1950" spc="55">
                <a:solidFill>
                  <a:srgbClr val="001F5F"/>
                </a:solidFill>
              </a:rPr>
              <a:t>CON</a:t>
            </a:r>
            <a:r>
              <a:rPr dirty="0" sz="1950" spc="-50">
                <a:solidFill>
                  <a:srgbClr val="001F5F"/>
                </a:solidFill>
              </a:rPr>
              <a:t> </a:t>
            </a:r>
            <a:r>
              <a:rPr dirty="0" sz="1950" spc="-100">
                <a:solidFill>
                  <a:srgbClr val="001F5F"/>
                </a:solidFill>
              </a:rPr>
              <a:t>LAS</a:t>
            </a:r>
            <a:r>
              <a:rPr dirty="0" sz="1950" spc="-2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INDUSTRIAS </a:t>
            </a:r>
            <a:r>
              <a:rPr dirty="0" sz="1950" spc="-40">
                <a:solidFill>
                  <a:srgbClr val="001F5F"/>
                </a:solidFill>
              </a:rPr>
              <a:t>MAQUILADORAS </a:t>
            </a:r>
            <a:r>
              <a:rPr dirty="0" sz="1950">
                <a:solidFill>
                  <a:srgbClr val="001F5F"/>
                </a:solidFill>
              </a:rPr>
              <a:t>POR</a:t>
            </a:r>
            <a:r>
              <a:rPr dirty="0" sz="1950" spc="-10">
                <a:solidFill>
                  <a:srgbClr val="001F5F"/>
                </a:solidFill>
              </a:rPr>
              <a:t> RUBRO</a:t>
            </a:r>
            <a:endParaRPr sz="1950"/>
          </a:p>
        </p:txBody>
      </p:sp>
      <p:sp>
        <p:nvSpPr>
          <p:cNvPr id="25" name="object 25" descr=""/>
          <p:cNvSpPr txBox="1"/>
          <p:nvPr/>
        </p:nvSpPr>
        <p:spPr>
          <a:xfrm>
            <a:off x="4242053" y="1279601"/>
            <a:ext cx="130111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b="1">
                <a:solidFill>
                  <a:srgbClr val="001F5F"/>
                </a:solidFill>
                <a:latin typeface="Times New Roman"/>
                <a:cs typeface="Times New Roman"/>
              </a:rPr>
              <a:t>(DICIEMBRE </a:t>
            </a:r>
            <a:r>
              <a:rPr dirty="0" sz="1150" spc="-10" b="1">
                <a:solidFill>
                  <a:srgbClr val="001F5F"/>
                </a:solidFill>
                <a:latin typeface="Times New Roman"/>
                <a:cs typeface="Times New Roman"/>
              </a:rPr>
              <a:t>2023)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245097" y="3743325"/>
            <a:ext cx="24053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El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74%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1300" spc="-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empleos</a:t>
            </a:r>
            <a:r>
              <a:rPr dirty="0" sz="13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vinculados</a:t>
            </a:r>
            <a:r>
              <a:rPr dirty="0" sz="13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245097" y="3941445"/>
            <a:ext cx="20396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las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industrias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maquiladoras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245097" y="4139260"/>
            <a:ext cx="22694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registra</a:t>
            </a:r>
            <a:r>
              <a:rPr dirty="0" sz="1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en</a:t>
            </a:r>
            <a:r>
              <a:rPr dirty="0" sz="13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los</a:t>
            </a:r>
            <a:r>
              <a:rPr dirty="0" sz="13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1F5F"/>
                </a:solidFill>
                <a:latin typeface="Carlito"/>
                <a:cs typeface="Carlito"/>
              </a:rPr>
              <a:t>rubros: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autopartes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245097" y="4338065"/>
            <a:ext cx="24110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confecciones,</a:t>
            </a:r>
            <a:r>
              <a:rPr dirty="0" sz="1300" spc="1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servicios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intangibles,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245097" y="4536185"/>
            <a:ext cx="14624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plásticos</a:t>
            </a:r>
            <a:r>
              <a:rPr dirty="0" sz="1300" spc="-2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001F5F"/>
                </a:solidFill>
                <a:latin typeface="Carlito"/>
                <a:cs typeface="Carlito"/>
              </a:rPr>
              <a:t>y</a:t>
            </a:r>
            <a:r>
              <a:rPr dirty="0" sz="1300" spc="-4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productos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245097" y="4734305"/>
            <a:ext cx="10280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Carlito"/>
                <a:cs typeface="Carlito"/>
              </a:rPr>
              <a:t>farmacéuticos</a:t>
            </a:r>
            <a:r>
              <a:rPr dirty="0" sz="1300" spc="-1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0" y="6512052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0" y="6611111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98" y="315746"/>
            <a:ext cx="731966" cy="50486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348" y="1255521"/>
            <a:ext cx="45561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PLAN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ESTRATÉGICO</a:t>
            </a:r>
            <a:r>
              <a:rPr dirty="0" spc="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DEL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MIC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76858" y="1741423"/>
          <a:ext cx="8192134" cy="359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3004"/>
                <a:gridCol w="4379595"/>
              </a:tblGrid>
              <a:tr h="426084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5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EJES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ESTRATÉGICOS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5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OBJETIVOS</a:t>
                      </a: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ESTRATÉGICOS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8953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rlito"/>
                          <a:cs typeface="Carlito"/>
                        </a:rPr>
                        <a:t>Eje</a:t>
                      </a:r>
                      <a:r>
                        <a:rPr dirty="0" sz="1500" spc="-5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 b="1">
                          <a:latin typeface="Carlito"/>
                          <a:cs typeface="Carlito"/>
                        </a:rPr>
                        <a:t>Estratégico</a:t>
                      </a:r>
                      <a:r>
                        <a:rPr dirty="0" sz="1500" spc="-25" b="1">
                          <a:latin typeface="Carlito"/>
                          <a:cs typeface="Carlito"/>
                        </a:rPr>
                        <a:t> 1:</a:t>
                      </a:r>
                      <a:endParaRPr sz="1500">
                        <a:latin typeface="Carlito"/>
                        <a:cs typeface="Carlito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rlito"/>
                          <a:cs typeface="Carlito"/>
                        </a:rPr>
                        <a:t>Mercados</a:t>
                      </a:r>
                      <a:r>
                        <a:rPr dirty="0" sz="15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>
                          <a:latin typeface="Carlito"/>
                          <a:cs typeface="Carlito"/>
                        </a:rPr>
                        <a:t>e </a:t>
                      </a:r>
                      <a:r>
                        <a:rPr dirty="0" sz="1500" spc="-10">
                          <a:latin typeface="Carlito"/>
                          <a:cs typeface="Carlito"/>
                        </a:rPr>
                        <a:t>Inversión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OE1:</a:t>
                      </a:r>
                      <a:r>
                        <a:rPr dirty="0" sz="1200" spc="-5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Abrir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1200" spc="-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ampliar</a:t>
                      </a:r>
                      <a:r>
                        <a:rPr dirty="0" sz="1200" spc="-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mercados.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OE2:</a:t>
                      </a:r>
                      <a:r>
                        <a:rPr dirty="0" sz="1200" spc="-5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Incrementar</a:t>
                      </a:r>
                      <a:r>
                        <a:rPr dirty="0" sz="1200" spc="-4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la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inversión</a:t>
                      </a:r>
                      <a:r>
                        <a:rPr dirty="0" sz="1200" spc="-1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extranjera</a:t>
                      </a:r>
                      <a:r>
                        <a:rPr dirty="0" sz="1200" spc="-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directa</a:t>
                      </a:r>
                      <a:r>
                        <a:rPr dirty="0" sz="1200" spc="-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(IED)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OE3:</a:t>
                      </a:r>
                      <a:r>
                        <a:rPr dirty="0" sz="1200" spc="5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Incrementar</a:t>
                      </a:r>
                      <a:r>
                        <a:rPr dirty="0" sz="1200" spc="-4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la</a:t>
                      </a:r>
                      <a:r>
                        <a:rPr dirty="0" sz="1200" spc="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inversión</a:t>
                      </a:r>
                      <a:r>
                        <a:rPr dirty="0" sz="1200" spc="-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local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21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rlito"/>
                          <a:cs typeface="Carlito"/>
                        </a:rPr>
                        <a:t>Eje</a:t>
                      </a:r>
                      <a:r>
                        <a:rPr dirty="0" sz="1500" spc="-5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 b="1">
                          <a:latin typeface="Carlito"/>
                          <a:cs typeface="Carlito"/>
                        </a:rPr>
                        <a:t>Estratégico</a:t>
                      </a:r>
                      <a:r>
                        <a:rPr dirty="0" sz="1500" spc="-25" b="1">
                          <a:latin typeface="Carlito"/>
                          <a:cs typeface="Carlito"/>
                        </a:rPr>
                        <a:t> 2:</a:t>
                      </a:r>
                      <a:endParaRPr sz="1500">
                        <a:latin typeface="Carlito"/>
                        <a:cs typeface="Carlito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>
                          <a:latin typeface="Carlito"/>
                          <a:cs typeface="Carlito"/>
                        </a:rPr>
                        <a:t>Mejora</a:t>
                      </a:r>
                      <a:r>
                        <a:rPr dirty="0" sz="15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>
                          <a:latin typeface="Carlito"/>
                          <a:cs typeface="Carlito"/>
                        </a:rPr>
                        <a:t>del </a:t>
                      </a:r>
                      <a:r>
                        <a:rPr dirty="0" sz="1500" spc="-10">
                          <a:latin typeface="Carlito"/>
                          <a:cs typeface="Carlito"/>
                        </a:rPr>
                        <a:t>ambiente</a:t>
                      </a:r>
                      <a:r>
                        <a:rPr dirty="0" sz="15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>
                          <a:latin typeface="Carlito"/>
                          <a:cs typeface="Carlito"/>
                        </a:rPr>
                        <a:t>competitivo</a:t>
                      </a:r>
                      <a:r>
                        <a:rPr dirty="0" sz="15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>
                          <a:latin typeface="Carlito"/>
                          <a:cs typeface="Carlito"/>
                        </a:rPr>
                        <a:t>empresarial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B="0" marT="149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" marR="9779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OE4:</a:t>
                      </a:r>
                      <a:r>
                        <a:rPr dirty="0" sz="1200" spc="-5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Fortalecer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sectores</a:t>
                      </a:r>
                      <a:r>
                        <a:rPr dirty="0" sz="1200" spc="-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económicos</a:t>
                      </a:r>
                      <a:r>
                        <a:rPr dirty="0" sz="1200" spc="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(industriales,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comercio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y 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de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servicios)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que</a:t>
                      </a:r>
                      <a:r>
                        <a:rPr dirty="0" sz="1200" spc="-3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apunten</a:t>
                      </a:r>
                      <a:r>
                        <a:rPr dirty="0" sz="1200" spc="-5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diversificar</a:t>
                      </a:r>
                      <a:r>
                        <a:rPr dirty="0" sz="1200" spc="-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la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oferta</a:t>
                      </a:r>
                      <a:r>
                        <a:rPr dirty="0" sz="1200" spc="-3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exportable.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OE5:</a:t>
                      </a:r>
                      <a:r>
                        <a:rPr dirty="0" sz="1200" spc="5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Desarrollar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el</a:t>
                      </a:r>
                      <a:r>
                        <a:rPr dirty="0" sz="1200" spc="1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ecosistema</a:t>
                      </a:r>
                      <a:r>
                        <a:rPr dirty="0" sz="1200" spc="2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1200" spc="1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emprendedurismo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y</a:t>
                      </a:r>
                      <a:r>
                        <a:rPr dirty="0" sz="1200" spc="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de 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las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Mipymes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97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rlito"/>
                          <a:cs typeface="Carlito"/>
                        </a:rPr>
                        <a:t>Eje</a:t>
                      </a:r>
                      <a:r>
                        <a:rPr dirty="0" sz="1500" spc="-5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 b="1">
                          <a:latin typeface="Carlito"/>
                          <a:cs typeface="Carlito"/>
                        </a:rPr>
                        <a:t>Estratégico</a:t>
                      </a:r>
                      <a:r>
                        <a:rPr dirty="0" sz="1500" spc="-25" b="1">
                          <a:latin typeface="Carlito"/>
                          <a:cs typeface="Carlito"/>
                        </a:rPr>
                        <a:t> 3:</a:t>
                      </a:r>
                      <a:endParaRPr sz="1500">
                        <a:latin typeface="Carlito"/>
                        <a:cs typeface="Carlito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rlito"/>
                          <a:cs typeface="Carlito"/>
                        </a:rPr>
                        <a:t>Fortalecimiento</a:t>
                      </a:r>
                      <a:r>
                        <a:rPr dirty="0" sz="15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00" spc="-10">
                          <a:latin typeface="Carlito"/>
                          <a:cs typeface="Carlito"/>
                        </a:rPr>
                        <a:t>Institucional</a:t>
                      </a:r>
                      <a:endParaRPr sz="1500">
                        <a:latin typeface="Carlito"/>
                        <a:cs typeface="Carlito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OE6:</a:t>
                      </a:r>
                      <a:r>
                        <a:rPr dirty="0" sz="1200" spc="30" b="1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Fortalecimiento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y</a:t>
                      </a:r>
                      <a:r>
                        <a:rPr dirty="0" sz="1200" spc="3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rediseño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1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institucional</a:t>
                      </a:r>
                      <a:r>
                        <a:rPr dirty="0" sz="120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del</a:t>
                      </a:r>
                      <a:r>
                        <a:rPr dirty="0" sz="1200" spc="30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25">
                          <a:solidFill>
                            <a:srgbClr val="1E1C11"/>
                          </a:solidFill>
                          <a:latin typeface="Carlito"/>
                          <a:cs typeface="Carlito"/>
                        </a:rPr>
                        <a:t>MIC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8837676" y="3372611"/>
            <a:ext cx="140335" cy="158750"/>
          </a:xfrm>
          <a:custGeom>
            <a:avLst/>
            <a:gdLst/>
            <a:ahLst/>
            <a:cxnLst/>
            <a:rect l="l" t="t" r="r" b="b"/>
            <a:pathLst>
              <a:path w="140334" h="158750">
                <a:moveTo>
                  <a:pt x="140207" y="0"/>
                </a:moveTo>
                <a:lnTo>
                  <a:pt x="0" y="0"/>
                </a:lnTo>
                <a:lnTo>
                  <a:pt x="0" y="158496"/>
                </a:lnTo>
                <a:lnTo>
                  <a:pt x="140207" y="158496"/>
                </a:lnTo>
                <a:lnTo>
                  <a:pt x="140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7016" y="280415"/>
            <a:ext cx="1991868" cy="30479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38" y="3245612"/>
            <a:ext cx="6324600" cy="1489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1F5F"/>
                </a:solidFill>
              </a:rPr>
              <a:t>VICEMINISTERIO</a:t>
            </a:r>
            <a:r>
              <a:rPr dirty="0" sz="3200" spc="-15">
                <a:solidFill>
                  <a:srgbClr val="001F5F"/>
                </a:solidFill>
              </a:rPr>
              <a:t> </a:t>
            </a:r>
            <a:r>
              <a:rPr dirty="0" sz="3200" spc="150">
                <a:solidFill>
                  <a:srgbClr val="001F5F"/>
                </a:solidFill>
              </a:rPr>
              <a:t>DE</a:t>
            </a:r>
            <a:r>
              <a:rPr dirty="0" sz="3200" spc="25">
                <a:solidFill>
                  <a:srgbClr val="001F5F"/>
                </a:solidFill>
              </a:rPr>
              <a:t> </a:t>
            </a:r>
            <a:r>
              <a:rPr dirty="0" sz="3200" spc="-40">
                <a:solidFill>
                  <a:srgbClr val="001F5F"/>
                </a:solidFill>
              </a:rPr>
              <a:t>MIPYMES </a:t>
            </a:r>
            <a:r>
              <a:rPr dirty="0" sz="3200">
                <a:solidFill>
                  <a:srgbClr val="001F5F"/>
                </a:solidFill>
              </a:rPr>
              <a:t>MINISTERIO</a:t>
            </a:r>
            <a:r>
              <a:rPr dirty="0" sz="3200" spc="140">
                <a:solidFill>
                  <a:srgbClr val="001F5F"/>
                </a:solidFill>
              </a:rPr>
              <a:t> </a:t>
            </a:r>
            <a:r>
              <a:rPr dirty="0" sz="3200" spc="150">
                <a:solidFill>
                  <a:srgbClr val="001F5F"/>
                </a:solidFill>
              </a:rPr>
              <a:t>DE</a:t>
            </a:r>
            <a:r>
              <a:rPr dirty="0" sz="3200" spc="190">
                <a:solidFill>
                  <a:srgbClr val="001F5F"/>
                </a:solidFill>
              </a:rPr>
              <a:t> </a:t>
            </a:r>
            <a:r>
              <a:rPr dirty="0" sz="3200">
                <a:solidFill>
                  <a:srgbClr val="001F5F"/>
                </a:solidFill>
              </a:rPr>
              <a:t>INDUSTRIA</a:t>
            </a:r>
            <a:r>
              <a:rPr dirty="0" sz="3200" spc="160">
                <a:solidFill>
                  <a:srgbClr val="001F5F"/>
                </a:solidFill>
              </a:rPr>
              <a:t> </a:t>
            </a:r>
            <a:r>
              <a:rPr dirty="0" sz="3200" spc="-50">
                <a:solidFill>
                  <a:srgbClr val="001F5F"/>
                </a:solidFill>
              </a:rPr>
              <a:t>Y </a:t>
            </a:r>
            <a:r>
              <a:rPr dirty="0" sz="3200" spc="-10">
                <a:solidFill>
                  <a:srgbClr val="001F5F"/>
                </a:solidFill>
              </a:rPr>
              <a:t>COMERCIO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1371" y="1110861"/>
            <a:ext cx="1081964" cy="9620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505200"/>
            <a:ext cx="1283335" cy="106680"/>
          </a:xfrm>
          <a:custGeom>
            <a:avLst/>
            <a:gdLst/>
            <a:ahLst/>
            <a:cxnLst/>
            <a:rect l="l" t="t" r="r" b="b"/>
            <a:pathLst>
              <a:path w="1283335" h="106679">
                <a:moveTo>
                  <a:pt x="1283208" y="0"/>
                </a:moveTo>
                <a:lnTo>
                  <a:pt x="0" y="0"/>
                </a:lnTo>
                <a:lnTo>
                  <a:pt x="0" y="106680"/>
                </a:lnTo>
                <a:lnTo>
                  <a:pt x="1283208" y="106680"/>
                </a:lnTo>
                <a:lnTo>
                  <a:pt x="128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720084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4"/>
                </a:lnTo>
                <a:lnTo>
                  <a:pt x="1283208" y="108204"/>
                </a:lnTo>
                <a:lnTo>
                  <a:pt x="12832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235" y="5535167"/>
            <a:ext cx="2319528" cy="3556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622792" y="3544823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3"/>
                </a:lnTo>
                <a:lnTo>
                  <a:pt x="1283207" y="108203"/>
                </a:lnTo>
                <a:lnTo>
                  <a:pt x="1283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622792" y="3761232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4"/>
                </a:lnTo>
                <a:lnTo>
                  <a:pt x="1283207" y="108204"/>
                </a:lnTo>
                <a:lnTo>
                  <a:pt x="1283207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95142" y="3238626"/>
            <a:ext cx="4319270" cy="10712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250" spc="45" b="1">
                <a:solidFill>
                  <a:srgbClr val="001F5F"/>
                </a:solidFill>
                <a:latin typeface="Times New Roman"/>
                <a:cs typeface="Times New Roman"/>
              </a:rPr>
              <a:t>DIRECCIÓN</a:t>
            </a:r>
            <a:r>
              <a:rPr dirty="0" sz="22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GENERAL</a:t>
            </a:r>
            <a:r>
              <a:rPr dirty="0" sz="225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9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2250" spc="10" b="1">
                <a:solidFill>
                  <a:srgbClr val="001F5F"/>
                </a:solidFill>
                <a:latin typeface="Times New Roman"/>
                <a:cs typeface="Times New Roman"/>
              </a:rPr>
              <a:t>FINANCIACION</a:t>
            </a:r>
            <a:r>
              <a:rPr dirty="0" sz="2250" spc="1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105" b="1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 sz="2250" spc="2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45" b="1">
                <a:solidFill>
                  <a:srgbClr val="001F5F"/>
                </a:solidFill>
                <a:latin typeface="Times New Roman"/>
                <a:cs typeface="Times New Roman"/>
              </a:rPr>
              <a:t>INVERSIÓN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Viceministerio</a:t>
            </a:r>
            <a:r>
              <a:rPr dirty="0" sz="225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2250" spc="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spc="-10" b="1">
                <a:solidFill>
                  <a:srgbClr val="001F5F"/>
                </a:solidFill>
                <a:latin typeface="Carlito"/>
                <a:cs typeface="Carlito"/>
              </a:rPr>
              <a:t>Mipymes</a:t>
            </a:r>
            <a:endParaRPr sz="225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1371" y="1110861"/>
            <a:ext cx="1081964" cy="9620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512820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3"/>
                </a:lnTo>
                <a:lnTo>
                  <a:pt x="1283208" y="108203"/>
                </a:lnTo>
                <a:lnTo>
                  <a:pt x="128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729228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4"/>
                </a:lnTo>
                <a:lnTo>
                  <a:pt x="1283208" y="108204"/>
                </a:lnTo>
                <a:lnTo>
                  <a:pt x="12832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235" y="5535167"/>
            <a:ext cx="2319528" cy="3556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622792" y="3540252"/>
            <a:ext cx="1283335" cy="106680"/>
          </a:xfrm>
          <a:custGeom>
            <a:avLst/>
            <a:gdLst/>
            <a:ahLst/>
            <a:cxnLst/>
            <a:rect l="l" t="t" r="r" b="b"/>
            <a:pathLst>
              <a:path w="1283334" h="106679">
                <a:moveTo>
                  <a:pt x="1283207" y="0"/>
                </a:moveTo>
                <a:lnTo>
                  <a:pt x="0" y="0"/>
                </a:lnTo>
                <a:lnTo>
                  <a:pt x="0" y="106680"/>
                </a:lnTo>
                <a:lnTo>
                  <a:pt x="1283207" y="106680"/>
                </a:lnTo>
                <a:lnTo>
                  <a:pt x="1283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622792" y="3755135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4"/>
                </a:lnTo>
                <a:lnTo>
                  <a:pt x="1283207" y="108204"/>
                </a:lnTo>
                <a:lnTo>
                  <a:pt x="1283207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1835" y="4541850"/>
            <a:ext cx="1500935" cy="38003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688" y="2688951"/>
            <a:ext cx="5744736" cy="15833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3056" y="1500011"/>
            <a:ext cx="5766834" cy="1077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8067" y="4195571"/>
            <a:ext cx="2163317" cy="9105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0" y="4288282"/>
            <a:ext cx="1650364" cy="5213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>
                <a:solidFill>
                  <a:srgbClr val="FF0000"/>
                </a:solidFill>
                <a:latin typeface="Carlito"/>
                <a:cs typeface="Carlito"/>
              </a:rPr>
              <a:t>Año</a:t>
            </a:r>
            <a:r>
              <a:rPr dirty="0" sz="3250" spc="-4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3250" spc="-20">
                <a:solidFill>
                  <a:srgbClr val="FF0000"/>
                </a:solidFill>
                <a:latin typeface="Carlito"/>
                <a:cs typeface="Carlito"/>
              </a:rPr>
              <a:t>2023</a:t>
            </a:r>
            <a:endParaRPr sz="3250">
              <a:latin typeface="Carlito"/>
              <a:cs typeface="Carlito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996696"/>
            <a:ext cx="9336024" cy="480212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1083384"/>
            <a:ext cx="8015069" cy="4082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195" y="1902468"/>
            <a:ext cx="9155192" cy="43124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0664" y="1731264"/>
            <a:ext cx="4272050" cy="416434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3255" y="5011824"/>
            <a:ext cx="1354455" cy="583565"/>
            <a:chOff x="143255" y="5011824"/>
            <a:chExt cx="1354455" cy="5835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287" y="5011824"/>
              <a:ext cx="790415" cy="1956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5" y="5135879"/>
              <a:ext cx="1354074" cy="45948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60095" y="4932679"/>
            <a:ext cx="1104265" cy="519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0014">
              <a:lnSpc>
                <a:spcPct val="101200"/>
              </a:lnSpc>
              <a:spcBef>
                <a:spcPts val="95"/>
              </a:spcBef>
            </a:pPr>
            <a:r>
              <a:rPr dirty="0" sz="1600" spc="-10" b="1">
                <a:latin typeface="Carlito"/>
                <a:cs typeface="Carlito"/>
              </a:rPr>
              <a:t>Mipymes Beneficiadas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887723"/>
            <a:ext cx="1773174" cy="180517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69519" y="4083558"/>
            <a:ext cx="863600" cy="1016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0" spc="-25" b="1">
                <a:solidFill>
                  <a:srgbClr val="FF0000"/>
                </a:solidFill>
                <a:latin typeface="Carlito"/>
                <a:cs typeface="Carlito"/>
              </a:rPr>
              <a:t>93</a:t>
            </a:r>
            <a:endParaRPr sz="650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38684" y="3493008"/>
            <a:ext cx="4865370" cy="1802130"/>
            <a:chOff x="138684" y="3493008"/>
            <a:chExt cx="4865370" cy="180213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8344" y="4396740"/>
              <a:ext cx="1059942" cy="8282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4980" y="4294632"/>
              <a:ext cx="3259074" cy="100050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19456" y="3553968"/>
              <a:ext cx="1615440" cy="414655"/>
            </a:xfrm>
            <a:custGeom>
              <a:avLst/>
              <a:gdLst/>
              <a:ahLst/>
              <a:cxnLst/>
              <a:rect l="l" t="t" r="r" b="b"/>
              <a:pathLst>
                <a:path w="1615439" h="414654">
                  <a:moveTo>
                    <a:pt x="1615440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615440" y="414528"/>
                  </a:lnTo>
                  <a:lnTo>
                    <a:pt x="16154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684" y="3493008"/>
              <a:ext cx="1797558" cy="642365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28232" y="731519"/>
            <a:ext cx="3232473" cy="745951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306425" y="3556254"/>
            <a:ext cx="144272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b="1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dirty="0" sz="2250" spc="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50" b="1">
                <a:solidFill>
                  <a:srgbClr val="FFFFFF"/>
                </a:solidFill>
                <a:latin typeface="Carlito"/>
                <a:cs typeface="Carlito"/>
              </a:rPr>
              <a:t>año</a:t>
            </a:r>
            <a:r>
              <a:rPr dirty="0" sz="2250" spc="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50" spc="-20" b="1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endParaRPr sz="2250">
              <a:latin typeface="Carlito"/>
              <a:cs typeface="Carlito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185416" y="4869179"/>
            <a:ext cx="1741170" cy="706755"/>
            <a:chOff x="2185416" y="4869179"/>
            <a:chExt cx="1741170" cy="70675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1344" y="4869179"/>
              <a:ext cx="1370837" cy="4594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5416" y="5116067"/>
              <a:ext cx="1741170" cy="45948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447291" y="4398009"/>
            <a:ext cx="3259454" cy="10337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150"/>
              </a:lnSpc>
              <a:spcBef>
                <a:spcPts val="125"/>
              </a:spcBef>
            </a:pPr>
            <a:r>
              <a:rPr dirty="0" sz="2900" b="1">
                <a:solidFill>
                  <a:srgbClr val="FF0000"/>
                </a:solidFill>
                <a:latin typeface="Carlito"/>
                <a:cs typeface="Carlito"/>
              </a:rPr>
              <a:t>Gs.</a:t>
            </a:r>
            <a:r>
              <a:rPr dirty="0" sz="2900" spc="-1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3550" spc="-10" b="1">
                <a:solidFill>
                  <a:srgbClr val="FF0000"/>
                </a:solidFill>
                <a:latin typeface="Carlito"/>
                <a:cs typeface="Carlito"/>
              </a:rPr>
              <a:t>5.327.163.414</a:t>
            </a:r>
            <a:endParaRPr sz="3550">
              <a:latin typeface="Carlito"/>
              <a:cs typeface="Carlito"/>
            </a:endParaRPr>
          </a:p>
          <a:p>
            <a:pPr algn="ctr" marR="93980">
              <a:lnSpc>
                <a:spcPts val="1810"/>
              </a:lnSpc>
            </a:pPr>
            <a:r>
              <a:rPr dirty="0" sz="1600" b="1">
                <a:latin typeface="Carlito"/>
                <a:cs typeface="Carlito"/>
              </a:rPr>
              <a:t>Inversión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spc="-25" b="1">
                <a:latin typeface="Carlito"/>
                <a:cs typeface="Carlito"/>
              </a:rPr>
              <a:t>de</a:t>
            </a:r>
            <a:endParaRPr sz="1600">
              <a:latin typeface="Carlito"/>
              <a:cs typeface="Carlito"/>
            </a:endParaRPr>
          </a:p>
          <a:p>
            <a:pPr algn="ctr" marR="48895">
              <a:lnSpc>
                <a:spcPct val="100000"/>
              </a:lnSpc>
              <a:spcBef>
                <a:spcPts val="25"/>
              </a:spcBef>
            </a:pPr>
            <a:r>
              <a:rPr dirty="0" sz="1600" b="1">
                <a:latin typeface="Carlito"/>
                <a:cs typeface="Carlito"/>
              </a:rPr>
              <a:t>Bienes</a:t>
            </a:r>
            <a:r>
              <a:rPr dirty="0" sz="1600" spc="2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35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Capital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4404" y="861060"/>
            <a:ext cx="4660392" cy="2430779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8880602" y="2071370"/>
            <a:ext cx="950594" cy="3474720"/>
            <a:chOff x="8880602" y="2071370"/>
            <a:chExt cx="950594" cy="3474720"/>
          </a:xfrm>
        </p:grpSpPr>
        <p:sp>
          <p:nvSpPr>
            <p:cNvPr id="22" name="object 22" descr=""/>
            <p:cNvSpPr/>
            <p:nvPr/>
          </p:nvSpPr>
          <p:spPr>
            <a:xfrm>
              <a:off x="8893302" y="2084070"/>
              <a:ext cx="925194" cy="3449320"/>
            </a:xfrm>
            <a:custGeom>
              <a:avLst/>
              <a:gdLst/>
              <a:ahLst/>
              <a:cxnLst/>
              <a:rect l="l" t="t" r="r" b="b"/>
              <a:pathLst>
                <a:path w="925195" h="3449320">
                  <a:moveTo>
                    <a:pt x="462533" y="0"/>
                  </a:moveTo>
                  <a:lnTo>
                    <a:pt x="0" y="462533"/>
                  </a:lnTo>
                  <a:lnTo>
                    <a:pt x="231267" y="462533"/>
                  </a:lnTo>
                  <a:lnTo>
                    <a:pt x="231267" y="3448811"/>
                  </a:lnTo>
                  <a:lnTo>
                    <a:pt x="693801" y="3448811"/>
                  </a:lnTo>
                  <a:lnTo>
                    <a:pt x="693801" y="462533"/>
                  </a:lnTo>
                  <a:lnTo>
                    <a:pt x="925068" y="462533"/>
                  </a:lnTo>
                  <a:lnTo>
                    <a:pt x="46253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893302" y="2084070"/>
              <a:ext cx="925194" cy="3449320"/>
            </a:xfrm>
            <a:custGeom>
              <a:avLst/>
              <a:gdLst/>
              <a:ahLst/>
              <a:cxnLst/>
              <a:rect l="l" t="t" r="r" b="b"/>
              <a:pathLst>
                <a:path w="925195" h="3449320">
                  <a:moveTo>
                    <a:pt x="231267" y="3448811"/>
                  </a:moveTo>
                  <a:lnTo>
                    <a:pt x="231267" y="462533"/>
                  </a:lnTo>
                  <a:lnTo>
                    <a:pt x="0" y="462533"/>
                  </a:lnTo>
                  <a:lnTo>
                    <a:pt x="462533" y="0"/>
                  </a:lnTo>
                  <a:lnTo>
                    <a:pt x="925068" y="462533"/>
                  </a:lnTo>
                  <a:lnTo>
                    <a:pt x="693801" y="462533"/>
                  </a:lnTo>
                  <a:lnTo>
                    <a:pt x="693801" y="3448811"/>
                  </a:lnTo>
                  <a:lnTo>
                    <a:pt x="231267" y="344881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9123806" y="3284988"/>
            <a:ext cx="502920" cy="12319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R="40005">
              <a:lnSpc>
                <a:spcPts val="1720"/>
              </a:lnSpc>
            </a:pP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104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Postulaciones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837676" y="1722132"/>
            <a:ext cx="1058545" cy="479425"/>
            <a:chOff x="8837676" y="1722132"/>
            <a:chExt cx="1058545" cy="479425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18834" y="1768750"/>
              <a:ext cx="173422" cy="12723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39428" y="1722132"/>
              <a:ext cx="646937" cy="28268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37676" y="1901951"/>
              <a:ext cx="311670" cy="28117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65692" y="1876031"/>
              <a:ext cx="930401" cy="325386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8904858" y="1701545"/>
            <a:ext cx="902335" cy="39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Carlito"/>
                <a:cs typeface="Carlito"/>
              </a:rPr>
              <a:t>20</a:t>
            </a:r>
            <a:r>
              <a:rPr dirty="0" sz="1300" spc="-10" b="1">
                <a:latin typeface="Carlito"/>
                <a:cs typeface="Carlito"/>
              </a:rPr>
              <a:t> </a:t>
            </a:r>
            <a:r>
              <a:rPr dirty="0" sz="950" spc="-10" b="1">
                <a:latin typeface="Carlito"/>
                <a:cs typeface="Carlito"/>
              </a:rPr>
              <a:t>Mipymes</a:t>
            </a:r>
            <a:endParaRPr sz="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50" b="1">
                <a:latin typeface="Carlito"/>
                <a:cs typeface="Carlito"/>
              </a:rPr>
              <a:t>G.</a:t>
            </a:r>
            <a:r>
              <a:rPr dirty="0" sz="950" spc="40" b="1">
                <a:latin typeface="Carlito"/>
                <a:cs typeface="Carlito"/>
              </a:rPr>
              <a:t> </a:t>
            </a:r>
            <a:r>
              <a:rPr dirty="0" sz="1150" spc="-10" b="1">
                <a:latin typeface="Carlito"/>
                <a:cs typeface="Carlito"/>
              </a:rPr>
              <a:t>908.000.177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130410" y="5529783"/>
            <a:ext cx="53149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0">
                <a:latin typeface="Carlito"/>
                <a:cs typeface="Carlito"/>
              </a:rPr>
              <a:t>2023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44967" y="1783079"/>
            <a:ext cx="3121025" cy="648970"/>
            <a:chOff x="3144967" y="1783079"/>
            <a:chExt cx="3121025" cy="6489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967" y="1961178"/>
              <a:ext cx="957407" cy="2191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19" y="1783079"/>
              <a:ext cx="756665" cy="64846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1875" y="1783079"/>
              <a:ext cx="1924050" cy="6484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4294" y="1845056"/>
            <a:ext cx="2964815" cy="3765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001F5F"/>
                </a:solidFill>
                <a:latin typeface="Carlito"/>
                <a:cs typeface="Carlito"/>
              </a:rPr>
              <a:t>Proceso</a:t>
            </a:r>
            <a:r>
              <a:rPr dirty="0" sz="23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300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2300" spc="-10">
                <a:solidFill>
                  <a:srgbClr val="001F5F"/>
                </a:solidFill>
                <a:latin typeface="Carlito"/>
                <a:cs typeface="Carlito"/>
              </a:rPr>
              <a:t> Intervención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85001" y="2033016"/>
            <a:ext cx="7501255" cy="3584575"/>
            <a:chOff x="1285001" y="2033016"/>
            <a:chExt cx="7501255" cy="358457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2775" y="3620634"/>
              <a:ext cx="1364488" cy="19932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980" y="3648455"/>
              <a:ext cx="795020" cy="12923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8736" y="3549016"/>
              <a:ext cx="1537271" cy="206387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137916" y="4639055"/>
              <a:ext cx="3714115" cy="978535"/>
            </a:xfrm>
            <a:custGeom>
              <a:avLst/>
              <a:gdLst/>
              <a:ahLst/>
              <a:cxnLst/>
              <a:rect l="l" t="t" r="r" b="b"/>
              <a:pathLst>
                <a:path w="3714115" h="978535">
                  <a:moveTo>
                    <a:pt x="0" y="978408"/>
                  </a:moveTo>
                  <a:lnTo>
                    <a:pt x="3713987" y="978408"/>
                  </a:lnTo>
                  <a:lnTo>
                    <a:pt x="3713987" y="0"/>
                  </a:lnTo>
                  <a:lnTo>
                    <a:pt x="0" y="0"/>
                  </a:lnTo>
                  <a:lnTo>
                    <a:pt x="0" y="978408"/>
                  </a:lnTo>
                  <a:close/>
                </a:path>
              </a:pathLst>
            </a:custGeom>
            <a:solidFill>
              <a:srgbClr val="C8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37916" y="4639055"/>
              <a:ext cx="3714115" cy="21590"/>
            </a:xfrm>
            <a:custGeom>
              <a:avLst/>
              <a:gdLst/>
              <a:ahLst/>
              <a:cxnLst/>
              <a:rect l="l" t="t" r="r" b="b"/>
              <a:pathLst>
                <a:path w="3714115" h="21589">
                  <a:moveTo>
                    <a:pt x="3713987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713987" y="21336"/>
                  </a:lnTo>
                  <a:lnTo>
                    <a:pt x="3713987" y="0"/>
                  </a:lnTo>
                  <a:close/>
                </a:path>
              </a:pathLst>
            </a:custGeom>
            <a:solidFill>
              <a:srgbClr val="974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817875" y="4567427"/>
              <a:ext cx="4354195" cy="71755"/>
            </a:xfrm>
            <a:custGeom>
              <a:avLst/>
              <a:gdLst/>
              <a:ahLst/>
              <a:cxnLst/>
              <a:rect l="l" t="t" r="r" b="b"/>
              <a:pathLst>
                <a:path w="4354195" h="71754">
                  <a:moveTo>
                    <a:pt x="4354068" y="0"/>
                  </a:moveTo>
                  <a:lnTo>
                    <a:pt x="0" y="0"/>
                  </a:lnTo>
                  <a:lnTo>
                    <a:pt x="0" y="71628"/>
                  </a:lnTo>
                  <a:lnTo>
                    <a:pt x="4354068" y="71628"/>
                  </a:lnTo>
                  <a:lnTo>
                    <a:pt x="4354068" y="0"/>
                  </a:lnTo>
                  <a:close/>
                </a:path>
              </a:pathLst>
            </a:custGeom>
            <a:solidFill>
              <a:srgbClr val="B55A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6436" y="2033016"/>
              <a:ext cx="6059423" cy="357987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85001" y="2087889"/>
              <a:ext cx="1344930" cy="1499870"/>
            </a:xfrm>
            <a:custGeom>
              <a:avLst/>
              <a:gdLst/>
              <a:ahLst/>
              <a:cxnLst/>
              <a:rect l="l" t="t" r="r" b="b"/>
              <a:pathLst>
                <a:path w="1344930" h="1499870">
                  <a:moveTo>
                    <a:pt x="655535" y="0"/>
                  </a:moveTo>
                  <a:lnTo>
                    <a:pt x="610307" y="1604"/>
                  </a:lnTo>
                  <a:lnTo>
                    <a:pt x="565540" y="6171"/>
                  </a:lnTo>
                  <a:lnTo>
                    <a:pt x="521383" y="13647"/>
                  </a:lnTo>
                  <a:lnTo>
                    <a:pt x="477986" y="23978"/>
                  </a:lnTo>
                  <a:lnTo>
                    <a:pt x="435496" y="37110"/>
                  </a:lnTo>
                  <a:lnTo>
                    <a:pt x="394065" y="52990"/>
                  </a:lnTo>
                  <a:lnTo>
                    <a:pt x="353840" y="71563"/>
                  </a:lnTo>
                  <a:lnTo>
                    <a:pt x="314971" y="92775"/>
                  </a:lnTo>
                  <a:lnTo>
                    <a:pt x="277607" y="116573"/>
                  </a:lnTo>
                  <a:lnTo>
                    <a:pt x="241898" y="142903"/>
                  </a:lnTo>
                  <a:lnTo>
                    <a:pt x="207992" y="171710"/>
                  </a:lnTo>
                  <a:lnTo>
                    <a:pt x="176038" y="202941"/>
                  </a:lnTo>
                  <a:lnTo>
                    <a:pt x="146187" y="236541"/>
                  </a:lnTo>
                  <a:lnTo>
                    <a:pt x="118587" y="272458"/>
                  </a:lnTo>
                  <a:lnTo>
                    <a:pt x="93387" y="310636"/>
                  </a:lnTo>
                  <a:lnTo>
                    <a:pt x="70736" y="351023"/>
                  </a:lnTo>
                  <a:lnTo>
                    <a:pt x="50784" y="393563"/>
                  </a:lnTo>
                  <a:lnTo>
                    <a:pt x="33977" y="437437"/>
                  </a:lnTo>
                  <a:lnTo>
                    <a:pt x="20594" y="481762"/>
                  </a:lnTo>
                  <a:lnTo>
                    <a:pt x="10569" y="526393"/>
                  </a:lnTo>
                  <a:lnTo>
                    <a:pt x="3838" y="571186"/>
                  </a:lnTo>
                  <a:lnTo>
                    <a:pt x="337" y="615995"/>
                  </a:lnTo>
                  <a:lnTo>
                    <a:pt x="0" y="660676"/>
                  </a:lnTo>
                  <a:lnTo>
                    <a:pt x="2762" y="705083"/>
                  </a:lnTo>
                  <a:lnTo>
                    <a:pt x="8560" y="749072"/>
                  </a:lnTo>
                  <a:lnTo>
                    <a:pt x="17329" y="792497"/>
                  </a:lnTo>
                  <a:lnTo>
                    <a:pt x="29003" y="835213"/>
                  </a:lnTo>
                  <a:lnTo>
                    <a:pt x="43519" y="877076"/>
                  </a:lnTo>
                  <a:lnTo>
                    <a:pt x="60811" y="917941"/>
                  </a:lnTo>
                  <a:lnTo>
                    <a:pt x="80815" y="957662"/>
                  </a:lnTo>
                  <a:lnTo>
                    <a:pt x="103467" y="996094"/>
                  </a:lnTo>
                  <a:lnTo>
                    <a:pt x="128700" y="1033093"/>
                  </a:lnTo>
                  <a:lnTo>
                    <a:pt x="156452" y="1068514"/>
                  </a:lnTo>
                  <a:lnTo>
                    <a:pt x="186657" y="1102211"/>
                  </a:lnTo>
                  <a:lnTo>
                    <a:pt x="219250" y="1134040"/>
                  </a:lnTo>
                  <a:lnTo>
                    <a:pt x="254168" y="1163856"/>
                  </a:lnTo>
                  <a:lnTo>
                    <a:pt x="291344" y="1191513"/>
                  </a:lnTo>
                  <a:lnTo>
                    <a:pt x="330715" y="1216867"/>
                  </a:lnTo>
                  <a:lnTo>
                    <a:pt x="372216" y="1239772"/>
                  </a:lnTo>
                  <a:lnTo>
                    <a:pt x="415782" y="1260084"/>
                  </a:lnTo>
                  <a:lnTo>
                    <a:pt x="455021" y="1275465"/>
                  </a:lnTo>
                  <a:lnTo>
                    <a:pt x="493474" y="1287977"/>
                  </a:lnTo>
                  <a:lnTo>
                    <a:pt x="532832" y="1298321"/>
                  </a:lnTo>
                  <a:lnTo>
                    <a:pt x="574786" y="1307201"/>
                  </a:lnTo>
                  <a:lnTo>
                    <a:pt x="882634" y="1499479"/>
                  </a:lnTo>
                  <a:lnTo>
                    <a:pt x="870499" y="1448910"/>
                  </a:lnTo>
                  <a:lnTo>
                    <a:pt x="858996" y="1399245"/>
                  </a:lnTo>
                  <a:lnTo>
                    <a:pt x="848040" y="1349818"/>
                  </a:lnTo>
                  <a:lnTo>
                    <a:pt x="837549" y="1299962"/>
                  </a:lnTo>
                  <a:lnTo>
                    <a:pt x="882569" y="1288565"/>
                  </a:lnTo>
                  <a:lnTo>
                    <a:pt x="926595" y="1273894"/>
                  </a:lnTo>
                  <a:lnTo>
                    <a:pt x="969446" y="1256038"/>
                  </a:lnTo>
                  <a:lnTo>
                    <a:pt x="1010939" y="1235087"/>
                  </a:lnTo>
                  <a:lnTo>
                    <a:pt x="1050892" y="1211131"/>
                  </a:lnTo>
                  <a:lnTo>
                    <a:pt x="1089122" y="1184258"/>
                  </a:lnTo>
                  <a:lnTo>
                    <a:pt x="1125449" y="1154558"/>
                  </a:lnTo>
                  <a:lnTo>
                    <a:pt x="1159689" y="1122121"/>
                  </a:lnTo>
                  <a:lnTo>
                    <a:pt x="1191661" y="1087037"/>
                  </a:lnTo>
                  <a:lnTo>
                    <a:pt x="1221183" y="1049394"/>
                  </a:lnTo>
                  <a:lnTo>
                    <a:pt x="1248072" y="1009282"/>
                  </a:lnTo>
                  <a:lnTo>
                    <a:pt x="1272147" y="966791"/>
                  </a:lnTo>
                  <a:lnTo>
                    <a:pt x="1293225" y="922010"/>
                  </a:lnTo>
                  <a:lnTo>
                    <a:pt x="1310044" y="878159"/>
                  </a:lnTo>
                  <a:lnTo>
                    <a:pt x="1323470" y="833868"/>
                  </a:lnTo>
                  <a:lnTo>
                    <a:pt x="1333562" y="789280"/>
                  </a:lnTo>
                  <a:lnTo>
                    <a:pt x="1340380" y="744538"/>
                  </a:lnTo>
                  <a:lnTo>
                    <a:pt x="1343986" y="699785"/>
                  </a:lnTo>
                  <a:lnTo>
                    <a:pt x="1344439" y="655165"/>
                  </a:lnTo>
                  <a:lnTo>
                    <a:pt x="1341800" y="610820"/>
                  </a:lnTo>
                  <a:lnTo>
                    <a:pt x="1336129" y="566894"/>
                  </a:lnTo>
                  <a:lnTo>
                    <a:pt x="1327486" y="523531"/>
                  </a:lnTo>
                  <a:lnTo>
                    <a:pt x="1315931" y="480872"/>
                  </a:lnTo>
                  <a:lnTo>
                    <a:pt x="1301526" y="439061"/>
                  </a:lnTo>
                  <a:lnTo>
                    <a:pt x="1284329" y="398242"/>
                  </a:lnTo>
                  <a:lnTo>
                    <a:pt x="1264402" y="358558"/>
                  </a:lnTo>
                  <a:lnTo>
                    <a:pt x="1241806" y="320151"/>
                  </a:lnTo>
                  <a:lnTo>
                    <a:pt x="1216599" y="283166"/>
                  </a:lnTo>
                  <a:lnTo>
                    <a:pt x="1188842" y="247744"/>
                  </a:lnTo>
                  <a:lnTo>
                    <a:pt x="1158597" y="214030"/>
                  </a:lnTo>
                  <a:lnTo>
                    <a:pt x="1125922" y="182166"/>
                  </a:lnTo>
                  <a:lnTo>
                    <a:pt x="1090879" y="152296"/>
                  </a:lnTo>
                  <a:lnTo>
                    <a:pt x="1053528" y="124563"/>
                  </a:lnTo>
                  <a:lnTo>
                    <a:pt x="1013928" y="99110"/>
                  </a:lnTo>
                  <a:lnTo>
                    <a:pt x="972141" y="76080"/>
                  </a:lnTo>
                  <a:lnTo>
                    <a:pt x="928227" y="55616"/>
                  </a:lnTo>
                  <a:lnTo>
                    <a:pt x="883367" y="38310"/>
                  </a:lnTo>
                  <a:lnTo>
                    <a:pt x="838072" y="24291"/>
                  </a:lnTo>
                  <a:lnTo>
                    <a:pt x="792492" y="13504"/>
                  </a:lnTo>
                  <a:lnTo>
                    <a:pt x="746777" y="5896"/>
                  </a:lnTo>
                  <a:lnTo>
                    <a:pt x="701075" y="1412"/>
                  </a:lnTo>
                  <a:lnTo>
                    <a:pt x="65553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454658" y="2745104"/>
            <a:ext cx="97028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Diagnostico</a:t>
            </a:r>
            <a:r>
              <a:rPr dirty="0" sz="105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7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dirty="0" sz="1050" spc="-110">
                <a:solidFill>
                  <a:srgbClr val="FFFFFF"/>
                </a:solidFill>
                <a:latin typeface="Arial Black"/>
                <a:cs typeface="Arial Black"/>
              </a:rPr>
              <a:t>Línea</a:t>
            </a:r>
            <a:r>
              <a:rPr dirty="0" sz="105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55">
                <a:solidFill>
                  <a:srgbClr val="FFFFFF"/>
                </a:solidFill>
                <a:latin typeface="Arial Black"/>
                <a:cs typeface="Arial Black"/>
              </a:rPr>
              <a:t>Base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09697" y="2901442"/>
            <a:ext cx="915669" cy="4178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10"/>
              </a:spcBef>
            </a:pPr>
            <a:r>
              <a:rPr dirty="0" sz="850" spc="-75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dirty="0" sz="85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50" spc="-65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85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50" spc="-80">
                <a:solidFill>
                  <a:srgbClr val="FFFFFF"/>
                </a:solidFill>
                <a:latin typeface="Arial Black"/>
                <a:cs typeface="Arial Black"/>
              </a:rPr>
              <a:t>Negocios </a:t>
            </a:r>
            <a:r>
              <a:rPr dirty="0" sz="850" spc="-10">
                <a:solidFill>
                  <a:srgbClr val="FFFFFF"/>
                </a:solidFill>
                <a:latin typeface="Arial Black"/>
                <a:cs typeface="Arial Black"/>
              </a:rPr>
              <a:t>Mercado</a:t>
            </a:r>
            <a:endParaRPr sz="850">
              <a:latin typeface="Arial Black"/>
              <a:cs typeface="Arial Black"/>
            </a:endParaRPr>
          </a:p>
          <a:p>
            <a:pPr marL="60960">
              <a:lnSpc>
                <a:spcPct val="100000"/>
              </a:lnSpc>
              <a:spcBef>
                <a:spcPts val="15"/>
              </a:spcBef>
            </a:pPr>
            <a:r>
              <a:rPr dirty="0" sz="850" spc="-8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dirty="0" sz="85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50" spc="-25">
                <a:solidFill>
                  <a:srgbClr val="FFFFFF"/>
                </a:solidFill>
                <a:latin typeface="Arial Black"/>
                <a:cs typeface="Arial Black"/>
              </a:rPr>
              <a:t>Financiero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60596" y="2705861"/>
            <a:ext cx="910590" cy="4324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ct val="101800"/>
              </a:lnSpc>
              <a:spcBef>
                <a:spcPts val="120"/>
              </a:spcBef>
            </a:pPr>
            <a:r>
              <a:rPr dirty="0" sz="850" spc="-55">
                <a:solidFill>
                  <a:srgbClr val="FFFFFF"/>
                </a:solidFill>
                <a:latin typeface="Arial Black"/>
                <a:cs typeface="Arial Black"/>
              </a:rPr>
              <a:t>Inversión</a:t>
            </a:r>
            <a:r>
              <a:rPr dirty="0" sz="85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50" spc="-25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dirty="0" sz="900" spc="-90">
                <a:solidFill>
                  <a:srgbClr val="FFFFFF"/>
                </a:solidFill>
                <a:latin typeface="Arial Black"/>
                <a:cs typeface="Arial Black"/>
              </a:rPr>
              <a:t>Infraestructura</a:t>
            </a:r>
            <a:r>
              <a:rPr dirty="0" sz="900" spc="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dirty="0" sz="850" spc="-10">
                <a:solidFill>
                  <a:srgbClr val="FFFFFF"/>
                </a:solidFill>
                <a:latin typeface="Arial Black"/>
                <a:cs typeface="Arial Black"/>
              </a:rPr>
              <a:t>Tecnologia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605521" y="2593594"/>
            <a:ext cx="754380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100"/>
              </a:spcBef>
            </a:pPr>
            <a:r>
              <a:rPr dirty="0" sz="1050" spc="-105">
                <a:solidFill>
                  <a:srgbClr val="FFFFFF"/>
                </a:solidFill>
                <a:latin typeface="Arial Black"/>
                <a:cs typeface="Arial Black"/>
              </a:rPr>
              <a:t>Vinculación con</a:t>
            </a:r>
            <a:r>
              <a:rPr dirty="0" sz="105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Sistema </a:t>
            </a:r>
            <a:r>
              <a:rPr dirty="0" sz="1050" spc="-45">
                <a:solidFill>
                  <a:srgbClr val="FFFFFF"/>
                </a:solidFill>
                <a:latin typeface="Arial Black"/>
                <a:cs typeface="Arial Black"/>
              </a:rPr>
              <a:t>Financiero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978397" y="2863341"/>
            <a:ext cx="10198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dirty="0" sz="1050" spc="-70">
                <a:solidFill>
                  <a:srgbClr val="FFFFFF"/>
                </a:solidFill>
                <a:latin typeface="Arial Black"/>
                <a:cs typeface="Arial Black"/>
              </a:rPr>
              <a:t>Mejora</a:t>
            </a: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5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05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dirty="0" sz="1050" spc="-85">
                <a:solidFill>
                  <a:srgbClr val="FFFFFF"/>
                </a:solidFill>
                <a:latin typeface="Arial Black"/>
                <a:cs typeface="Arial Black"/>
              </a:rPr>
              <a:t>Productividad</a:t>
            </a:r>
            <a:r>
              <a:rPr dirty="0" sz="105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dirty="0" sz="1050" spc="-70">
                <a:solidFill>
                  <a:srgbClr val="FFFFFF"/>
                </a:solidFill>
                <a:latin typeface="Arial Black"/>
                <a:cs typeface="Arial Black"/>
              </a:rPr>
              <a:t>Competitividad</a:t>
            </a:r>
            <a:endParaRPr sz="1050">
              <a:latin typeface="Arial Black"/>
              <a:cs typeface="Arial Black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127760" y="858011"/>
            <a:ext cx="4808220" cy="1823085"/>
            <a:chOff x="1127760" y="858011"/>
            <a:chExt cx="4808220" cy="1823085"/>
          </a:xfrm>
        </p:grpSpPr>
        <p:sp>
          <p:nvSpPr>
            <p:cNvPr id="22" name="object 22" descr=""/>
            <p:cNvSpPr/>
            <p:nvPr/>
          </p:nvSpPr>
          <p:spPr>
            <a:xfrm>
              <a:off x="1792982" y="2281427"/>
              <a:ext cx="307340" cy="399415"/>
            </a:xfrm>
            <a:custGeom>
              <a:avLst/>
              <a:gdLst/>
              <a:ahLst/>
              <a:cxnLst/>
              <a:rect l="l" t="t" r="r" b="b"/>
              <a:pathLst>
                <a:path w="307339" h="399414">
                  <a:moveTo>
                    <a:pt x="260601" y="313563"/>
                  </a:moveTo>
                  <a:lnTo>
                    <a:pt x="104270" y="313563"/>
                  </a:lnTo>
                  <a:lnTo>
                    <a:pt x="112817" y="314731"/>
                  </a:lnTo>
                  <a:lnTo>
                    <a:pt x="119209" y="318246"/>
                  </a:lnTo>
                  <a:lnTo>
                    <a:pt x="122862" y="324117"/>
                  </a:lnTo>
                  <a:lnTo>
                    <a:pt x="123193" y="332359"/>
                  </a:lnTo>
                  <a:lnTo>
                    <a:pt x="120771" y="339556"/>
                  </a:lnTo>
                  <a:lnTo>
                    <a:pt x="119526" y="345741"/>
                  </a:lnTo>
                  <a:lnTo>
                    <a:pt x="119068" y="351522"/>
                  </a:lnTo>
                  <a:lnTo>
                    <a:pt x="119002" y="357505"/>
                  </a:lnTo>
                  <a:lnTo>
                    <a:pt x="115155" y="367569"/>
                  </a:lnTo>
                  <a:lnTo>
                    <a:pt x="108795" y="381539"/>
                  </a:lnTo>
                  <a:lnTo>
                    <a:pt x="102840" y="393938"/>
                  </a:lnTo>
                  <a:lnTo>
                    <a:pt x="100206" y="399288"/>
                  </a:lnTo>
                  <a:lnTo>
                    <a:pt x="116728" y="388062"/>
                  </a:lnTo>
                  <a:lnTo>
                    <a:pt x="183772" y="357505"/>
                  </a:lnTo>
                  <a:lnTo>
                    <a:pt x="220416" y="344277"/>
                  </a:lnTo>
                  <a:lnTo>
                    <a:pt x="248034" y="339693"/>
                  </a:lnTo>
                  <a:lnTo>
                    <a:pt x="271108" y="339693"/>
                  </a:lnTo>
                  <a:lnTo>
                    <a:pt x="260601" y="313563"/>
                  </a:lnTo>
                  <a:close/>
                </a:path>
                <a:path w="307339" h="399414">
                  <a:moveTo>
                    <a:pt x="271108" y="339693"/>
                  </a:moveTo>
                  <a:lnTo>
                    <a:pt x="248034" y="339693"/>
                  </a:lnTo>
                  <a:lnTo>
                    <a:pt x="265461" y="339824"/>
                  </a:lnTo>
                  <a:lnTo>
                    <a:pt x="271529" y="340741"/>
                  </a:lnTo>
                  <a:lnTo>
                    <a:pt x="271108" y="339693"/>
                  </a:lnTo>
                  <a:close/>
                </a:path>
                <a:path w="307339" h="399414">
                  <a:moveTo>
                    <a:pt x="253018" y="269621"/>
                  </a:moveTo>
                  <a:lnTo>
                    <a:pt x="52073" y="269621"/>
                  </a:lnTo>
                  <a:lnTo>
                    <a:pt x="49914" y="278002"/>
                  </a:lnTo>
                  <a:lnTo>
                    <a:pt x="48242" y="299215"/>
                  </a:lnTo>
                  <a:lnTo>
                    <a:pt x="53391" y="311213"/>
                  </a:lnTo>
                  <a:lnTo>
                    <a:pt x="62041" y="316543"/>
                  </a:lnTo>
                  <a:lnTo>
                    <a:pt x="70869" y="317754"/>
                  </a:lnTo>
                  <a:lnTo>
                    <a:pt x="83442" y="317754"/>
                  </a:lnTo>
                  <a:lnTo>
                    <a:pt x="89665" y="315722"/>
                  </a:lnTo>
                  <a:lnTo>
                    <a:pt x="93856" y="313563"/>
                  </a:lnTo>
                  <a:lnTo>
                    <a:pt x="260601" y="313563"/>
                  </a:lnTo>
                  <a:lnTo>
                    <a:pt x="256210" y="302642"/>
                  </a:lnTo>
                  <a:lnTo>
                    <a:pt x="250892" y="278844"/>
                  </a:lnTo>
                  <a:lnTo>
                    <a:pt x="253018" y="269621"/>
                  </a:lnTo>
                  <a:close/>
                </a:path>
                <a:path w="307339" h="399414">
                  <a:moveTo>
                    <a:pt x="169167" y="0"/>
                  </a:moveTo>
                  <a:lnTo>
                    <a:pt x="147635" y="1857"/>
                  </a:lnTo>
                  <a:lnTo>
                    <a:pt x="127305" y="7048"/>
                  </a:lnTo>
                  <a:lnTo>
                    <a:pt x="108571" y="15001"/>
                  </a:lnTo>
                  <a:lnTo>
                    <a:pt x="91824" y="25146"/>
                  </a:lnTo>
                  <a:lnTo>
                    <a:pt x="89665" y="25146"/>
                  </a:lnTo>
                  <a:lnTo>
                    <a:pt x="87633" y="27177"/>
                  </a:lnTo>
                  <a:lnTo>
                    <a:pt x="78607" y="33847"/>
                  </a:lnTo>
                  <a:lnTo>
                    <a:pt x="70377" y="41290"/>
                  </a:lnTo>
                  <a:lnTo>
                    <a:pt x="42437" y="83073"/>
                  </a:lnTo>
                  <a:lnTo>
                    <a:pt x="31571" y="129075"/>
                  </a:lnTo>
                  <a:lnTo>
                    <a:pt x="34008" y="139763"/>
                  </a:lnTo>
                  <a:lnTo>
                    <a:pt x="37635" y="146927"/>
                  </a:lnTo>
                  <a:lnTo>
                    <a:pt x="39500" y="154686"/>
                  </a:lnTo>
                  <a:lnTo>
                    <a:pt x="36270" y="164373"/>
                  </a:lnTo>
                  <a:lnTo>
                    <a:pt x="27753" y="177419"/>
                  </a:lnTo>
                  <a:lnTo>
                    <a:pt x="15712" y="193226"/>
                  </a:lnTo>
                  <a:lnTo>
                    <a:pt x="1908" y="211200"/>
                  </a:lnTo>
                  <a:lnTo>
                    <a:pt x="0" y="216763"/>
                  </a:lnTo>
                  <a:lnTo>
                    <a:pt x="829" y="222932"/>
                  </a:lnTo>
                  <a:lnTo>
                    <a:pt x="4802" y="227935"/>
                  </a:lnTo>
                  <a:lnTo>
                    <a:pt x="12322" y="229997"/>
                  </a:lnTo>
                  <a:lnTo>
                    <a:pt x="35309" y="229997"/>
                  </a:lnTo>
                  <a:lnTo>
                    <a:pt x="42094" y="232310"/>
                  </a:lnTo>
                  <a:lnTo>
                    <a:pt x="42628" y="237553"/>
                  </a:lnTo>
                  <a:lnTo>
                    <a:pt x="40042" y="243177"/>
                  </a:lnTo>
                  <a:lnTo>
                    <a:pt x="37468" y="246634"/>
                  </a:lnTo>
                  <a:lnTo>
                    <a:pt x="37468" y="248793"/>
                  </a:lnTo>
                  <a:lnTo>
                    <a:pt x="43691" y="255016"/>
                  </a:lnTo>
                  <a:lnTo>
                    <a:pt x="35309" y="263398"/>
                  </a:lnTo>
                  <a:lnTo>
                    <a:pt x="39500" y="269621"/>
                  </a:lnTo>
                  <a:lnTo>
                    <a:pt x="39500" y="271780"/>
                  </a:lnTo>
                  <a:lnTo>
                    <a:pt x="52073" y="269621"/>
                  </a:lnTo>
                  <a:lnTo>
                    <a:pt x="253018" y="269621"/>
                  </a:lnTo>
                  <a:lnTo>
                    <a:pt x="255385" y="259355"/>
                  </a:lnTo>
                  <a:lnTo>
                    <a:pt x="267147" y="238379"/>
                  </a:lnTo>
                  <a:lnTo>
                    <a:pt x="144021" y="238379"/>
                  </a:lnTo>
                  <a:lnTo>
                    <a:pt x="156594" y="163068"/>
                  </a:lnTo>
                  <a:lnTo>
                    <a:pt x="129416" y="163068"/>
                  </a:lnTo>
                  <a:lnTo>
                    <a:pt x="139830" y="123317"/>
                  </a:lnTo>
                  <a:lnTo>
                    <a:pt x="127257" y="123317"/>
                  </a:lnTo>
                  <a:lnTo>
                    <a:pt x="95420" y="118036"/>
                  </a:lnTo>
                  <a:lnTo>
                    <a:pt x="79251" y="98028"/>
                  </a:lnTo>
                  <a:lnTo>
                    <a:pt x="80323" y="71328"/>
                  </a:lnTo>
                  <a:lnTo>
                    <a:pt x="100206" y="45974"/>
                  </a:lnTo>
                  <a:lnTo>
                    <a:pt x="100206" y="43942"/>
                  </a:lnTo>
                  <a:lnTo>
                    <a:pt x="102238" y="43942"/>
                  </a:lnTo>
                  <a:lnTo>
                    <a:pt x="117090" y="34452"/>
                  </a:lnTo>
                  <a:lnTo>
                    <a:pt x="133322" y="27940"/>
                  </a:lnTo>
                  <a:lnTo>
                    <a:pt x="150745" y="24189"/>
                  </a:lnTo>
                  <a:lnTo>
                    <a:pt x="169167" y="22987"/>
                  </a:lnTo>
                  <a:lnTo>
                    <a:pt x="242502" y="22987"/>
                  </a:lnTo>
                  <a:lnTo>
                    <a:pt x="212382" y="7143"/>
                  </a:lnTo>
                  <a:lnTo>
                    <a:pt x="169167" y="0"/>
                  </a:lnTo>
                  <a:close/>
                </a:path>
                <a:path w="307339" h="399414">
                  <a:moveTo>
                    <a:pt x="208791" y="150495"/>
                  </a:moveTo>
                  <a:lnTo>
                    <a:pt x="144021" y="238379"/>
                  </a:lnTo>
                  <a:lnTo>
                    <a:pt x="267147" y="238379"/>
                  </a:lnTo>
                  <a:lnTo>
                    <a:pt x="269497" y="234187"/>
                  </a:lnTo>
                  <a:lnTo>
                    <a:pt x="285926" y="206803"/>
                  </a:lnTo>
                  <a:lnTo>
                    <a:pt x="297676" y="184753"/>
                  </a:lnTo>
                  <a:lnTo>
                    <a:pt x="303515" y="167497"/>
                  </a:lnTo>
                  <a:lnTo>
                    <a:pt x="246764" y="167497"/>
                  </a:lnTo>
                  <a:lnTo>
                    <a:pt x="227333" y="166610"/>
                  </a:lnTo>
                  <a:lnTo>
                    <a:pt x="215141" y="158876"/>
                  </a:lnTo>
                  <a:lnTo>
                    <a:pt x="212982" y="156845"/>
                  </a:lnTo>
                  <a:lnTo>
                    <a:pt x="210950" y="152654"/>
                  </a:lnTo>
                  <a:lnTo>
                    <a:pt x="208791" y="150495"/>
                  </a:lnTo>
                  <a:close/>
                </a:path>
                <a:path w="307339" h="399414">
                  <a:moveTo>
                    <a:pt x="200536" y="83566"/>
                  </a:moveTo>
                  <a:lnTo>
                    <a:pt x="156594" y="83566"/>
                  </a:lnTo>
                  <a:lnTo>
                    <a:pt x="139830" y="154686"/>
                  </a:lnTo>
                  <a:lnTo>
                    <a:pt x="167008" y="154686"/>
                  </a:lnTo>
                  <a:lnTo>
                    <a:pt x="154435" y="213233"/>
                  </a:lnTo>
                  <a:lnTo>
                    <a:pt x="212982" y="127508"/>
                  </a:lnTo>
                  <a:lnTo>
                    <a:pt x="185804" y="127508"/>
                  </a:lnTo>
                  <a:lnTo>
                    <a:pt x="200536" y="83566"/>
                  </a:lnTo>
                  <a:close/>
                </a:path>
                <a:path w="307339" h="399414">
                  <a:moveTo>
                    <a:pt x="242502" y="22987"/>
                  </a:moveTo>
                  <a:lnTo>
                    <a:pt x="169167" y="22987"/>
                  </a:lnTo>
                  <a:lnTo>
                    <a:pt x="205277" y="28606"/>
                  </a:lnTo>
                  <a:lnTo>
                    <a:pt x="237065" y="44418"/>
                  </a:lnTo>
                  <a:lnTo>
                    <a:pt x="262590" y="68849"/>
                  </a:lnTo>
                  <a:lnTo>
                    <a:pt x="279911" y="100330"/>
                  </a:lnTo>
                  <a:lnTo>
                    <a:pt x="283412" y="113389"/>
                  </a:lnTo>
                  <a:lnTo>
                    <a:pt x="284579" y="124888"/>
                  </a:lnTo>
                  <a:lnTo>
                    <a:pt x="283412" y="135602"/>
                  </a:lnTo>
                  <a:lnTo>
                    <a:pt x="279911" y="146304"/>
                  </a:lnTo>
                  <a:lnTo>
                    <a:pt x="266576" y="160930"/>
                  </a:lnTo>
                  <a:lnTo>
                    <a:pt x="246764" y="167497"/>
                  </a:lnTo>
                  <a:lnTo>
                    <a:pt x="303515" y="167497"/>
                  </a:lnTo>
                  <a:lnTo>
                    <a:pt x="304734" y="163893"/>
                  </a:lnTo>
                  <a:lnTo>
                    <a:pt x="307089" y="140081"/>
                  </a:lnTo>
                  <a:lnTo>
                    <a:pt x="299963" y="95812"/>
                  </a:lnTo>
                  <a:lnTo>
                    <a:pt x="280194" y="57360"/>
                  </a:lnTo>
                  <a:lnTo>
                    <a:pt x="250196" y="27033"/>
                  </a:lnTo>
                  <a:lnTo>
                    <a:pt x="242502" y="22987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0" y="858011"/>
              <a:ext cx="4808220" cy="1036319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479791"/>
            <a:ext cx="8015069" cy="481619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28471" y="2151017"/>
          <a:ext cx="6446520" cy="377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840"/>
                <a:gridCol w="2653030"/>
                <a:gridCol w="1063625"/>
                <a:gridCol w="983614"/>
                <a:gridCol w="116713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Numero</a:t>
                      </a:r>
                      <a:endParaRPr sz="850">
                        <a:latin typeface="Caladea"/>
                        <a:cs typeface="Caladea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850" spc="-85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Nombre</a:t>
                      </a:r>
                      <a:r>
                        <a:rPr dirty="0" sz="850" spc="-25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850" spc="-75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de</a:t>
                      </a:r>
                      <a:r>
                        <a:rPr dirty="0" sz="850" spc="-2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850" spc="-65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la</a:t>
                      </a:r>
                      <a:r>
                        <a:rPr dirty="0" sz="850" spc="-3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Empresa</a:t>
                      </a:r>
                      <a:endParaRPr sz="850">
                        <a:latin typeface="Caladea"/>
                        <a:cs typeface="Caladea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Rubro</a:t>
                      </a:r>
                      <a:endParaRPr sz="850">
                        <a:latin typeface="Caladea"/>
                        <a:cs typeface="Caladea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Departamento</a:t>
                      </a:r>
                      <a:endParaRPr sz="850">
                        <a:latin typeface="Caladea"/>
                        <a:cs typeface="Caladea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850" spc="-10" b="1">
                          <a:solidFill>
                            <a:srgbClr val="FFFFFF"/>
                          </a:solidFill>
                          <a:latin typeface="Caladea"/>
                          <a:cs typeface="Caladea"/>
                        </a:rPr>
                        <a:t>Ciudad</a:t>
                      </a:r>
                      <a:endParaRPr sz="850">
                        <a:latin typeface="Caladea"/>
                        <a:cs typeface="Caladea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1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0">
                          <a:latin typeface="Caladea"/>
                          <a:cs typeface="Caladea"/>
                        </a:rPr>
                        <a:t>KIMCHI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CLUB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Alimentos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Central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0">
                          <a:latin typeface="Caladea"/>
                          <a:cs typeface="Caladea"/>
                        </a:rPr>
                        <a:t>Mariano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0">
                          <a:latin typeface="Caladea"/>
                          <a:cs typeface="Caladea"/>
                        </a:rPr>
                        <a:t>Roque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Alonso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2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VRO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PARDO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S.R.L.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Confecciones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120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3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85"/>
                        </a:lnSpc>
                        <a:spcBef>
                          <a:spcPts val="85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MADRE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S.A.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8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Agroindustrias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8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4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0">
                          <a:latin typeface="Caladea"/>
                          <a:cs typeface="Caladea"/>
                        </a:rPr>
                        <a:t>ADONAI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SOLUCIONES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Agroindustrias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Central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San</a:t>
                      </a:r>
                      <a:r>
                        <a:rPr dirty="0" sz="1000" spc="-3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Lorenzo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5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0">
                          <a:latin typeface="Caladea"/>
                          <a:cs typeface="Caladea"/>
                        </a:rPr>
                        <a:t>NUTS&amp;FIT</a:t>
                      </a:r>
                      <a:r>
                        <a:rPr dirty="0" sz="1000" spc="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S.A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Alimentos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6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MANZANILLAS</a:t>
                      </a:r>
                      <a:r>
                        <a:rPr dirty="0" sz="1000" spc="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SA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Confecciones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7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0">
                          <a:latin typeface="Caladea"/>
                          <a:cs typeface="Caladea"/>
                        </a:rPr>
                        <a:t>DOSIS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FARMACIA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5">
                          <a:latin typeface="Caladea"/>
                          <a:cs typeface="Caladea"/>
                        </a:rPr>
                        <a:t>DE</a:t>
                      </a:r>
                      <a:r>
                        <a:rPr dirty="0" sz="1000" spc="2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PREPARADOS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MAGISTRALES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SRL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Farmaceutica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8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0">
                          <a:latin typeface="Caladea"/>
                          <a:cs typeface="Caladea"/>
                        </a:rPr>
                        <a:t>ARRAIGO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EXPRESIÓN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AUDIOVISUAL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70">
                          <a:latin typeface="Caladea"/>
                          <a:cs typeface="Caladea"/>
                        </a:rPr>
                        <a:t>Industrias</a:t>
                      </a:r>
                      <a:r>
                        <a:rPr dirty="0" sz="1000" spc="-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Creativas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390"/>
                        </a:spcBef>
                      </a:pPr>
                      <a:r>
                        <a:rPr dirty="0" sz="1000" spc="-50">
                          <a:latin typeface="Caladea"/>
                          <a:cs typeface="Caladea"/>
                        </a:rPr>
                        <a:t>9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0">
                          <a:latin typeface="Caladea"/>
                          <a:cs typeface="Caladea"/>
                        </a:rPr>
                        <a:t>NUESTRA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0">
                          <a:latin typeface="Caladea"/>
                          <a:cs typeface="Caladea"/>
                        </a:rPr>
                        <a:t>ESENCIA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PARAGUAY</a:t>
                      </a:r>
                      <a:r>
                        <a:rPr dirty="0" sz="1000" spc="-3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S.A.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Domisanitarios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4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10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10">
                          <a:latin typeface="Caladea"/>
                          <a:cs typeface="Caladea"/>
                        </a:rPr>
                        <a:t>MARY</a:t>
                      </a:r>
                      <a:r>
                        <a:rPr dirty="0" sz="1000" spc="-3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TRADING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IMPORT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EMPORT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Agroindustrias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San</a:t>
                      </a:r>
                      <a:r>
                        <a:rPr dirty="0" sz="1000" spc="-3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Pedro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Liberación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11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NUTRIMART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Alimentos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12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GREEN-</a:t>
                      </a:r>
                      <a:r>
                        <a:rPr dirty="0" sz="1000" spc="-80">
                          <a:latin typeface="Caladea"/>
                          <a:cs typeface="Caladea"/>
                        </a:rPr>
                        <a:t>K!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65">
                          <a:latin typeface="Caladea"/>
                          <a:cs typeface="Caladea"/>
                        </a:rPr>
                        <a:t>-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ALIMENTOS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 NATURALES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Alimentos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13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PANTIES-LENCERÍA</a:t>
                      </a:r>
                      <a:r>
                        <a:rPr dirty="0" sz="1000" spc="7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BOUTIQUE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Confecciones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Itapúa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Encarnación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350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14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444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RB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STEEL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SOLUTIONS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Muebles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15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POPE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360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Confecciones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Central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San</a:t>
                      </a:r>
                      <a:r>
                        <a:rPr dirty="0" sz="1000" spc="-3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Lorenzo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310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16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NILDA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5">
                          <a:latin typeface="Caladea"/>
                          <a:cs typeface="Caladea"/>
                        </a:rPr>
                        <a:t>ROSSANA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ESCOBAR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ONELL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Confecciones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45"/>
                        </a:lnSpc>
                        <a:spcBef>
                          <a:spcPts val="310"/>
                        </a:spcBef>
                      </a:pPr>
                      <a:r>
                        <a:rPr dirty="0" sz="1000" spc="-80">
                          <a:latin typeface="Caladea"/>
                          <a:cs typeface="Caladea"/>
                        </a:rPr>
                        <a:t>Alto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Paraná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310"/>
                        </a:spcBef>
                      </a:pPr>
                      <a:r>
                        <a:rPr dirty="0" sz="1000" spc="-80">
                          <a:latin typeface="Caladea"/>
                          <a:cs typeface="Caladea"/>
                        </a:rPr>
                        <a:t>Ciudad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75">
                          <a:latin typeface="Caladea"/>
                          <a:cs typeface="Caladea"/>
                        </a:rPr>
                        <a:t>del</a:t>
                      </a:r>
                      <a:r>
                        <a:rPr dirty="0" sz="1000" spc="-3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Este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17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5">
                          <a:latin typeface="Caladea"/>
                          <a:cs typeface="Caladea"/>
                        </a:rPr>
                        <a:t>PRO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CARNES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MISIONES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Agroindustrias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Misiones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San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85">
                          <a:latin typeface="Caladea"/>
                          <a:cs typeface="Caladea"/>
                        </a:rPr>
                        <a:t>Juan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">
                          <a:latin typeface="Caladea"/>
                          <a:cs typeface="Caladea"/>
                        </a:rPr>
                        <a:t>Bautista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18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CERVECERIA</a:t>
                      </a:r>
                      <a:r>
                        <a:rPr dirty="0" sz="1000" spc="1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ARTESANAL</a:t>
                      </a:r>
                      <a:r>
                        <a:rPr dirty="0" sz="1000" spc="-1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5">
                          <a:latin typeface="Caladea"/>
                          <a:cs typeface="Caladea"/>
                        </a:rPr>
                        <a:t>MALTA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BRAVA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Bebidas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Itapúa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Encarnación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19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5">
                          <a:latin typeface="Caladea"/>
                          <a:cs typeface="Caladea"/>
                        </a:rPr>
                        <a:t>INDUSTRIA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GRAFICA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5">
                          <a:latin typeface="Caladea"/>
                          <a:cs typeface="Caladea"/>
                        </a:rPr>
                        <a:t>FULL</a:t>
                      </a:r>
                      <a:r>
                        <a:rPr dirty="0" sz="1000" spc="-2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COLOR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SA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Gráficas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25">
                          <a:latin typeface="Caladea"/>
                          <a:cs typeface="Caladea"/>
                        </a:rPr>
                        <a:t>20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90">
                          <a:latin typeface="Caladea"/>
                          <a:cs typeface="Caladea"/>
                        </a:rPr>
                        <a:t>SERVICIOS</a:t>
                      </a:r>
                      <a:r>
                        <a:rPr dirty="0" sz="1000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95">
                          <a:latin typeface="Caladea"/>
                          <a:cs typeface="Caladea"/>
                        </a:rPr>
                        <a:t>GRAFICOS</a:t>
                      </a:r>
                      <a:r>
                        <a:rPr dirty="0" sz="1000" spc="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100">
                          <a:latin typeface="Caladea"/>
                          <a:cs typeface="Caladea"/>
                        </a:rPr>
                        <a:t>TENONDETE</a:t>
                      </a:r>
                      <a:r>
                        <a:rPr dirty="0" sz="1000" spc="35">
                          <a:latin typeface="Caladea"/>
                          <a:cs typeface="Caladea"/>
                        </a:rPr>
                        <a:t> </a:t>
                      </a:r>
                      <a:r>
                        <a:rPr dirty="0" sz="1000" spc="-25">
                          <a:latin typeface="Caladea"/>
                          <a:cs typeface="Caladea"/>
                        </a:rPr>
                        <a:t>SA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Gráficas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Capital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Caladea"/>
                          <a:cs typeface="Caladea"/>
                        </a:rPr>
                        <a:t>Asunción</a:t>
                      </a:r>
                      <a:endParaRPr sz="1000">
                        <a:latin typeface="Caladea"/>
                        <a:cs typeface="Caladea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18557" y="1526274"/>
            <a:ext cx="3783329" cy="518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60119" marR="5080" indent="-948055">
              <a:lnSpc>
                <a:spcPct val="115599"/>
              </a:lnSpc>
              <a:spcBef>
                <a:spcPts val="95"/>
              </a:spcBef>
            </a:pPr>
            <a:r>
              <a:rPr dirty="0" sz="1400" spc="-145" b="1">
                <a:latin typeface="Times New Roman"/>
                <a:cs typeface="Times New Roman"/>
              </a:rPr>
              <a:t>Programa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25" b="1">
                <a:latin typeface="Times New Roman"/>
                <a:cs typeface="Times New Roman"/>
              </a:rPr>
              <a:t>de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30" b="1">
                <a:latin typeface="Times New Roman"/>
                <a:cs typeface="Times New Roman"/>
              </a:rPr>
              <a:t>Competitividad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125" b="1">
                <a:latin typeface="Times New Roman"/>
                <a:cs typeface="Times New Roman"/>
              </a:rPr>
              <a:t>de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05" b="1">
                <a:latin typeface="Times New Roman"/>
                <a:cs typeface="Times New Roman"/>
              </a:rPr>
              <a:t>las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70" b="1">
                <a:latin typeface="Times New Roman"/>
                <a:cs typeface="Times New Roman"/>
              </a:rPr>
              <a:t>MIPYMES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80" b="1">
                <a:latin typeface="Times New Roman"/>
                <a:cs typeface="Times New Roman"/>
              </a:rPr>
              <a:t>- </a:t>
            </a:r>
            <a:r>
              <a:rPr dirty="0" sz="1400" spc="-50" b="1">
                <a:latin typeface="Times New Roman"/>
                <a:cs typeface="Times New Roman"/>
              </a:rPr>
              <a:t>Año</a:t>
            </a:r>
            <a:r>
              <a:rPr dirty="0" sz="1400" spc="350" b="1">
                <a:latin typeface="Times New Roman"/>
                <a:cs typeface="Times New Roman"/>
              </a:rPr>
              <a:t> </a:t>
            </a:r>
            <a:r>
              <a:rPr dirty="0" sz="1400" spc="-60" b="1">
                <a:latin typeface="Times New Roman"/>
                <a:cs typeface="Times New Roman"/>
              </a:rPr>
              <a:t>2023 </a:t>
            </a:r>
            <a:r>
              <a:rPr dirty="0" sz="1400" spc="-125" b="1">
                <a:latin typeface="Times New Roman"/>
                <a:cs typeface="Times New Roman"/>
              </a:rPr>
              <a:t>Listado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10" b="1">
                <a:latin typeface="Times New Roman"/>
                <a:cs typeface="Times New Roman"/>
              </a:rPr>
              <a:t>Final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25" b="1">
                <a:latin typeface="Times New Roman"/>
                <a:cs typeface="Times New Roman"/>
              </a:rPr>
              <a:t>de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40" b="1">
                <a:latin typeface="Times New Roman"/>
                <a:cs typeface="Times New Roman"/>
              </a:rPr>
              <a:t>Beneficiarios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2364" y="2770632"/>
            <a:ext cx="2289810" cy="198043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3128" y="3625596"/>
            <a:ext cx="1163574" cy="52806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67447" y="2985592"/>
            <a:ext cx="198310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b="1">
                <a:solidFill>
                  <a:srgbClr val="FF0000"/>
                </a:solidFill>
                <a:latin typeface="Carlito"/>
                <a:cs typeface="Carlito"/>
              </a:rPr>
              <a:t>20 </a:t>
            </a:r>
            <a:r>
              <a:rPr dirty="0" sz="1700" spc="-10" b="1">
                <a:latin typeface="Carlito"/>
                <a:cs typeface="Carlito"/>
              </a:rPr>
              <a:t>Mipymes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548371" y="4075163"/>
            <a:ext cx="1435100" cy="1000760"/>
            <a:chOff x="7548371" y="4075163"/>
            <a:chExt cx="1435100" cy="100076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8371" y="4075163"/>
              <a:ext cx="1434846" cy="4808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0375" y="4335767"/>
              <a:ext cx="1372362" cy="48083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9079" y="4594847"/>
              <a:ext cx="774953" cy="48083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671561" y="4119448"/>
            <a:ext cx="1173480" cy="805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700" spc="-10" b="1">
                <a:latin typeface="Carlito"/>
                <a:cs typeface="Carlito"/>
              </a:rPr>
              <a:t>Beneficiarias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3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este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año </a:t>
            </a:r>
            <a:r>
              <a:rPr dirty="0" sz="1700" spc="-20" b="1">
                <a:latin typeface="Carlito"/>
                <a:cs typeface="Carlito"/>
              </a:rPr>
              <a:t>2023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5" y="832193"/>
            <a:ext cx="8015069" cy="409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7562" y="1275079"/>
            <a:ext cx="80740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0395" marR="5080" indent="-187833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Programa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25"/>
              <a:t> Competitividad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las</a:t>
            </a:r>
            <a:r>
              <a:rPr dirty="0" spc="-25"/>
              <a:t> </a:t>
            </a:r>
            <a:r>
              <a:rPr dirty="0" spc="-35"/>
              <a:t>MIPYMES</a:t>
            </a:r>
            <a:r>
              <a:rPr dirty="0"/>
              <a:t> </a:t>
            </a:r>
            <a:r>
              <a:rPr dirty="0" spc="-490">
                <a:latin typeface="Georgia"/>
                <a:cs typeface="Georgia"/>
              </a:rPr>
              <a:t>–</a:t>
            </a:r>
            <a:r>
              <a:rPr dirty="0" spc="-10">
                <a:latin typeface="Georgia"/>
                <a:cs typeface="Georgia"/>
              </a:rPr>
              <a:t> </a:t>
            </a:r>
            <a:r>
              <a:rPr dirty="0" spc="-10"/>
              <a:t>Beneficiarias </a:t>
            </a:r>
            <a:r>
              <a:rPr dirty="0"/>
              <a:t>Año</a:t>
            </a:r>
            <a:r>
              <a:rPr dirty="0" spc="-130"/>
              <a:t> </a:t>
            </a:r>
            <a:r>
              <a:rPr dirty="0" spc="-20"/>
              <a:t>2023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" y="2129027"/>
            <a:ext cx="6271260" cy="38465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8233" y="3283166"/>
            <a:ext cx="451568" cy="65254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5564" y="3722560"/>
            <a:ext cx="1246367" cy="20485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493507" y="4040111"/>
            <a:ext cx="1896745" cy="1000760"/>
            <a:chOff x="7493507" y="4040111"/>
            <a:chExt cx="1896745" cy="100076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3463" y="4040111"/>
              <a:ext cx="1029462" cy="4808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7619" y="4300715"/>
              <a:ext cx="1628394" cy="4808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3507" y="4559795"/>
              <a:ext cx="1736598" cy="48083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2831" y="4559795"/>
              <a:ext cx="447281" cy="48083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460360" y="2764915"/>
            <a:ext cx="1901189" cy="2125345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algn="ctr" marL="12065" marR="5080">
              <a:lnSpc>
                <a:spcPct val="104099"/>
              </a:lnSpc>
              <a:spcBef>
                <a:spcPts val="1215"/>
              </a:spcBef>
            </a:pPr>
            <a:r>
              <a:rPr dirty="0" sz="7150" b="1">
                <a:solidFill>
                  <a:srgbClr val="00AF50"/>
                </a:solidFill>
                <a:latin typeface="Carlito"/>
                <a:cs typeface="Carlito"/>
              </a:rPr>
              <a:t>9</a:t>
            </a:r>
            <a:r>
              <a:rPr dirty="0" sz="7150" spc="-55" b="1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Rubros</a:t>
            </a:r>
            <a:r>
              <a:rPr dirty="0" sz="1700" spc="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de</a:t>
            </a:r>
            <a:r>
              <a:rPr dirty="0" sz="1700" spc="-5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los </a:t>
            </a:r>
            <a:r>
              <a:rPr dirty="0" sz="1700" spc="-10" b="1">
                <a:latin typeface="Carlito"/>
                <a:cs typeface="Carlito"/>
              </a:rPr>
              <a:t>sectores</a:t>
            </a:r>
            <a:endParaRPr sz="1700">
              <a:latin typeface="Carlito"/>
              <a:cs typeface="Carlito"/>
            </a:endParaRPr>
          </a:p>
          <a:p>
            <a:pPr algn="ctr" marL="169545" marR="113030" indent="-1270">
              <a:lnSpc>
                <a:spcPct val="100000"/>
              </a:lnSpc>
              <a:spcBef>
                <a:spcPts val="10"/>
              </a:spcBef>
            </a:pPr>
            <a:r>
              <a:rPr dirty="0" sz="1700" b="1">
                <a:latin typeface="Carlito"/>
                <a:cs typeface="Carlito"/>
              </a:rPr>
              <a:t>económicos</a:t>
            </a:r>
            <a:r>
              <a:rPr dirty="0" sz="1700" spc="-50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de </a:t>
            </a:r>
            <a:r>
              <a:rPr dirty="0" sz="1700" b="1">
                <a:latin typeface="Carlito"/>
                <a:cs typeface="Carlito"/>
              </a:rPr>
              <a:t>nuestra</a:t>
            </a:r>
            <a:r>
              <a:rPr dirty="0" sz="1700" spc="-8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economía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5" y="568272"/>
            <a:ext cx="8015069" cy="4082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45639" y="1656714"/>
            <a:ext cx="432879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30" b="1">
                <a:latin typeface="Times New Roman"/>
                <a:cs typeface="Times New Roman"/>
              </a:rPr>
              <a:t>Programa</a:t>
            </a:r>
            <a:r>
              <a:rPr dirty="0" sz="1700" b="1">
                <a:latin typeface="Times New Roman"/>
                <a:cs typeface="Times New Roman"/>
              </a:rPr>
              <a:t> de</a:t>
            </a:r>
            <a:r>
              <a:rPr dirty="0" sz="1700" spc="10" b="1">
                <a:latin typeface="Times New Roman"/>
                <a:cs typeface="Times New Roman"/>
              </a:rPr>
              <a:t> </a:t>
            </a:r>
            <a:r>
              <a:rPr dirty="0" sz="1700" spc="-20" b="1">
                <a:latin typeface="Times New Roman"/>
                <a:cs typeface="Times New Roman"/>
              </a:rPr>
              <a:t>Competitividad</a:t>
            </a:r>
            <a:r>
              <a:rPr dirty="0" sz="1700" spc="-10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Times New Roman"/>
                <a:cs typeface="Times New Roman"/>
              </a:rPr>
              <a:t>de las</a:t>
            </a:r>
            <a:r>
              <a:rPr dirty="0" sz="1700" spc="5" b="1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MIPYMES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68224" y="2063495"/>
            <a:ext cx="9244330" cy="3828415"/>
            <a:chOff x="268224" y="2063495"/>
            <a:chExt cx="9244330" cy="382841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4" y="2063495"/>
              <a:ext cx="6560819" cy="38282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7707" y="2153411"/>
              <a:ext cx="2289809" cy="19819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8471" y="3009899"/>
              <a:ext cx="1163574" cy="5265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53045" y="2368372"/>
            <a:ext cx="1982470" cy="1116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>
                <a:solidFill>
                  <a:srgbClr val="FF0000"/>
                </a:solidFill>
                <a:latin typeface="Carlito"/>
                <a:cs typeface="Carlito"/>
              </a:rPr>
              <a:t>20</a:t>
            </a:r>
            <a:r>
              <a:rPr dirty="0" sz="7150" spc="-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000000"/>
                </a:solidFill>
                <a:latin typeface="Carlito"/>
                <a:cs typeface="Carlito"/>
              </a:rPr>
              <a:t>Mipymes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935723" y="3457955"/>
            <a:ext cx="2936240" cy="2242820"/>
            <a:chOff x="6935723" y="3457955"/>
            <a:chExt cx="2936240" cy="224282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5239" y="3457955"/>
              <a:ext cx="1434846" cy="4823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4447" y="3718559"/>
              <a:ext cx="1916429" cy="48234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8643" y="3977639"/>
              <a:ext cx="1876805" cy="48234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8054" y="4897373"/>
              <a:ext cx="251134" cy="15476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59267" y="4072127"/>
              <a:ext cx="1334262" cy="162839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3" y="5129783"/>
              <a:ext cx="2935985" cy="48234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058659" y="3502914"/>
            <a:ext cx="2626995" cy="1957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1170" marR="513715" indent="240665">
              <a:lnSpc>
                <a:spcPct val="100299"/>
              </a:lnSpc>
              <a:spcBef>
                <a:spcPts val="95"/>
              </a:spcBef>
            </a:pPr>
            <a:r>
              <a:rPr dirty="0" sz="1700" spc="-10" b="1">
                <a:latin typeface="Carlito"/>
                <a:cs typeface="Carlito"/>
              </a:rPr>
              <a:t>Beneficiarias</a:t>
            </a:r>
            <a:r>
              <a:rPr dirty="0" sz="1700" spc="50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este</a:t>
            </a:r>
            <a:r>
              <a:rPr dirty="0" sz="1700" spc="-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año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2023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spc="-50" b="1">
                <a:latin typeface="Carlito"/>
                <a:cs typeface="Carlito"/>
              </a:rPr>
              <a:t>, </a:t>
            </a:r>
            <a:r>
              <a:rPr dirty="0" sz="1700" b="1">
                <a:latin typeface="Carlito"/>
                <a:cs typeface="Carlito"/>
              </a:rPr>
              <a:t>están</a:t>
            </a:r>
            <a:r>
              <a:rPr dirty="0" sz="1700" spc="-45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distribuidas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6759"/>
              </a:lnSpc>
            </a:pP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5" b="1">
                <a:latin typeface="Carlito"/>
                <a:cs typeface="Carlito"/>
              </a:rPr>
              <a:t> </a:t>
            </a:r>
            <a:r>
              <a:rPr dirty="0" sz="5850" spc="-50" b="1">
                <a:solidFill>
                  <a:srgbClr val="001F5F"/>
                </a:solidFill>
                <a:latin typeface="Carlito"/>
                <a:cs typeface="Carlito"/>
              </a:rPr>
              <a:t>6</a:t>
            </a:r>
            <a:endParaRPr sz="58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700" b="1">
                <a:latin typeface="Carlito"/>
                <a:cs typeface="Carlito"/>
              </a:rPr>
              <a:t>Departamentos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del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Paraguay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892" y="3183382"/>
            <a:ext cx="655955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14069" marR="5080" indent="-802005">
              <a:lnSpc>
                <a:spcPct val="100000"/>
              </a:lnSpc>
              <a:spcBef>
                <a:spcPts val="105"/>
              </a:spcBef>
            </a:pPr>
            <a:r>
              <a:rPr dirty="0" sz="3200" spc="-55">
                <a:solidFill>
                  <a:srgbClr val="001F5F"/>
                </a:solidFill>
              </a:rPr>
              <a:t>SUBSECRETARIA</a:t>
            </a:r>
            <a:r>
              <a:rPr dirty="0" sz="3200" spc="-105">
                <a:solidFill>
                  <a:srgbClr val="001F5F"/>
                </a:solidFill>
              </a:rPr>
              <a:t> </a:t>
            </a:r>
            <a:r>
              <a:rPr dirty="0" sz="3200" spc="150">
                <a:solidFill>
                  <a:srgbClr val="001F5F"/>
                </a:solidFill>
              </a:rPr>
              <a:t>DE</a:t>
            </a:r>
            <a:r>
              <a:rPr dirty="0" sz="3200" spc="-100">
                <a:solidFill>
                  <a:srgbClr val="001F5F"/>
                </a:solidFill>
              </a:rPr>
              <a:t> </a:t>
            </a:r>
            <a:r>
              <a:rPr dirty="0" sz="3200" spc="-10">
                <a:solidFill>
                  <a:srgbClr val="001F5F"/>
                </a:solidFill>
              </a:rPr>
              <a:t>ESTADO</a:t>
            </a:r>
            <a:r>
              <a:rPr dirty="0" sz="3200" spc="-85">
                <a:solidFill>
                  <a:srgbClr val="001F5F"/>
                </a:solidFill>
              </a:rPr>
              <a:t> </a:t>
            </a:r>
            <a:r>
              <a:rPr dirty="0" sz="3200" spc="125">
                <a:solidFill>
                  <a:srgbClr val="001F5F"/>
                </a:solidFill>
              </a:rPr>
              <a:t>DE </a:t>
            </a:r>
            <a:r>
              <a:rPr dirty="0" sz="3200" spc="-25">
                <a:solidFill>
                  <a:srgbClr val="001F5F"/>
                </a:solidFill>
              </a:rPr>
              <a:t>COMERCIO</a:t>
            </a:r>
            <a:r>
              <a:rPr dirty="0" sz="3200" spc="-135">
                <a:solidFill>
                  <a:srgbClr val="001F5F"/>
                </a:solidFill>
              </a:rPr>
              <a:t> </a:t>
            </a:r>
            <a:r>
              <a:rPr dirty="0" sz="3200" spc="-240">
                <a:solidFill>
                  <a:srgbClr val="001F5F"/>
                </a:solidFill>
              </a:rPr>
              <a:t>Y</a:t>
            </a:r>
            <a:r>
              <a:rPr dirty="0" sz="3200">
                <a:solidFill>
                  <a:srgbClr val="001F5F"/>
                </a:solidFill>
              </a:rPr>
              <a:t> </a:t>
            </a:r>
            <a:r>
              <a:rPr dirty="0" sz="3200" spc="-10">
                <a:solidFill>
                  <a:srgbClr val="001F5F"/>
                </a:solidFill>
              </a:rPr>
              <a:t>SERVICIOS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955" y="574983"/>
            <a:ext cx="1331552" cy="118483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608832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874008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5011" y="6022847"/>
            <a:ext cx="2855976" cy="43709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325611" y="3674364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7"/>
                </a:lnTo>
                <a:lnTo>
                  <a:pt x="1580388" y="132587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325611" y="3939540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7"/>
                </a:lnTo>
                <a:lnTo>
                  <a:pt x="1580388" y="132587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530441"/>
            <a:ext cx="8016578" cy="40943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5691" y="2330195"/>
            <a:ext cx="4361688" cy="308914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312" y="2276855"/>
            <a:ext cx="4361688" cy="308914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75025" y="1691639"/>
            <a:ext cx="7063740" cy="487045"/>
            <a:chOff x="1475025" y="1691639"/>
            <a:chExt cx="7063740" cy="48704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025" y="1814501"/>
              <a:ext cx="2438101" cy="2093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3047" y="1696211"/>
              <a:ext cx="1479041" cy="4823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0536" y="1691639"/>
              <a:ext cx="3487673" cy="48234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447546" y="1736598"/>
            <a:ext cx="695134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b="1">
                <a:latin typeface="Carlito"/>
                <a:cs typeface="Carlito"/>
              </a:rPr>
              <a:t>Entrega</a:t>
            </a:r>
            <a:r>
              <a:rPr dirty="0" sz="1700" spc="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de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Certificado</a:t>
            </a:r>
            <a:r>
              <a:rPr dirty="0" sz="1700" spc="1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a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las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10" b="1">
                <a:latin typeface="Times New Roman"/>
                <a:cs typeface="Times New Roman"/>
              </a:rPr>
              <a:t>Beneficiarias</a:t>
            </a:r>
            <a:r>
              <a:rPr dirty="0" sz="1700" spc="-85" b="1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rlito"/>
                <a:cs typeface="Carlito"/>
              </a:rPr>
              <a:t>del PCM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2023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el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FORO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MIPYMES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56661" y="3238626"/>
            <a:ext cx="4397375" cy="10712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250" spc="45" b="1">
                <a:solidFill>
                  <a:srgbClr val="001F5F"/>
                </a:solidFill>
                <a:latin typeface="Times New Roman"/>
                <a:cs typeface="Times New Roman"/>
              </a:rPr>
              <a:t>DIRECCIÓN</a:t>
            </a:r>
            <a:r>
              <a:rPr dirty="0" sz="22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GENERAL</a:t>
            </a:r>
            <a:r>
              <a:rPr dirty="0" sz="225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9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FORMALIZACIÓN</a:t>
            </a:r>
            <a:r>
              <a:rPr dirty="0" sz="2250" spc="-1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2250" spc="-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-10" b="1">
                <a:solidFill>
                  <a:srgbClr val="001F5F"/>
                </a:solidFill>
                <a:latin typeface="Times New Roman"/>
                <a:cs typeface="Times New Roman"/>
              </a:rPr>
              <a:t>REGISTRO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Viceministerio</a:t>
            </a:r>
            <a:r>
              <a:rPr dirty="0" sz="225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2250" spc="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spc="-10" b="1">
                <a:solidFill>
                  <a:srgbClr val="001F5F"/>
                </a:solidFill>
                <a:latin typeface="Carlito"/>
                <a:cs typeface="Carlito"/>
              </a:rPr>
              <a:t>Mipymes</a:t>
            </a:r>
            <a:endParaRPr sz="225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1371" y="1110861"/>
            <a:ext cx="1081964" cy="9620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512820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3"/>
                </a:lnTo>
                <a:lnTo>
                  <a:pt x="1283208" y="108203"/>
                </a:lnTo>
                <a:lnTo>
                  <a:pt x="128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729228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4"/>
                </a:lnTo>
                <a:lnTo>
                  <a:pt x="1283208" y="108204"/>
                </a:lnTo>
                <a:lnTo>
                  <a:pt x="12832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235" y="5535167"/>
            <a:ext cx="2319528" cy="3556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601456" y="3518915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4"/>
                </a:lnTo>
                <a:lnTo>
                  <a:pt x="1283207" y="108204"/>
                </a:lnTo>
                <a:lnTo>
                  <a:pt x="1283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601456" y="3733800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4"/>
                </a:lnTo>
                <a:lnTo>
                  <a:pt x="1283207" y="108204"/>
                </a:lnTo>
                <a:lnTo>
                  <a:pt x="1283207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8204" y="420623"/>
            <a:ext cx="1624583" cy="24929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160264" y="1412747"/>
            <a:ext cx="3078480" cy="1931035"/>
            <a:chOff x="5160264" y="1412747"/>
            <a:chExt cx="3078480" cy="193103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0264" y="1412747"/>
              <a:ext cx="3078480" cy="193090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40" y="1959863"/>
              <a:ext cx="1494155" cy="13837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6524" y="1964372"/>
              <a:ext cx="860069" cy="9961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843905" y="2225547"/>
              <a:ext cx="979169" cy="979169"/>
            </a:xfrm>
            <a:custGeom>
              <a:avLst/>
              <a:gdLst/>
              <a:ahLst/>
              <a:cxnLst/>
              <a:rect l="l" t="t" r="r" b="b"/>
              <a:pathLst>
                <a:path w="979170" h="979169">
                  <a:moveTo>
                    <a:pt x="489585" y="0"/>
                  </a:moveTo>
                  <a:lnTo>
                    <a:pt x="489585" y="489457"/>
                  </a:lnTo>
                  <a:lnTo>
                    <a:pt x="131953" y="155193"/>
                  </a:lnTo>
                  <a:lnTo>
                    <a:pt x="97931" y="195750"/>
                  </a:lnTo>
                  <a:lnTo>
                    <a:pt x="68692" y="239412"/>
                  </a:lnTo>
                  <a:lnTo>
                    <a:pt x="44401" y="285755"/>
                  </a:lnTo>
                  <a:lnTo>
                    <a:pt x="25222" y="334356"/>
                  </a:lnTo>
                  <a:lnTo>
                    <a:pt x="11319" y="384790"/>
                  </a:lnTo>
                  <a:lnTo>
                    <a:pt x="2857" y="436631"/>
                  </a:lnTo>
                  <a:lnTo>
                    <a:pt x="0" y="489457"/>
                  </a:lnTo>
                  <a:lnTo>
                    <a:pt x="2241" y="536607"/>
                  </a:lnTo>
                  <a:lnTo>
                    <a:pt x="8828" y="582488"/>
                  </a:lnTo>
                  <a:lnTo>
                    <a:pt x="19555" y="626896"/>
                  </a:lnTo>
                  <a:lnTo>
                    <a:pt x="34218" y="669627"/>
                  </a:lnTo>
                  <a:lnTo>
                    <a:pt x="52611" y="710474"/>
                  </a:lnTo>
                  <a:lnTo>
                    <a:pt x="74529" y="749232"/>
                  </a:lnTo>
                  <a:lnTo>
                    <a:pt x="99766" y="785696"/>
                  </a:lnTo>
                  <a:lnTo>
                    <a:pt x="128118" y="819662"/>
                  </a:lnTo>
                  <a:lnTo>
                    <a:pt x="159380" y="850924"/>
                  </a:lnTo>
                  <a:lnTo>
                    <a:pt x="193346" y="879276"/>
                  </a:lnTo>
                  <a:lnTo>
                    <a:pt x="229810" y="904513"/>
                  </a:lnTo>
                  <a:lnTo>
                    <a:pt x="268568" y="926431"/>
                  </a:lnTo>
                  <a:lnTo>
                    <a:pt x="309415" y="944824"/>
                  </a:lnTo>
                  <a:lnTo>
                    <a:pt x="352146" y="959487"/>
                  </a:lnTo>
                  <a:lnTo>
                    <a:pt x="396554" y="970214"/>
                  </a:lnTo>
                  <a:lnTo>
                    <a:pt x="442435" y="976801"/>
                  </a:lnTo>
                  <a:lnTo>
                    <a:pt x="489585" y="979042"/>
                  </a:lnTo>
                  <a:lnTo>
                    <a:pt x="536713" y="976801"/>
                  </a:lnTo>
                  <a:lnTo>
                    <a:pt x="582575" y="970214"/>
                  </a:lnTo>
                  <a:lnTo>
                    <a:pt x="626967" y="959487"/>
                  </a:lnTo>
                  <a:lnTo>
                    <a:pt x="669683" y="944824"/>
                  </a:lnTo>
                  <a:lnTo>
                    <a:pt x="710518" y="926431"/>
                  </a:lnTo>
                  <a:lnTo>
                    <a:pt x="749266" y="904513"/>
                  </a:lnTo>
                  <a:lnTo>
                    <a:pt x="785722" y="879276"/>
                  </a:lnTo>
                  <a:lnTo>
                    <a:pt x="819681" y="850924"/>
                  </a:lnTo>
                  <a:lnTo>
                    <a:pt x="850937" y="819662"/>
                  </a:lnTo>
                  <a:lnTo>
                    <a:pt x="879285" y="785696"/>
                  </a:lnTo>
                  <a:lnTo>
                    <a:pt x="904519" y="749232"/>
                  </a:lnTo>
                  <a:lnTo>
                    <a:pt x="926434" y="710474"/>
                  </a:lnTo>
                  <a:lnTo>
                    <a:pt x="944826" y="669627"/>
                  </a:lnTo>
                  <a:lnTo>
                    <a:pt x="959487" y="626896"/>
                  </a:lnTo>
                  <a:lnTo>
                    <a:pt x="970214" y="582488"/>
                  </a:lnTo>
                  <a:lnTo>
                    <a:pt x="976801" y="536607"/>
                  </a:lnTo>
                  <a:lnTo>
                    <a:pt x="979043" y="489457"/>
                  </a:lnTo>
                  <a:lnTo>
                    <a:pt x="976801" y="442329"/>
                  </a:lnTo>
                  <a:lnTo>
                    <a:pt x="970214" y="396467"/>
                  </a:lnTo>
                  <a:lnTo>
                    <a:pt x="959487" y="352075"/>
                  </a:lnTo>
                  <a:lnTo>
                    <a:pt x="944826" y="309359"/>
                  </a:lnTo>
                  <a:lnTo>
                    <a:pt x="926434" y="268524"/>
                  </a:lnTo>
                  <a:lnTo>
                    <a:pt x="904519" y="229776"/>
                  </a:lnTo>
                  <a:lnTo>
                    <a:pt x="879285" y="193320"/>
                  </a:lnTo>
                  <a:lnTo>
                    <a:pt x="850937" y="159361"/>
                  </a:lnTo>
                  <a:lnTo>
                    <a:pt x="819681" y="128105"/>
                  </a:lnTo>
                  <a:lnTo>
                    <a:pt x="785722" y="99757"/>
                  </a:lnTo>
                  <a:lnTo>
                    <a:pt x="749266" y="74523"/>
                  </a:lnTo>
                  <a:lnTo>
                    <a:pt x="710518" y="52608"/>
                  </a:lnTo>
                  <a:lnTo>
                    <a:pt x="669683" y="34216"/>
                  </a:lnTo>
                  <a:lnTo>
                    <a:pt x="626967" y="19555"/>
                  </a:lnTo>
                  <a:lnTo>
                    <a:pt x="582575" y="8828"/>
                  </a:lnTo>
                  <a:lnTo>
                    <a:pt x="536713" y="2241"/>
                  </a:lnTo>
                  <a:lnTo>
                    <a:pt x="4895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75858" y="2225547"/>
              <a:ext cx="358140" cy="489584"/>
            </a:xfrm>
            <a:custGeom>
              <a:avLst/>
              <a:gdLst/>
              <a:ahLst/>
              <a:cxnLst/>
              <a:rect l="l" t="t" r="r" b="b"/>
              <a:pathLst>
                <a:path w="358139" h="489585">
                  <a:moveTo>
                    <a:pt x="357631" y="0"/>
                  </a:moveTo>
                  <a:lnTo>
                    <a:pt x="307119" y="2610"/>
                  </a:lnTo>
                  <a:lnTo>
                    <a:pt x="257550" y="10336"/>
                  </a:lnTo>
                  <a:lnTo>
                    <a:pt x="209280" y="23018"/>
                  </a:lnTo>
                  <a:lnTo>
                    <a:pt x="162671" y="40497"/>
                  </a:lnTo>
                  <a:lnTo>
                    <a:pt x="118079" y="62613"/>
                  </a:lnTo>
                  <a:lnTo>
                    <a:pt x="75864" y="89207"/>
                  </a:lnTo>
                  <a:lnTo>
                    <a:pt x="36385" y="120120"/>
                  </a:lnTo>
                  <a:lnTo>
                    <a:pt x="0" y="155193"/>
                  </a:lnTo>
                  <a:lnTo>
                    <a:pt x="357631" y="489457"/>
                  </a:lnTo>
                  <a:lnTo>
                    <a:pt x="35763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61304" y="2176271"/>
              <a:ext cx="277495" cy="90170"/>
            </a:xfrm>
            <a:custGeom>
              <a:avLst/>
              <a:gdLst/>
              <a:ahLst/>
              <a:cxnLst/>
              <a:rect l="l" t="t" r="r" b="b"/>
              <a:pathLst>
                <a:path w="277495" h="90169">
                  <a:moveTo>
                    <a:pt x="277368" y="89915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3428" y="2804109"/>
              <a:ext cx="400773" cy="2941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9336" y="2830067"/>
              <a:ext cx="298703" cy="1920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6692" y="2110714"/>
              <a:ext cx="400773" cy="2956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2136647"/>
              <a:ext cx="298703" cy="19354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160264" y="1412747"/>
            <a:ext cx="3078480" cy="193103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609600">
              <a:lnSpc>
                <a:spcPct val="100000"/>
              </a:lnSpc>
              <a:spcBef>
                <a:spcPts val="75"/>
              </a:spcBef>
            </a:pP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TIPO</a:t>
            </a:r>
            <a:r>
              <a:rPr dirty="0" sz="1800" spc="-2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DE</a:t>
            </a:r>
            <a:r>
              <a:rPr dirty="0" sz="1800" spc="-1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EMPRESA-</a:t>
            </a:r>
            <a:endParaRPr sz="1800">
              <a:latin typeface="Carlito"/>
              <a:cs typeface="Carlito"/>
            </a:endParaRPr>
          </a:p>
          <a:p>
            <a:pPr algn="ctr" marL="608965">
              <a:lnSpc>
                <a:spcPct val="100000"/>
              </a:lnSpc>
              <a:spcBef>
                <a:spcPts val="35"/>
              </a:spcBef>
            </a:pP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Emisión</a:t>
            </a:r>
            <a:endParaRPr sz="1800">
              <a:latin typeface="Carlito"/>
              <a:cs typeface="Carlito"/>
            </a:endParaRPr>
          </a:p>
          <a:p>
            <a:pPr marL="441325">
              <a:lnSpc>
                <a:spcPct val="100000"/>
              </a:lnSpc>
              <a:spcBef>
                <a:spcPts val="1370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13%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000">
              <a:latin typeface="Carlito"/>
              <a:cs typeface="Carlito"/>
            </a:endParaRPr>
          </a:p>
          <a:p>
            <a:pPr algn="ctr" marL="65786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87%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507223" y="2500883"/>
            <a:ext cx="655320" cy="428625"/>
            <a:chOff x="7507223" y="2500883"/>
            <a:chExt cx="655320" cy="428625"/>
          </a:xfrm>
        </p:grpSpPr>
        <p:sp>
          <p:nvSpPr>
            <p:cNvPr id="16" name="object 16" descr=""/>
            <p:cNvSpPr/>
            <p:nvPr/>
          </p:nvSpPr>
          <p:spPr>
            <a:xfrm>
              <a:off x="7507223" y="2500883"/>
              <a:ext cx="655320" cy="428625"/>
            </a:xfrm>
            <a:custGeom>
              <a:avLst/>
              <a:gdLst/>
              <a:ahLst/>
              <a:cxnLst/>
              <a:rect l="l" t="t" r="r" b="b"/>
              <a:pathLst>
                <a:path w="655320" h="428625">
                  <a:moveTo>
                    <a:pt x="655320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655320" y="428244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566659" y="2577083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64007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7" y="62484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566659" y="2790443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64007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7" y="62484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507223" y="2500883"/>
            <a:ext cx="655320" cy="4286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200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JURIDICA</a:t>
            </a:r>
            <a:endParaRPr sz="900">
              <a:latin typeface="Carlito"/>
              <a:cs typeface="Carlito"/>
            </a:endParaRPr>
          </a:p>
          <a:p>
            <a:pPr marL="150495">
              <a:lnSpc>
                <a:spcPct val="100000"/>
              </a:lnSpc>
              <a:spcBef>
                <a:spcPts val="605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FISICA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779523" y="1606422"/>
            <a:ext cx="2681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Times New Roman"/>
                <a:cs typeface="Times New Roman"/>
              </a:rPr>
              <a:t>EMISIÓN</a:t>
            </a:r>
            <a:r>
              <a:rPr dirty="0" sz="1500" spc="40" b="1">
                <a:latin typeface="Times New Roman"/>
                <a:cs typeface="Times New Roman"/>
              </a:rPr>
              <a:t> </a:t>
            </a:r>
            <a:r>
              <a:rPr dirty="0" sz="1500" spc="70" b="1">
                <a:latin typeface="Times New Roman"/>
                <a:cs typeface="Times New Roman"/>
              </a:rPr>
              <a:t>DE</a:t>
            </a:r>
            <a:r>
              <a:rPr dirty="0" sz="1500" spc="45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REGISTRO</a:t>
            </a:r>
            <a:r>
              <a:rPr dirty="0" sz="1500" spc="45" b="1">
                <a:latin typeface="Times New Roman"/>
                <a:cs typeface="Times New Roman"/>
              </a:rPr>
              <a:t> </a:t>
            </a:r>
            <a:r>
              <a:rPr dirty="0" sz="1500" spc="-20" b="1">
                <a:latin typeface="Times New Roman"/>
                <a:cs typeface="Times New Roman"/>
              </a:rPr>
              <a:t>2023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42313" y="2341444"/>
            <a:ext cx="890269" cy="6064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900" b="1">
                <a:latin typeface="Carlito"/>
                <a:cs typeface="Carlito"/>
              </a:rPr>
              <a:t>TIPO</a:t>
            </a:r>
            <a:r>
              <a:rPr dirty="0" sz="900" spc="-20" b="1">
                <a:latin typeface="Carlito"/>
                <a:cs typeface="Carlito"/>
              </a:rPr>
              <a:t> </a:t>
            </a:r>
            <a:r>
              <a:rPr dirty="0" sz="900" b="1">
                <a:latin typeface="Carlito"/>
                <a:cs typeface="Carlito"/>
              </a:rPr>
              <a:t>DE</a:t>
            </a:r>
            <a:r>
              <a:rPr dirty="0" sz="900" spc="-2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EMPRESA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900" spc="-10">
                <a:latin typeface="Carlito"/>
                <a:cs typeface="Carlito"/>
              </a:rPr>
              <a:t>JURÍDICA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900" spc="-10">
                <a:latin typeface="Carlito"/>
                <a:cs typeface="Carlito"/>
              </a:rPr>
              <a:t>FÍSICA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50970" y="2341444"/>
            <a:ext cx="543560" cy="8001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900" spc="-10" b="1">
                <a:latin typeface="Carlito"/>
                <a:cs typeface="Carlito"/>
              </a:rPr>
              <a:t>CANTIDAD</a:t>
            </a:r>
            <a:endParaRPr sz="9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445"/>
              </a:spcBef>
            </a:pPr>
            <a:r>
              <a:rPr dirty="0" sz="900" spc="-20">
                <a:latin typeface="Carlito"/>
                <a:cs typeface="Carlito"/>
              </a:rPr>
              <a:t>2388</a:t>
            </a:r>
            <a:endParaRPr sz="900">
              <a:latin typeface="Carlito"/>
              <a:cs typeface="Carlito"/>
            </a:endParaRPr>
          </a:p>
          <a:p>
            <a:pPr marL="356870">
              <a:lnSpc>
                <a:spcPct val="100000"/>
              </a:lnSpc>
              <a:spcBef>
                <a:spcPts val="445"/>
              </a:spcBef>
            </a:pPr>
            <a:r>
              <a:rPr dirty="0" sz="900" spc="-25">
                <a:latin typeface="Carlito"/>
                <a:cs typeface="Carlito"/>
              </a:rPr>
              <a:t>358</a:t>
            </a:r>
            <a:endParaRPr sz="9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445"/>
              </a:spcBef>
            </a:pPr>
            <a:r>
              <a:rPr dirty="0" sz="900" spc="-20">
                <a:latin typeface="Carlito"/>
                <a:cs typeface="Carlito"/>
              </a:rPr>
              <a:t>2746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160264" y="3642359"/>
            <a:ext cx="3078480" cy="1931035"/>
            <a:chOff x="5160264" y="3642359"/>
            <a:chExt cx="3078480" cy="1931035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0264" y="3642359"/>
              <a:ext cx="3078480" cy="19309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3140" y="4189513"/>
              <a:ext cx="994625" cy="138222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2412" y="4188002"/>
              <a:ext cx="1085646" cy="138374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333490" y="4454524"/>
              <a:ext cx="489584" cy="970915"/>
            </a:xfrm>
            <a:custGeom>
              <a:avLst/>
              <a:gdLst/>
              <a:ahLst/>
              <a:cxnLst/>
              <a:rect l="l" t="t" r="r" b="b"/>
              <a:pathLst>
                <a:path w="489584" h="970914">
                  <a:moveTo>
                    <a:pt x="0" y="0"/>
                  </a:moveTo>
                  <a:lnTo>
                    <a:pt x="0" y="489457"/>
                  </a:lnTo>
                  <a:lnTo>
                    <a:pt x="88900" y="970788"/>
                  </a:lnTo>
                  <a:lnTo>
                    <a:pt x="137633" y="959219"/>
                  </a:lnTo>
                  <a:lnTo>
                    <a:pt x="184187" y="943039"/>
                  </a:lnTo>
                  <a:lnTo>
                    <a:pt x="228331" y="922522"/>
                  </a:lnTo>
                  <a:lnTo>
                    <a:pt x="269836" y="897946"/>
                  </a:lnTo>
                  <a:lnTo>
                    <a:pt x="308475" y="869584"/>
                  </a:lnTo>
                  <a:lnTo>
                    <a:pt x="344018" y="837713"/>
                  </a:lnTo>
                  <a:lnTo>
                    <a:pt x="376237" y="802608"/>
                  </a:lnTo>
                  <a:lnTo>
                    <a:pt x="404902" y="764544"/>
                  </a:lnTo>
                  <a:lnTo>
                    <a:pt x="429785" y="723797"/>
                  </a:lnTo>
                  <a:lnTo>
                    <a:pt x="450657" y="680642"/>
                  </a:lnTo>
                  <a:lnTo>
                    <a:pt x="467289" y="635356"/>
                  </a:lnTo>
                  <a:lnTo>
                    <a:pt x="479452" y="588212"/>
                  </a:lnTo>
                  <a:lnTo>
                    <a:pt x="486918" y="539488"/>
                  </a:lnTo>
                  <a:lnTo>
                    <a:pt x="489458" y="489457"/>
                  </a:lnTo>
                  <a:lnTo>
                    <a:pt x="487216" y="442310"/>
                  </a:lnTo>
                  <a:lnTo>
                    <a:pt x="480629" y="396432"/>
                  </a:lnTo>
                  <a:lnTo>
                    <a:pt x="469902" y="352029"/>
                  </a:lnTo>
                  <a:lnTo>
                    <a:pt x="455241" y="309306"/>
                  </a:lnTo>
                  <a:lnTo>
                    <a:pt x="436849" y="268468"/>
                  </a:lnTo>
                  <a:lnTo>
                    <a:pt x="414934" y="229719"/>
                  </a:lnTo>
                  <a:lnTo>
                    <a:pt x="389700" y="193265"/>
                  </a:lnTo>
                  <a:lnTo>
                    <a:pt x="361352" y="159311"/>
                  </a:lnTo>
                  <a:lnTo>
                    <a:pt x="330096" y="128061"/>
                  </a:lnTo>
                  <a:lnTo>
                    <a:pt x="296137" y="99719"/>
                  </a:lnTo>
                  <a:lnTo>
                    <a:pt x="259681" y="74492"/>
                  </a:lnTo>
                  <a:lnTo>
                    <a:pt x="220933" y="52584"/>
                  </a:lnTo>
                  <a:lnTo>
                    <a:pt x="180098" y="34200"/>
                  </a:lnTo>
                  <a:lnTo>
                    <a:pt x="137382" y="19545"/>
                  </a:lnTo>
                  <a:lnTo>
                    <a:pt x="92990" y="8823"/>
                  </a:lnTo>
                  <a:lnTo>
                    <a:pt x="47128" y="2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43840" y="4454524"/>
              <a:ext cx="579120" cy="979169"/>
            </a:xfrm>
            <a:custGeom>
              <a:avLst/>
              <a:gdLst/>
              <a:ahLst/>
              <a:cxnLst/>
              <a:rect l="l" t="t" r="r" b="b"/>
              <a:pathLst>
                <a:path w="579120" h="979170">
                  <a:moveTo>
                    <a:pt x="489649" y="0"/>
                  </a:moveTo>
                  <a:lnTo>
                    <a:pt x="444945" y="2016"/>
                  </a:lnTo>
                  <a:lnTo>
                    <a:pt x="400622" y="8127"/>
                  </a:lnTo>
                  <a:lnTo>
                    <a:pt x="354677" y="18901"/>
                  </a:lnTo>
                  <a:lnTo>
                    <a:pt x="310769" y="33715"/>
                  </a:lnTo>
                  <a:lnTo>
                    <a:pt x="269062" y="52330"/>
                  </a:lnTo>
                  <a:lnTo>
                    <a:pt x="229719" y="74509"/>
                  </a:lnTo>
                  <a:lnTo>
                    <a:pt x="192905" y="100013"/>
                  </a:lnTo>
                  <a:lnTo>
                    <a:pt x="158785" y="128602"/>
                  </a:lnTo>
                  <a:lnTo>
                    <a:pt x="127522" y="160039"/>
                  </a:lnTo>
                  <a:lnTo>
                    <a:pt x="99281" y="194084"/>
                  </a:lnTo>
                  <a:lnTo>
                    <a:pt x="74225" y="230499"/>
                  </a:lnTo>
                  <a:lnTo>
                    <a:pt x="52521" y="269045"/>
                  </a:lnTo>
                  <a:lnTo>
                    <a:pt x="34330" y="309483"/>
                  </a:lnTo>
                  <a:lnTo>
                    <a:pt x="19819" y="351575"/>
                  </a:lnTo>
                  <a:lnTo>
                    <a:pt x="9150" y="395082"/>
                  </a:lnTo>
                  <a:lnTo>
                    <a:pt x="2489" y="439765"/>
                  </a:lnTo>
                  <a:lnTo>
                    <a:pt x="0" y="485385"/>
                  </a:lnTo>
                  <a:lnTo>
                    <a:pt x="1846" y="531705"/>
                  </a:lnTo>
                  <a:lnTo>
                    <a:pt x="8192" y="578485"/>
                  </a:lnTo>
                  <a:lnTo>
                    <a:pt x="18966" y="624429"/>
                  </a:lnTo>
                  <a:lnTo>
                    <a:pt x="33784" y="668337"/>
                  </a:lnTo>
                  <a:lnTo>
                    <a:pt x="52404" y="710044"/>
                  </a:lnTo>
                  <a:lnTo>
                    <a:pt x="74590" y="749386"/>
                  </a:lnTo>
                  <a:lnTo>
                    <a:pt x="100101" y="786198"/>
                  </a:lnTo>
                  <a:lnTo>
                    <a:pt x="128697" y="820316"/>
                  </a:lnTo>
                  <a:lnTo>
                    <a:pt x="160141" y="851576"/>
                  </a:lnTo>
                  <a:lnTo>
                    <a:pt x="194193" y="879813"/>
                  </a:lnTo>
                  <a:lnTo>
                    <a:pt x="230613" y="904862"/>
                  </a:lnTo>
                  <a:lnTo>
                    <a:pt x="269163" y="926560"/>
                  </a:lnTo>
                  <a:lnTo>
                    <a:pt x="309603" y="944742"/>
                  </a:lnTo>
                  <a:lnTo>
                    <a:pt x="351695" y="959243"/>
                  </a:lnTo>
                  <a:lnTo>
                    <a:pt x="395198" y="969899"/>
                  </a:lnTo>
                  <a:lnTo>
                    <a:pt x="439875" y="976546"/>
                  </a:lnTo>
                  <a:lnTo>
                    <a:pt x="485484" y="979020"/>
                  </a:lnTo>
                  <a:lnTo>
                    <a:pt x="531789" y="977155"/>
                  </a:lnTo>
                  <a:lnTo>
                    <a:pt x="578549" y="970788"/>
                  </a:lnTo>
                  <a:lnTo>
                    <a:pt x="489649" y="489457"/>
                  </a:lnTo>
                  <a:lnTo>
                    <a:pt x="48964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21424" y="4447031"/>
              <a:ext cx="204470" cy="452755"/>
            </a:xfrm>
            <a:custGeom>
              <a:avLst/>
              <a:gdLst/>
              <a:ahLst/>
              <a:cxnLst/>
              <a:rect l="l" t="t" r="r" b="b"/>
              <a:pathLst>
                <a:path w="204470" h="452754">
                  <a:moveTo>
                    <a:pt x="0" y="452628"/>
                  </a:moveTo>
                  <a:lnTo>
                    <a:pt x="147827" y="0"/>
                  </a:lnTo>
                  <a:lnTo>
                    <a:pt x="204216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9732" y="4382973"/>
              <a:ext cx="399275" cy="29418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5640" y="4408931"/>
              <a:ext cx="297179" cy="192024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064375" y="4409313"/>
            <a:ext cx="233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47%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556503" y="4312894"/>
            <a:ext cx="399415" cy="295910"/>
            <a:chOff x="5556503" y="4312894"/>
            <a:chExt cx="399415" cy="295910"/>
          </a:xfrm>
        </p:grpSpPr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56503" y="4312894"/>
              <a:ext cx="399275" cy="29568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2411" y="4338827"/>
              <a:ext cx="297179" cy="193548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5620511" y="4340097"/>
            <a:ext cx="233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53%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649721" y="3713175"/>
            <a:ext cx="1807210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TIPO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DE</a:t>
            </a:r>
            <a:r>
              <a:rPr dirty="0" sz="1800" spc="-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EMPRESA-</a:t>
            </a:r>
            <a:endParaRPr sz="1800">
              <a:latin typeface="Carlito"/>
              <a:cs typeface="Carlito"/>
            </a:endParaRPr>
          </a:p>
          <a:p>
            <a:pPr algn="ctr" marR="6350">
              <a:lnSpc>
                <a:spcPct val="100000"/>
              </a:lnSpc>
              <a:spcBef>
                <a:spcPts val="40"/>
              </a:spcBef>
            </a:pP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Renovación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507223" y="4728971"/>
            <a:ext cx="655320" cy="429895"/>
            <a:chOff x="7507223" y="4728971"/>
            <a:chExt cx="655320" cy="429895"/>
          </a:xfrm>
        </p:grpSpPr>
        <p:sp>
          <p:nvSpPr>
            <p:cNvPr id="39" name="object 39" descr=""/>
            <p:cNvSpPr/>
            <p:nvPr/>
          </p:nvSpPr>
          <p:spPr>
            <a:xfrm>
              <a:off x="7507223" y="4728971"/>
              <a:ext cx="655320" cy="429895"/>
            </a:xfrm>
            <a:custGeom>
              <a:avLst/>
              <a:gdLst/>
              <a:ahLst/>
              <a:cxnLst/>
              <a:rect l="l" t="t" r="r" b="b"/>
              <a:pathLst>
                <a:path w="655320" h="429895">
                  <a:moveTo>
                    <a:pt x="65532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655320" y="429767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566659" y="480517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64007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7" y="6248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566659" y="5020055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4">
                  <a:moveTo>
                    <a:pt x="64007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7" y="62484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507223" y="4728971"/>
            <a:ext cx="655320" cy="4298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210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JURIDICA</a:t>
            </a:r>
            <a:endParaRPr sz="900">
              <a:latin typeface="Carlito"/>
              <a:cs typeface="Carlito"/>
            </a:endParaRPr>
          </a:p>
          <a:p>
            <a:pPr marL="150495">
              <a:lnSpc>
                <a:spcPct val="100000"/>
              </a:lnSpc>
              <a:spcBef>
                <a:spcPts val="605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FISICA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5160264" y="3642359"/>
            <a:ext cx="3078480" cy="1931035"/>
          </a:xfrm>
          <a:custGeom>
            <a:avLst/>
            <a:gdLst/>
            <a:ahLst/>
            <a:cxnLst/>
            <a:rect l="l" t="t" r="r" b="b"/>
            <a:pathLst>
              <a:path w="3078479" h="1931035">
                <a:moveTo>
                  <a:pt x="0" y="1930908"/>
                </a:moveTo>
                <a:lnTo>
                  <a:pt x="3078480" y="1930908"/>
                </a:lnTo>
                <a:lnTo>
                  <a:pt x="3078480" y="0"/>
                </a:lnTo>
                <a:lnTo>
                  <a:pt x="0" y="0"/>
                </a:lnTo>
                <a:lnTo>
                  <a:pt x="0" y="1930908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575561" y="3451097"/>
            <a:ext cx="31546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Times New Roman"/>
                <a:cs typeface="Times New Roman"/>
              </a:rPr>
              <a:t>RENOVACIÓN</a:t>
            </a:r>
            <a:r>
              <a:rPr dirty="0" sz="1500" spc="10" b="1">
                <a:latin typeface="Times New Roman"/>
                <a:cs typeface="Times New Roman"/>
              </a:rPr>
              <a:t> </a:t>
            </a:r>
            <a:r>
              <a:rPr dirty="0" sz="1500" spc="70" b="1">
                <a:latin typeface="Times New Roman"/>
                <a:cs typeface="Times New Roman"/>
              </a:rPr>
              <a:t>DE</a:t>
            </a:r>
            <a:r>
              <a:rPr dirty="0" sz="1500" spc="-5" b="1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Times New Roman"/>
                <a:cs typeface="Times New Roman"/>
              </a:rPr>
              <a:t>REGISTRO</a:t>
            </a:r>
            <a:r>
              <a:rPr dirty="0" sz="1500" spc="25" b="1">
                <a:latin typeface="Times New Roman"/>
                <a:cs typeface="Times New Roman"/>
              </a:rPr>
              <a:t> </a:t>
            </a:r>
            <a:r>
              <a:rPr dirty="0" sz="1500" spc="-20" b="1">
                <a:latin typeface="Times New Roman"/>
                <a:cs typeface="Times New Roman"/>
              </a:rPr>
              <a:t>2023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555241" y="4118863"/>
            <a:ext cx="890269" cy="64579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b="1">
                <a:latin typeface="Carlito"/>
                <a:cs typeface="Carlito"/>
              </a:rPr>
              <a:t>TIPO</a:t>
            </a:r>
            <a:r>
              <a:rPr dirty="0" sz="900" spc="-20" b="1">
                <a:latin typeface="Carlito"/>
                <a:cs typeface="Carlito"/>
              </a:rPr>
              <a:t> </a:t>
            </a:r>
            <a:r>
              <a:rPr dirty="0" sz="900" b="1">
                <a:latin typeface="Carlito"/>
                <a:cs typeface="Carlito"/>
              </a:rPr>
              <a:t>DE</a:t>
            </a:r>
            <a:r>
              <a:rPr dirty="0" sz="900" spc="-25" b="1">
                <a:latin typeface="Carlito"/>
                <a:cs typeface="Carlito"/>
              </a:rPr>
              <a:t> </a:t>
            </a:r>
            <a:r>
              <a:rPr dirty="0" sz="900" spc="-10" b="1">
                <a:latin typeface="Carlito"/>
                <a:cs typeface="Carlito"/>
              </a:rPr>
              <a:t>EMPRESA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900" spc="-10">
                <a:latin typeface="Carlito"/>
                <a:cs typeface="Carlito"/>
              </a:rPr>
              <a:t>JURÍDICA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Carlito"/>
                <a:cs typeface="Carlito"/>
              </a:rPr>
              <a:t>FÍSICA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022597" y="4188332"/>
            <a:ext cx="528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Carlito"/>
                <a:cs typeface="Carlito"/>
              </a:rPr>
              <a:t>CANTIDAD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553203" y="4325854"/>
            <a:ext cx="199390" cy="64579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spc="-25">
                <a:latin typeface="Carlito"/>
                <a:cs typeface="Carlito"/>
              </a:rPr>
              <a:t>340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25">
                <a:latin typeface="Carlito"/>
                <a:cs typeface="Carlito"/>
              </a:rPr>
              <a:t>382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900" spc="-25">
                <a:latin typeface="Carlito"/>
                <a:cs typeface="Carlito"/>
              </a:rPr>
              <a:t>722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484631"/>
            <a:ext cx="1624583" cy="24929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953000" y="1373124"/>
            <a:ext cx="3668395" cy="1897380"/>
            <a:chOff x="4953000" y="1373124"/>
            <a:chExt cx="3668395" cy="189738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1373124"/>
              <a:ext cx="3668267" cy="18973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6608" y="1638300"/>
              <a:ext cx="1654301" cy="16306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4312" y="1674876"/>
              <a:ext cx="1119162" cy="1409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0363" y="1644357"/>
              <a:ext cx="698512" cy="111916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893942" y="1906651"/>
              <a:ext cx="1135380" cy="1223645"/>
            </a:xfrm>
            <a:custGeom>
              <a:avLst/>
              <a:gdLst/>
              <a:ahLst/>
              <a:cxnLst/>
              <a:rect l="l" t="t" r="r" b="b"/>
              <a:pathLst>
                <a:path w="1135379" h="1223645">
                  <a:moveTo>
                    <a:pt x="523621" y="0"/>
                  </a:moveTo>
                  <a:lnTo>
                    <a:pt x="523621" y="611759"/>
                  </a:lnTo>
                  <a:lnTo>
                    <a:pt x="0" y="927988"/>
                  </a:lnTo>
                  <a:lnTo>
                    <a:pt x="27083" y="969025"/>
                  </a:lnTo>
                  <a:lnTo>
                    <a:pt x="57089" y="1007421"/>
                  </a:lnTo>
                  <a:lnTo>
                    <a:pt x="89821" y="1043064"/>
                  </a:lnTo>
                  <a:lnTo>
                    <a:pt x="125081" y="1075843"/>
                  </a:lnTo>
                  <a:lnTo>
                    <a:pt x="162671" y="1105645"/>
                  </a:lnTo>
                  <a:lnTo>
                    <a:pt x="202395" y="1132359"/>
                  </a:lnTo>
                  <a:lnTo>
                    <a:pt x="244055" y="1155874"/>
                  </a:lnTo>
                  <a:lnTo>
                    <a:pt x="287454" y="1176077"/>
                  </a:lnTo>
                  <a:lnTo>
                    <a:pt x="332394" y="1192858"/>
                  </a:lnTo>
                  <a:lnTo>
                    <a:pt x="378678" y="1206104"/>
                  </a:lnTo>
                  <a:lnTo>
                    <a:pt x="426109" y="1215704"/>
                  </a:lnTo>
                  <a:lnTo>
                    <a:pt x="474489" y="1221545"/>
                  </a:lnTo>
                  <a:lnTo>
                    <a:pt x="523621" y="1223518"/>
                  </a:lnTo>
                  <a:lnTo>
                    <a:pt x="571422" y="1221677"/>
                  </a:lnTo>
                  <a:lnTo>
                    <a:pt x="618218" y="1216245"/>
                  </a:lnTo>
                  <a:lnTo>
                    <a:pt x="663870" y="1207358"/>
                  </a:lnTo>
                  <a:lnTo>
                    <a:pt x="708244" y="1195153"/>
                  </a:lnTo>
                  <a:lnTo>
                    <a:pt x="751203" y="1179764"/>
                  </a:lnTo>
                  <a:lnTo>
                    <a:pt x="792612" y="1161330"/>
                  </a:lnTo>
                  <a:lnTo>
                    <a:pt x="832334" y="1139984"/>
                  </a:lnTo>
                  <a:lnTo>
                    <a:pt x="870234" y="1115865"/>
                  </a:lnTo>
                  <a:lnTo>
                    <a:pt x="906176" y="1089107"/>
                  </a:lnTo>
                  <a:lnTo>
                    <a:pt x="940023" y="1059846"/>
                  </a:lnTo>
                  <a:lnTo>
                    <a:pt x="971640" y="1028220"/>
                  </a:lnTo>
                  <a:lnTo>
                    <a:pt x="1000892" y="994364"/>
                  </a:lnTo>
                  <a:lnTo>
                    <a:pt x="1027641" y="958413"/>
                  </a:lnTo>
                  <a:lnTo>
                    <a:pt x="1051752" y="920505"/>
                  </a:lnTo>
                  <a:lnTo>
                    <a:pt x="1073090" y="880775"/>
                  </a:lnTo>
                  <a:lnTo>
                    <a:pt x="1091518" y="839359"/>
                  </a:lnTo>
                  <a:lnTo>
                    <a:pt x="1106900" y="796394"/>
                  </a:lnTo>
                  <a:lnTo>
                    <a:pt x="1119100" y="752015"/>
                  </a:lnTo>
                  <a:lnTo>
                    <a:pt x="1127983" y="706359"/>
                  </a:lnTo>
                  <a:lnTo>
                    <a:pt x="1133412" y="659561"/>
                  </a:lnTo>
                  <a:lnTo>
                    <a:pt x="1135253" y="611759"/>
                  </a:lnTo>
                  <a:lnTo>
                    <a:pt x="1133412" y="563956"/>
                  </a:lnTo>
                  <a:lnTo>
                    <a:pt x="1127983" y="517158"/>
                  </a:lnTo>
                  <a:lnTo>
                    <a:pt x="1119100" y="471502"/>
                  </a:lnTo>
                  <a:lnTo>
                    <a:pt x="1106900" y="427123"/>
                  </a:lnTo>
                  <a:lnTo>
                    <a:pt x="1091518" y="384158"/>
                  </a:lnTo>
                  <a:lnTo>
                    <a:pt x="1073090" y="342742"/>
                  </a:lnTo>
                  <a:lnTo>
                    <a:pt x="1051752" y="303012"/>
                  </a:lnTo>
                  <a:lnTo>
                    <a:pt x="1027641" y="265104"/>
                  </a:lnTo>
                  <a:lnTo>
                    <a:pt x="1000892" y="229153"/>
                  </a:lnTo>
                  <a:lnTo>
                    <a:pt x="971640" y="195297"/>
                  </a:lnTo>
                  <a:lnTo>
                    <a:pt x="940023" y="163671"/>
                  </a:lnTo>
                  <a:lnTo>
                    <a:pt x="906176" y="134410"/>
                  </a:lnTo>
                  <a:lnTo>
                    <a:pt x="870234" y="107652"/>
                  </a:lnTo>
                  <a:lnTo>
                    <a:pt x="832334" y="83533"/>
                  </a:lnTo>
                  <a:lnTo>
                    <a:pt x="792612" y="62187"/>
                  </a:lnTo>
                  <a:lnTo>
                    <a:pt x="751203" y="43753"/>
                  </a:lnTo>
                  <a:lnTo>
                    <a:pt x="708244" y="28364"/>
                  </a:lnTo>
                  <a:lnTo>
                    <a:pt x="663870" y="16159"/>
                  </a:lnTo>
                  <a:lnTo>
                    <a:pt x="618218" y="7272"/>
                  </a:lnTo>
                  <a:lnTo>
                    <a:pt x="571422" y="1840"/>
                  </a:lnTo>
                  <a:lnTo>
                    <a:pt x="5236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05748" y="1940052"/>
              <a:ext cx="612140" cy="894715"/>
            </a:xfrm>
            <a:custGeom>
              <a:avLst/>
              <a:gdLst/>
              <a:ahLst/>
              <a:cxnLst/>
              <a:rect l="l" t="t" r="r" b="b"/>
              <a:pathLst>
                <a:path w="612139" h="894714">
                  <a:moveTo>
                    <a:pt x="412552" y="0"/>
                  </a:moveTo>
                  <a:lnTo>
                    <a:pt x="352529" y="24225"/>
                  </a:lnTo>
                  <a:lnTo>
                    <a:pt x="295458" y="54737"/>
                  </a:lnTo>
                  <a:lnTo>
                    <a:pt x="255490" y="81022"/>
                  </a:lnTo>
                  <a:lnTo>
                    <a:pt x="218240" y="109861"/>
                  </a:lnTo>
                  <a:lnTo>
                    <a:pt x="183753" y="141067"/>
                  </a:lnTo>
                  <a:lnTo>
                    <a:pt x="152076" y="174453"/>
                  </a:lnTo>
                  <a:lnTo>
                    <a:pt x="123255" y="209833"/>
                  </a:lnTo>
                  <a:lnTo>
                    <a:pt x="97336" y="247019"/>
                  </a:lnTo>
                  <a:lnTo>
                    <a:pt x="74365" y="285825"/>
                  </a:lnTo>
                  <a:lnTo>
                    <a:pt x="54389" y="326064"/>
                  </a:lnTo>
                  <a:lnTo>
                    <a:pt x="37453" y="367549"/>
                  </a:lnTo>
                  <a:lnTo>
                    <a:pt x="23604" y="410093"/>
                  </a:lnTo>
                  <a:lnTo>
                    <a:pt x="12888" y="453510"/>
                  </a:lnTo>
                  <a:lnTo>
                    <a:pt x="5351" y="497613"/>
                  </a:lnTo>
                  <a:lnTo>
                    <a:pt x="1040" y="542215"/>
                  </a:lnTo>
                  <a:lnTo>
                    <a:pt x="0" y="587130"/>
                  </a:lnTo>
                  <a:lnTo>
                    <a:pt x="2277" y="632170"/>
                  </a:lnTo>
                  <a:lnTo>
                    <a:pt x="7918" y="677149"/>
                  </a:lnTo>
                  <a:lnTo>
                    <a:pt x="16969" y="721880"/>
                  </a:lnTo>
                  <a:lnTo>
                    <a:pt x="29476" y="766176"/>
                  </a:lnTo>
                  <a:lnTo>
                    <a:pt x="45485" y="809850"/>
                  </a:lnTo>
                  <a:lnTo>
                    <a:pt x="65042" y="852716"/>
                  </a:lnTo>
                  <a:lnTo>
                    <a:pt x="88194" y="894588"/>
                  </a:lnTo>
                  <a:lnTo>
                    <a:pt x="611815" y="578358"/>
                  </a:lnTo>
                  <a:lnTo>
                    <a:pt x="4125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18300" y="1906651"/>
              <a:ext cx="199390" cy="612140"/>
            </a:xfrm>
            <a:custGeom>
              <a:avLst/>
              <a:gdLst/>
              <a:ahLst/>
              <a:cxnLst/>
              <a:rect l="l" t="t" r="r" b="b"/>
              <a:pathLst>
                <a:path w="199389" h="612139">
                  <a:moveTo>
                    <a:pt x="199262" y="0"/>
                  </a:moveTo>
                  <a:lnTo>
                    <a:pt x="148536" y="2111"/>
                  </a:lnTo>
                  <a:lnTo>
                    <a:pt x="98250" y="8413"/>
                  </a:lnTo>
                  <a:lnTo>
                    <a:pt x="48654" y="18859"/>
                  </a:lnTo>
                  <a:lnTo>
                    <a:pt x="0" y="33400"/>
                  </a:lnTo>
                  <a:lnTo>
                    <a:pt x="199262" y="611759"/>
                  </a:lnTo>
                  <a:lnTo>
                    <a:pt x="19926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50964" y="2819400"/>
              <a:ext cx="186055" cy="140335"/>
            </a:xfrm>
            <a:custGeom>
              <a:avLst/>
              <a:gdLst/>
              <a:ahLst/>
              <a:cxnLst/>
              <a:rect l="l" t="t" r="r" b="b"/>
              <a:pathLst>
                <a:path w="186054" h="140335">
                  <a:moveTo>
                    <a:pt x="0" y="0"/>
                  </a:moveTo>
                  <a:lnTo>
                    <a:pt x="128015" y="140208"/>
                  </a:lnTo>
                  <a:lnTo>
                    <a:pt x="185927" y="140208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0983" y="2894050"/>
              <a:ext cx="399275" cy="2956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6892" y="2919984"/>
              <a:ext cx="297179" cy="1935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5627" y="2226538"/>
              <a:ext cx="400773" cy="2956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1536" y="2252472"/>
              <a:ext cx="298703" cy="19354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3808" y="1715998"/>
              <a:ext cx="335254" cy="2956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9716" y="1741932"/>
              <a:ext cx="233172" cy="19354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4953000" y="1373124"/>
            <a:ext cx="3668395" cy="1897380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85090" rIns="0" bIns="0" rtlCol="0" vert="horz">
            <a:spAutoFit/>
          </a:bodyPr>
          <a:lstStyle/>
          <a:p>
            <a:pPr marL="854075">
              <a:lnSpc>
                <a:spcPct val="100000"/>
              </a:lnSpc>
              <a:spcBef>
                <a:spcPts val="670"/>
              </a:spcBef>
            </a:pP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CATEGORÍA</a:t>
            </a:r>
            <a:r>
              <a:rPr dirty="0" sz="1800" spc="-8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Emisión</a:t>
            </a:r>
            <a:endParaRPr sz="1800">
              <a:latin typeface="Carlito"/>
              <a:cs typeface="Carlito"/>
            </a:endParaRPr>
          </a:p>
          <a:p>
            <a:pPr marL="1194435">
              <a:lnSpc>
                <a:spcPct val="100000"/>
              </a:lnSpc>
              <a:spcBef>
                <a:spcPts val="180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5%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000">
              <a:latin typeface="Carlito"/>
              <a:cs typeface="Carlito"/>
            </a:endParaRPr>
          </a:p>
          <a:p>
            <a:pPr marL="517525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29%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Carlito"/>
              <a:cs typeface="Carlito"/>
            </a:endParaRPr>
          </a:p>
          <a:p>
            <a:pPr algn="ctr" marL="996950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66%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882128" y="2197607"/>
            <a:ext cx="662940" cy="641985"/>
            <a:chOff x="7882128" y="2197607"/>
            <a:chExt cx="662940" cy="641985"/>
          </a:xfrm>
        </p:grpSpPr>
        <p:sp>
          <p:nvSpPr>
            <p:cNvPr id="20" name="object 20" descr=""/>
            <p:cNvSpPr/>
            <p:nvPr/>
          </p:nvSpPr>
          <p:spPr>
            <a:xfrm>
              <a:off x="7882128" y="2197607"/>
              <a:ext cx="662940" cy="641985"/>
            </a:xfrm>
            <a:custGeom>
              <a:avLst/>
              <a:gdLst/>
              <a:ahLst/>
              <a:cxnLst/>
              <a:rect l="l" t="t" r="r" b="b"/>
              <a:pathLst>
                <a:path w="662940" h="641985">
                  <a:moveTo>
                    <a:pt x="662940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662940" y="641603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941564" y="227228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41564" y="248716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941564" y="27020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882128" y="2197607"/>
            <a:ext cx="662940" cy="64198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95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MICRO</a:t>
            </a:r>
            <a:endParaRPr sz="900">
              <a:latin typeface="Carlito"/>
              <a:cs typeface="Carlito"/>
            </a:endParaRPr>
          </a:p>
          <a:p>
            <a:pPr marL="150495" marR="43815">
              <a:lnSpc>
                <a:spcPct val="156200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PEQUEÑA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MEDIANA</a:t>
            </a:r>
            <a:endParaRPr sz="900">
              <a:latin typeface="Carlito"/>
              <a:cs typeface="Carlito"/>
            </a:endParaRPr>
          </a:p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1829307" y="1650009"/>
          <a:ext cx="1910714" cy="56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/>
                <a:gridCol w="904875"/>
              </a:tblGrid>
              <a:tr h="154305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CATEGORÍA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050"/>
                        </a:lnSpc>
                      </a:pPr>
                      <a:r>
                        <a:rPr dirty="0" sz="1100" spc="-10" b="1">
                          <a:latin typeface="Carlito"/>
                          <a:cs typeface="Carlito"/>
                        </a:rPr>
                        <a:t>CANTIDAD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MICRO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0">
                          <a:latin typeface="Carlito"/>
                          <a:cs typeface="Carlito"/>
                        </a:rPr>
                        <a:t>1822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PEQUEÑA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779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 marL="31750">
                        <a:lnSpc>
                          <a:spcPts val="91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MEDIANA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1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145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3332734" y="2313177"/>
            <a:ext cx="3124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latin typeface="Carlito"/>
                <a:cs typeface="Carlito"/>
              </a:rPr>
              <a:t>2746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953000" y="3799332"/>
            <a:ext cx="3668395" cy="1877695"/>
            <a:chOff x="4953000" y="3799332"/>
            <a:chExt cx="3668395" cy="1877695"/>
          </a:xfrm>
        </p:grpSpPr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0" y="3799332"/>
              <a:ext cx="3668267" cy="187756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5436" y="4064520"/>
              <a:ext cx="1110145" cy="161237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0408" y="4428782"/>
              <a:ext cx="1296162" cy="124811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03748" y="4070565"/>
              <a:ext cx="1060119" cy="111014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417563" y="4332478"/>
              <a:ext cx="602615" cy="1177925"/>
            </a:xfrm>
            <a:custGeom>
              <a:avLst/>
              <a:gdLst/>
              <a:ahLst/>
              <a:cxnLst/>
              <a:rect l="l" t="t" r="r" b="b"/>
              <a:pathLst>
                <a:path w="602615" h="1177925">
                  <a:moveTo>
                    <a:pt x="0" y="0"/>
                  </a:moveTo>
                  <a:lnTo>
                    <a:pt x="0" y="602615"/>
                  </a:lnTo>
                  <a:lnTo>
                    <a:pt x="180720" y="1177417"/>
                  </a:lnTo>
                  <a:lnTo>
                    <a:pt x="226813" y="1160834"/>
                  </a:lnTo>
                  <a:lnTo>
                    <a:pt x="270894" y="1140831"/>
                  </a:lnTo>
                  <a:lnTo>
                    <a:pt x="312831" y="1117587"/>
                  </a:lnTo>
                  <a:lnTo>
                    <a:pt x="352492" y="1091283"/>
                  </a:lnTo>
                  <a:lnTo>
                    <a:pt x="389743" y="1062099"/>
                  </a:lnTo>
                  <a:lnTo>
                    <a:pt x="424452" y="1030215"/>
                  </a:lnTo>
                  <a:lnTo>
                    <a:pt x="456485" y="995813"/>
                  </a:lnTo>
                  <a:lnTo>
                    <a:pt x="485711" y="959072"/>
                  </a:lnTo>
                  <a:lnTo>
                    <a:pt x="511996" y="920173"/>
                  </a:lnTo>
                  <a:lnTo>
                    <a:pt x="535207" y="879296"/>
                  </a:lnTo>
                  <a:lnTo>
                    <a:pt x="555211" y="836623"/>
                  </a:lnTo>
                  <a:lnTo>
                    <a:pt x="571877" y="792333"/>
                  </a:lnTo>
                  <a:lnTo>
                    <a:pt x="585070" y="746606"/>
                  </a:lnTo>
                  <a:lnTo>
                    <a:pt x="594658" y="699624"/>
                  </a:lnTo>
                  <a:lnTo>
                    <a:pt x="600508" y="651567"/>
                  </a:lnTo>
                  <a:lnTo>
                    <a:pt x="602488" y="602615"/>
                  </a:lnTo>
                  <a:lnTo>
                    <a:pt x="600675" y="555514"/>
                  </a:lnTo>
                  <a:lnTo>
                    <a:pt x="595326" y="509406"/>
                  </a:lnTo>
                  <a:lnTo>
                    <a:pt x="586575" y="464424"/>
                  </a:lnTo>
                  <a:lnTo>
                    <a:pt x="574556" y="420703"/>
                  </a:lnTo>
                  <a:lnTo>
                    <a:pt x="559403" y="378376"/>
                  </a:lnTo>
                  <a:lnTo>
                    <a:pt x="541249" y="337577"/>
                  </a:lnTo>
                  <a:lnTo>
                    <a:pt x="520229" y="298440"/>
                  </a:lnTo>
                  <a:lnTo>
                    <a:pt x="496477" y="261099"/>
                  </a:lnTo>
                  <a:lnTo>
                    <a:pt x="470126" y="225688"/>
                  </a:lnTo>
                  <a:lnTo>
                    <a:pt x="441311" y="192340"/>
                  </a:lnTo>
                  <a:lnTo>
                    <a:pt x="410165" y="161190"/>
                  </a:lnTo>
                  <a:lnTo>
                    <a:pt x="376823" y="132371"/>
                  </a:lnTo>
                  <a:lnTo>
                    <a:pt x="341418" y="106017"/>
                  </a:lnTo>
                  <a:lnTo>
                    <a:pt x="304085" y="82263"/>
                  </a:lnTo>
                  <a:lnTo>
                    <a:pt x="264956" y="61241"/>
                  </a:lnTo>
                  <a:lnTo>
                    <a:pt x="224167" y="43086"/>
                  </a:lnTo>
                  <a:lnTo>
                    <a:pt x="181852" y="27932"/>
                  </a:lnTo>
                  <a:lnTo>
                    <a:pt x="138143" y="15912"/>
                  </a:lnTo>
                  <a:lnTo>
                    <a:pt x="93175" y="7161"/>
                  </a:lnTo>
                  <a:lnTo>
                    <a:pt x="47083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15042" y="4693031"/>
              <a:ext cx="783590" cy="845185"/>
            </a:xfrm>
            <a:custGeom>
              <a:avLst/>
              <a:gdLst/>
              <a:ahLst/>
              <a:cxnLst/>
              <a:rect l="l" t="t" r="r" b="b"/>
              <a:pathLst>
                <a:path w="783590" h="845185">
                  <a:moveTo>
                    <a:pt x="50706" y="0"/>
                  </a:moveTo>
                  <a:lnTo>
                    <a:pt x="33056" y="45074"/>
                  </a:lnTo>
                  <a:lnTo>
                    <a:pt x="19145" y="91160"/>
                  </a:lnTo>
                  <a:lnTo>
                    <a:pt x="8989" y="138025"/>
                  </a:lnTo>
                  <a:lnTo>
                    <a:pt x="2602" y="185439"/>
                  </a:lnTo>
                  <a:lnTo>
                    <a:pt x="0" y="233171"/>
                  </a:lnTo>
                  <a:lnTo>
                    <a:pt x="1195" y="280989"/>
                  </a:lnTo>
                  <a:lnTo>
                    <a:pt x="6204" y="328664"/>
                  </a:lnTo>
                  <a:lnTo>
                    <a:pt x="15040" y="375963"/>
                  </a:lnTo>
                  <a:lnTo>
                    <a:pt x="27719" y="422656"/>
                  </a:lnTo>
                  <a:lnTo>
                    <a:pt x="43557" y="467039"/>
                  </a:lnTo>
                  <a:lnTo>
                    <a:pt x="62473" y="509415"/>
                  </a:lnTo>
                  <a:lnTo>
                    <a:pt x="84299" y="549698"/>
                  </a:lnTo>
                  <a:lnTo>
                    <a:pt x="108868" y="587799"/>
                  </a:lnTo>
                  <a:lnTo>
                    <a:pt x="136012" y="623631"/>
                  </a:lnTo>
                  <a:lnTo>
                    <a:pt x="165561" y="657106"/>
                  </a:lnTo>
                  <a:lnTo>
                    <a:pt x="197349" y="688137"/>
                  </a:lnTo>
                  <a:lnTo>
                    <a:pt x="231207" y="716636"/>
                  </a:lnTo>
                  <a:lnTo>
                    <a:pt x="266966" y="742516"/>
                  </a:lnTo>
                  <a:lnTo>
                    <a:pt x="304460" y="765688"/>
                  </a:lnTo>
                  <a:lnTo>
                    <a:pt x="343519" y="786065"/>
                  </a:lnTo>
                  <a:lnTo>
                    <a:pt x="383975" y="803561"/>
                  </a:lnTo>
                  <a:lnTo>
                    <a:pt x="425662" y="818086"/>
                  </a:lnTo>
                  <a:lnTo>
                    <a:pt x="468409" y="829554"/>
                  </a:lnTo>
                  <a:lnTo>
                    <a:pt x="512050" y="837877"/>
                  </a:lnTo>
                  <a:lnTo>
                    <a:pt x="556416" y="842967"/>
                  </a:lnTo>
                  <a:lnTo>
                    <a:pt x="601340" y="844737"/>
                  </a:lnTo>
                  <a:lnTo>
                    <a:pt x="646652" y="843100"/>
                  </a:lnTo>
                  <a:lnTo>
                    <a:pt x="692185" y="837966"/>
                  </a:lnTo>
                  <a:lnTo>
                    <a:pt x="737771" y="829250"/>
                  </a:lnTo>
                  <a:lnTo>
                    <a:pt x="783242" y="816864"/>
                  </a:lnTo>
                  <a:lnTo>
                    <a:pt x="602521" y="242062"/>
                  </a:lnTo>
                  <a:lnTo>
                    <a:pt x="5070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65749" y="4332478"/>
              <a:ext cx="551815" cy="602615"/>
            </a:xfrm>
            <a:custGeom>
              <a:avLst/>
              <a:gdLst/>
              <a:ahLst/>
              <a:cxnLst/>
              <a:rect l="l" t="t" r="r" b="b"/>
              <a:pathLst>
                <a:path w="551814" h="602614">
                  <a:moveTo>
                    <a:pt x="551814" y="0"/>
                  </a:moveTo>
                  <a:lnTo>
                    <a:pt x="504293" y="1867"/>
                  </a:lnTo>
                  <a:lnTo>
                    <a:pt x="457552" y="7394"/>
                  </a:lnTo>
                  <a:lnTo>
                    <a:pt x="411764" y="16466"/>
                  </a:lnTo>
                  <a:lnTo>
                    <a:pt x="367104" y="28970"/>
                  </a:lnTo>
                  <a:lnTo>
                    <a:pt x="323746" y="44793"/>
                  </a:lnTo>
                  <a:lnTo>
                    <a:pt x="281863" y="63821"/>
                  </a:lnTo>
                  <a:lnTo>
                    <a:pt x="241630" y="85940"/>
                  </a:lnTo>
                  <a:lnTo>
                    <a:pt x="203220" y="111036"/>
                  </a:lnTo>
                  <a:lnTo>
                    <a:pt x="166806" y="138997"/>
                  </a:lnTo>
                  <a:lnTo>
                    <a:pt x="132564" y="169709"/>
                  </a:lnTo>
                  <a:lnTo>
                    <a:pt x="100666" y="203058"/>
                  </a:lnTo>
                  <a:lnTo>
                    <a:pt x="71287" y="238930"/>
                  </a:lnTo>
                  <a:lnTo>
                    <a:pt x="44600" y="277212"/>
                  </a:lnTo>
                  <a:lnTo>
                    <a:pt x="20780" y="317791"/>
                  </a:lnTo>
                  <a:lnTo>
                    <a:pt x="0" y="360553"/>
                  </a:lnTo>
                  <a:lnTo>
                    <a:pt x="551814" y="602615"/>
                  </a:lnTo>
                  <a:lnTo>
                    <a:pt x="55181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649468" y="4547616"/>
              <a:ext cx="1446530" cy="791210"/>
            </a:xfrm>
            <a:custGeom>
              <a:avLst/>
              <a:gdLst/>
              <a:ahLst/>
              <a:cxnLst/>
              <a:rect l="l" t="t" r="r" b="b"/>
              <a:pathLst>
                <a:path w="1446529" h="791210">
                  <a:moveTo>
                    <a:pt x="1363980" y="295655"/>
                  </a:moveTo>
                  <a:lnTo>
                    <a:pt x="1389888" y="0"/>
                  </a:lnTo>
                  <a:lnTo>
                    <a:pt x="1446276" y="0"/>
                  </a:lnTo>
                </a:path>
                <a:path w="1446529" h="791210">
                  <a:moveTo>
                    <a:pt x="320040" y="789431"/>
                  </a:moveTo>
                  <a:lnTo>
                    <a:pt x="57912" y="790955"/>
                  </a:lnTo>
                  <a:lnTo>
                    <a:pt x="0" y="790955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9835" y="4482058"/>
              <a:ext cx="400773" cy="29568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95744" y="4507992"/>
              <a:ext cx="298703" cy="19354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6379" y="5274513"/>
              <a:ext cx="399275" cy="29418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2288" y="5300472"/>
              <a:ext cx="297179" cy="19202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7859" y="4215358"/>
              <a:ext cx="400773" cy="29568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63768" y="4241292"/>
              <a:ext cx="298703" cy="193548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4953000" y="3799332"/>
            <a:ext cx="3668395" cy="187769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85090" rIns="0" bIns="0" rtlCol="0" vert="horz">
            <a:spAutoFit/>
          </a:bodyPr>
          <a:lstStyle/>
          <a:p>
            <a:pPr marL="648970">
              <a:lnSpc>
                <a:spcPct val="100000"/>
              </a:lnSpc>
              <a:spcBef>
                <a:spcPts val="670"/>
              </a:spcBef>
            </a:pPr>
            <a:r>
              <a:rPr dirty="0" sz="1800" spc="-20" b="1">
                <a:solidFill>
                  <a:srgbClr val="404040"/>
                </a:solidFill>
                <a:latin typeface="Carlito"/>
                <a:cs typeface="Carlito"/>
              </a:rPr>
              <a:t>CATEGORÍA</a:t>
            </a:r>
            <a:r>
              <a:rPr dirty="0" sz="1800" spc="-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r>
              <a:rPr dirty="0" sz="1800" spc="-5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Renovación</a:t>
            </a:r>
            <a:endParaRPr sz="1800">
              <a:latin typeface="Carlito"/>
              <a:cs typeface="Carlito"/>
            </a:endParaRPr>
          </a:p>
          <a:p>
            <a:pPr marL="850265">
              <a:lnSpc>
                <a:spcPct val="100000"/>
              </a:lnSpc>
              <a:spcBef>
                <a:spcPts val="755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18%</a:t>
            </a:r>
            <a:endParaRPr sz="1000">
              <a:latin typeface="Carlito"/>
              <a:cs typeface="Carlito"/>
            </a:endParaRPr>
          </a:p>
          <a:p>
            <a:pPr algn="ctr" marL="916305">
              <a:lnSpc>
                <a:spcPct val="100000"/>
              </a:lnSpc>
              <a:spcBef>
                <a:spcPts val="900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45%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000">
              <a:latin typeface="Carlito"/>
              <a:cs typeface="Carlito"/>
            </a:endParaRPr>
          </a:p>
          <a:p>
            <a:pPr marL="43815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solidFill>
                  <a:srgbClr val="FFFFFF"/>
                </a:solidFill>
                <a:latin typeface="Carlito"/>
                <a:cs typeface="Carlito"/>
              </a:rPr>
              <a:t>37%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882128" y="4613147"/>
            <a:ext cx="662940" cy="643255"/>
            <a:chOff x="7882128" y="4613147"/>
            <a:chExt cx="662940" cy="643255"/>
          </a:xfrm>
        </p:grpSpPr>
        <p:sp>
          <p:nvSpPr>
            <p:cNvPr id="44" name="object 44" descr=""/>
            <p:cNvSpPr/>
            <p:nvPr/>
          </p:nvSpPr>
          <p:spPr>
            <a:xfrm>
              <a:off x="7882128" y="4613147"/>
              <a:ext cx="662940" cy="643255"/>
            </a:xfrm>
            <a:custGeom>
              <a:avLst/>
              <a:gdLst/>
              <a:ahLst/>
              <a:cxnLst/>
              <a:rect l="l" t="t" r="r" b="b"/>
              <a:pathLst>
                <a:path w="662940" h="643254">
                  <a:moveTo>
                    <a:pt x="66294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662940" y="643127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941564" y="468934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941564" y="490423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941564" y="511759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7882128" y="4613147"/>
            <a:ext cx="662940" cy="64325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209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MICRO</a:t>
            </a:r>
            <a:endParaRPr sz="900">
              <a:latin typeface="Carlito"/>
              <a:cs typeface="Carlito"/>
            </a:endParaRPr>
          </a:p>
          <a:p>
            <a:pPr marL="150495" marR="43815">
              <a:lnSpc>
                <a:spcPct val="156200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PEQUEÑA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MEDIANA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736598" y="3775741"/>
            <a:ext cx="710565" cy="655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10"/>
              </a:spcBef>
            </a:pPr>
            <a:r>
              <a:rPr dirty="0" sz="1100" spc="-10" b="1">
                <a:latin typeface="Carlito"/>
                <a:cs typeface="Carlito"/>
              </a:rPr>
              <a:t>CATEGORÍA </a:t>
            </a:r>
            <a:r>
              <a:rPr dirty="0" sz="900" spc="-10">
                <a:latin typeface="Carlito"/>
                <a:cs typeface="Carlito"/>
              </a:rPr>
              <a:t>MICRO</a:t>
            </a:r>
            <a:r>
              <a:rPr dirty="0" sz="900" spc="50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PEQUEÑA</a:t>
            </a:r>
            <a:r>
              <a:rPr dirty="0" sz="900" spc="50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MEDIANA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964307" y="3775741"/>
            <a:ext cx="679450" cy="6553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100" spc="-10" b="1">
                <a:latin typeface="Carlito"/>
                <a:cs typeface="Carlito"/>
              </a:rPr>
              <a:t>CANTIDAD</a:t>
            </a:r>
            <a:endParaRPr sz="11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rlito"/>
                <a:cs typeface="Carlito"/>
              </a:rPr>
              <a:t>326</a:t>
            </a:r>
            <a:endParaRPr sz="9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900" spc="-25">
                <a:latin typeface="Carlito"/>
                <a:cs typeface="Carlito"/>
              </a:rPr>
              <a:t>263</a:t>
            </a:r>
            <a:endParaRPr sz="9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900" spc="-25">
                <a:latin typeface="Carlito"/>
                <a:cs typeface="Carlito"/>
              </a:rPr>
              <a:t>133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403219" y="4551934"/>
            <a:ext cx="2406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Carlito"/>
                <a:cs typeface="Carlito"/>
              </a:rPr>
              <a:t>722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4216" y="399288"/>
            <a:ext cx="1624583" cy="24781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38427" y="3884676"/>
            <a:ext cx="3676015" cy="1927860"/>
            <a:chOff x="1138427" y="3884676"/>
            <a:chExt cx="3676015" cy="19278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427" y="3884676"/>
              <a:ext cx="3675888" cy="19278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79448" y="4451603"/>
              <a:ext cx="2959735" cy="637540"/>
            </a:xfrm>
            <a:custGeom>
              <a:avLst/>
              <a:gdLst/>
              <a:ahLst/>
              <a:cxnLst/>
              <a:rect l="l" t="t" r="r" b="b"/>
              <a:pathLst>
                <a:path w="2959735" h="637539">
                  <a:moveTo>
                    <a:pt x="108204" y="365760"/>
                  </a:moveTo>
                  <a:lnTo>
                    <a:pt x="0" y="365760"/>
                  </a:lnTo>
                  <a:lnTo>
                    <a:pt x="0" y="637032"/>
                  </a:lnTo>
                  <a:lnTo>
                    <a:pt x="108204" y="637032"/>
                  </a:lnTo>
                  <a:lnTo>
                    <a:pt x="108204" y="365760"/>
                  </a:lnTo>
                  <a:close/>
                </a:path>
                <a:path w="2959735" h="637539">
                  <a:moveTo>
                    <a:pt x="286512" y="606552"/>
                  </a:moveTo>
                  <a:lnTo>
                    <a:pt x="178308" y="606552"/>
                  </a:lnTo>
                  <a:lnTo>
                    <a:pt x="178308" y="637032"/>
                  </a:lnTo>
                  <a:lnTo>
                    <a:pt x="286512" y="637032"/>
                  </a:lnTo>
                  <a:lnTo>
                    <a:pt x="286512" y="606552"/>
                  </a:lnTo>
                  <a:close/>
                </a:path>
                <a:path w="2959735" h="637539">
                  <a:moveTo>
                    <a:pt x="464820" y="620268"/>
                  </a:moveTo>
                  <a:lnTo>
                    <a:pt x="356616" y="620268"/>
                  </a:lnTo>
                  <a:lnTo>
                    <a:pt x="356616" y="637032"/>
                  </a:lnTo>
                  <a:lnTo>
                    <a:pt x="464820" y="637032"/>
                  </a:lnTo>
                  <a:lnTo>
                    <a:pt x="464820" y="620268"/>
                  </a:lnTo>
                  <a:close/>
                </a:path>
                <a:path w="2959735" h="637539">
                  <a:moveTo>
                    <a:pt x="643128" y="597408"/>
                  </a:moveTo>
                  <a:lnTo>
                    <a:pt x="534924" y="597408"/>
                  </a:lnTo>
                  <a:lnTo>
                    <a:pt x="534924" y="637032"/>
                  </a:lnTo>
                  <a:lnTo>
                    <a:pt x="643128" y="637032"/>
                  </a:lnTo>
                  <a:lnTo>
                    <a:pt x="643128" y="597408"/>
                  </a:lnTo>
                  <a:close/>
                </a:path>
                <a:path w="2959735" h="637539">
                  <a:moveTo>
                    <a:pt x="821436" y="632460"/>
                  </a:moveTo>
                  <a:lnTo>
                    <a:pt x="713232" y="632460"/>
                  </a:lnTo>
                  <a:lnTo>
                    <a:pt x="713232" y="637032"/>
                  </a:lnTo>
                  <a:lnTo>
                    <a:pt x="821436" y="637032"/>
                  </a:lnTo>
                  <a:lnTo>
                    <a:pt x="821436" y="632460"/>
                  </a:lnTo>
                  <a:close/>
                </a:path>
                <a:path w="2959735" h="637539">
                  <a:moveTo>
                    <a:pt x="999744" y="620268"/>
                  </a:moveTo>
                  <a:lnTo>
                    <a:pt x="891540" y="620268"/>
                  </a:lnTo>
                  <a:lnTo>
                    <a:pt x="891540" y="637032"/>
                  </a:lnTo>
                  <a:lnTo>
                    <a:pt x="999744" y="637032"/>
                  </a:lnTo>
                  <a:lnTo>
                    <a:pt x="999744" y="620268"/>
                  </a:lnTo>
                  <a:close/>
                </a:path>
                <a:path w="2959735" h="637539">
                  <a:moveTo>
                    <a:pt x="1178052" y="0"/>
                  </a:moveTo>
                  <a:lnTo>
                    <a:pt x="1069848" y="0"/>
                  </a:lnTo>
                  <a:lnTo>
                    <a:pt x="1069848" y="637032"/>
                  </a:lnTo>
                  <a:lnTo>
                    <a:pt x="1178052" y="637032"/>
                  </a:lnTo>
                  <a:lnTo>
                    <a:pt x="1178052" y="0"/>
                  </a:lnTo>
                  <a:close/>
                </a:path>
                <a:path w="2959735" h="637539">
                  <a:moveTo>
                    <a:pt x="1356360" y="53340"/>
                  </a:moveTo>
                  <a:lnTo>
                    <a:pt x="1248156" y="53340"/>
                  </a:lnTo>
                  <a:lnTo>
                    <a:pt x="1248156" y="637032"/>
                  </a:lnTo>
                  <a:lnTo>
                    <a:pt x="1356360" y="637032"/>
                  </a:lnTo>
                  <a:lnTo>
                    <a:pt x="1356360" y="53340"/>
                  </a:lnTo>
                  <a:close/>
                </a:path>
                <a:path w="2959735" h="637539">
                  <a:moveTo>
                    <a:pt x="1534668" y="606552"/>
                  </a:moveTo>
                  <a:lnTo>
                    <a:pt x="1426464" y="606552"/>
                  </a:lnTo>
                  <a:lnTo>
                    <a:pt x="1426464" y="637032"/>
                  </a:lnTo>
                  <a:lnTo>
                    <a:pt x="1534668" y="637032"/>
                  </a:lnTo>
                  <a:lnTo>
                    <a:pt x="1534668" y="606552"/>
                  </a:lnTo>
                  <a:close/>
                </a:path>
                <a:path w="2959735" h="637539">
                  <a:moveTo>
                    <a:pt x="1712976" y="612648"/>
                  </a:moveTo>
                  <a:lnTo>
                    <a:pt x="1604772" y="612648"/>
                  </a:lnTo>
                  <a:lnTo>
                    <a:pt x="1604772" y="637032"/>
                  </a:lnTo>
                  <a:lnTo>
                    <a:pt x="1712976" y="637032"/>
                  </a:lnTo>
                  <a:lnTo>
                    <a:pt x="1712976" y="612648"/>
                  </a:lnTo>
                  <a:close/>
                </a:path>
                <a:path w="2959735" h="637539">
                  <a:moveTo>
                    <a:pt x="1891284" y="614172"/>
                  </a:moveTo>
                  <a:lnTo>
                    <a:pt x="1783080" y="614172"/>
                  </a:lnTo>
                  <a:lnTo>
                    <a:pt x="1783080" y="637032"/>
                  </a:lnTo>
                  <a:lnTo>
                    <a:pt x="1891284" y="637032"/>
                  </a:lnTo>
                  <a:lnTo>
                    <a:pt x="1891284" y="614172"/>
                  </a:lnTo>
                  <a:close/>
                </a:path>
                <a:path w="2959735" h="637539">
                  <a:moveTo>
                    <a:pt x="2069592" y="542544"/>
                  </a:moveTo>
                  <a:lnTo>
                    <a:pt x="1961388" y="542544"/>
                  </a:lnTo>
                  <a:lnTo>
                    <a:pt x="1961388" y="637032"/>
                  </a:lnTo>
                  <a:lnTo>
                    <a:pt x="2069592" y="637032"/>
                  </a:lnTo>
                  <a:lnTo>
                    <a:pt x="2069592" y="542544"/>
                  </a:lnTo>
                  <a:close/>
                </a:path>
                <a:path w="2959735" h="637539">
                  <a:moveTo>
                    <a:pt x="2247900" y="624840"/>
                  </a:moveTo>
                  <a:lnTo>
                    <a:pt x="2139696" y="624840"/>
                  </a:lnTo>
                  <a:lnTo>
                    <a:pt x="2139696" y="637032"/>
                  </a:lnTo>
                  <a:lnTo>
                    <a:pt x="2247900" y="637032"/>
                  </a:lnTo>
                  <a:lnTo>
                    <a:pt x="2247900" y="624840"/>
                  </a:lnTo>
                  <a:close/>
                </a:path>
                <a:path w="2959735" h="637539">
                  <a:moveTo>
                    <a:pt x="2426208" y="626364"/>
                  </a:moveTo>
                  <a:lnTo>
                    <a:pt x="2318004" y="626364"/>
                  </a:lnTo>
                  <a:lnTo>
                    <a:pt x="2318004" y="637032"/>
                  </a:lnTo>
                  <a:lnTo>
                    <a:pt x="2426208" y="637032"/>
                  </a:lnTo>
                  <a:lnTo>
                    <a:pt x="2426208" y="626364"/>
                  </a:lnTo>
                  <a:close/>
                </a:path>
                <a:path w="2959735" h="637539">
                  <a:moveTo>
                    <a:pt x="2604516" y="626364"/>
                  </a:moveTo>
                  <a:lnTo>
                    <a:pt x="2496312" y="626364"/>
                  </a:lnTo>
                  <a:lnTo>
                    <a:pt x="2496312" y="637032"/>
                  </a:lnTo>
                  <a:lnTo>
                    <a:pt x="2604516" y="637032"/>
                  </a:lnTo>
                  <a:lnTo>
                    <a:pt x="2604516" y="626364"/>
                  </a:lnTo>
                  <a:close/>
                </a:path>
                <a:path w="2959735" h="637539">
                  <a:moveTo>
                    <a:pt x="2781300" y="630936"/>
                  </a:moveTo>
                  <a:lnTo>
                    <a:pt x="2674620" y="630936"/>
                  </a:lnTo>
                  <a:lnTo>
                    <a:pt x="2674620" y="637032"/>
                  </a:lnTo>
                  <a:lnTo>
                    <a:pt x="2781300" y="637032"/>
                  </a:lnTo>
                  <a:lnTo>
                    <a:pt x="2781300" y="630936"/>
                  </a:lnTo>
                  <a:close/>
                </a:path>
                <a:path w="2959735" h="637539">
                  <a:moveTo>
                    <a:pt x="2959608" y="620268"/>
                  </a:moveTo>
                  <a:lnTo>
                    <a:pt x="2852928" y="620268"/>
                  </a:lnTo>
                  <a:lnTo>
                    <a:pt x="2852928" y="637032"/>
                  </a:lnTo>
                  <a:lnTo>
                    <a:pt x="2959608" y="637032"/>
                  </a:lnTo>
                  <a:lnTo>
                    <a:pt x="2959608" y="620268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79447" y="4451604"/>
              <a:ext cx="2959735" cy="637540"/>
            </a:xfrm>
            <a:custGeom>
              <a:avLst/>
              <a:gdLst/>
              <a:ahLst/>
              <a:cxnLst/>
              <a:rect l="l" t="t" r="r" b="b"/>
              <a:pathLst>
                <a:path w="2959735" h="637539">
                  <a:moveTo>
                    <a:pt x="0" y="365760"/>
                  </a:moveTo>
                  <a:lnTo>
                    <a:pt x="108203" y="365760"/>
                  </a:lnTo>
                  <a:lnTo>
                    <a:pt x="108203" y="637032"/>
                  </a:lnTo>
                  <a:lnTo>
                    <a:pt x="0" y="637032"/>
                  </a:lnTo>
                  <a:lnTo>
                    <a:pt x="0" y="365760"/>
                  </a:lnTo>
                  <a:close/>
                </a:path>
                <a:path w="2959735" h="637539">
                  <a:moveTo>
                    <a:pt x="178307" y="606552"/>
                  </a:moveTo>
                  <a:lnTo>
                    <a:pt x="286512" y="606552"/>
                  </a:lnTo>
                  <a:lnTo>
                    <a:pt x="286512" y="637032"/>
                  </a:lnTo>
                  <a:lnTo>
                    <a:pt x="178307" y="637032"/>
                  </a:lnTo>
                  <a:lnTo>
                    <a:pt x="178307" y="606552"/>
                  </a:lnTo>
                  <a:close/>
                </a:path>
                <a:path w="2959735" h="637539">
                  <a:moveTo>
                    <a:pt x="356615" y="620268"/>
                  </a:moveTo>
                  <a:lnTo>
                    <a:pt x="464819" y="620268"/>
                  </a:lnTo>
                  <a:lnTo>
                    <a:pt x="464819" y="637032"/>
                  </a:lnTo>
                  <a:lnTo>
                    <a:pt x="356615" y="637032"/>
                  </a:lnTo>
                  <a:lnTo>
                    <a:pt x="356615" y="620268"/>
                  </a:lnTo>
                  <a:close/>
                </a:path>
                <a:path w="2959735" h="637539">
                  <a:moveTo>
                    <a:pt x="534924" y="597408"/>
                  </a:moveTo>
                  <a:lnTo>
                    <a:pt x="643127" y="597408"/>
                  </a:lnTo>
                  <a:lnTo>
                    <a:pt x="643127" y="637032"/>
                  </a:lnTo>
                  <a:lnTo>
                    <a:pt x="534924" y="637032"/>
                  </a:lnTo>
                  <a:lnTo>
                    <a:pt x="534924" y="597408"/>
                  </a:lnTo>
                  <a:close/>
                </a:path>
                <a:path w="2959735" h="637539">
                  <a:moveTo>
                    <a:pt x="713232" y="632460"/>
                  </a:moveTo>
                  <a:lnTo>
                    <a:pt x="821435" y="632460"/>
                  </a:lnTo>
                  <a:lnTo>
                    <a:pt x="821435" y="637032"/>
                  </a:lnTo>
                  <a:lnTo>
                    <a:pt x="713232" y="637032"/>
                  </a:lnTo>
                  <a:lnTo>
                    <a:pt x="713232" y="632460"/>
                  </a:lnTo>
                  <a:close/>
                </a:path>
                <a:path w="2959735" h="637539">
                  <a:moveTo>
                    <a:pt x="891539" y="620268"/>
                  </a:moveTo>
                  <a:lnTo>
                    <a:pt x="999744" y="620268"/>
                  </a:lnTo>
                  <a:lnTo>
                    <a:pt x="999744" y="637032"/>
                  </a:lnTo>
                  <a:lnTo>
                    <a:pt x="891539" y="637032"/>
                  </a:lnTo>
                  <a:lnTo>
                    <a:pt x="891539" y="620268"/>
                  </a:lnTo>
                  <a:close/>
                </a:path>
                <a:path w="2959735" h="637539">
                  <a:moveTo>
                    <a:pt x="1069847" y="0"/>
                  </a:moveTo>
                  <a:lnTo>
                    <a:pt x="1178052" y="0"/>
                  </a:lnTo>
                  <a:lnTo>
                    <a:pt x="1178052" y="637032"/>
                  </a:lnTo>
                  <a:lnTo>
                    <a:pt x="1069847" y="637032"/>
                  </a:lnTo>
                  <a:lnTo>
                    <a:pt x="1069847" y="0"/>
                  </a:lnTo>
                  <a:close/>
                </a:path>
                <a:path w="2959735" h="637539">
                  <a:moveTo>
                    <a:pt x="1248156" y="53340"/>
                  </a:moveTo>
                  <a:lnTo>
                    <a:pt x="1356359" y="53340"/>
                  </a:lnTo>
                  <a:lnTo>
                    <a:pt x="1356359" y="637032"/>
                  </a:lnTo>
                  <a:lnTo>
                    <a:pt x="1248156" y="637032"/>
                  </a:lnTo>
                  <a:lnTo>
                    <a:pt x="1248156" y="53340"/>
                  </a:lnTo>
                  <a:close/>
                </a:path>
                <a:path w="2959735" h="637539">
                  <a:moveTo>
                    <a:pt x="1426464" y="606552"/>
                  </a:moveTo>
                  <a:lnTo>
                    <a:pt x="1534668" y="606552"/>
                  </a:lnTo>
                  <a:lnTo>
                    <a:pt x="1534668" y="637032"/>
                  </a:lnTo>
                  <a:lnTo>
                    <a:pt x="1426464" y="637032"/>
                  </a:lnTo>
                  <a:lnTo>
                    <a:pt x="1426464" y="606552"/>
                  </a:lnTo>
                  <a:close/>
                </a:path>
                <a:path w="2959735" h="637539">
                  <a:moveTo>
                    <a:pt x="1604772" y="612648"/>
                  </a:moveTo>
                  <a:lnTo>
                    <a:pt x="1712976" y="612648"/>
                  </a:lnTo>
                  <a:lnTo>
                    <a:pt x="1712976" y="637032"/>
                  </a:lnTo>
                  <a:lnTo>
                    <a:pt x="1604772" y="637032"/>
                  </a:lnTo>
                  <a:lnTo>
                    <a:pt x="1604772" y="612648"/>
                  </a:lnTo>
                  <a:close/>
                </a:path>
                <a:path w="2959735" h="637539">
                  <a:moveTo>
                    <a:pt x="1783079" y="614172"/>
                  </a:moveTo>
                  <a:lnTo>
                    <a:pt x="1891284" y="614172"/>
                  </a:lnTo>
                  <a:lnTo>
                    <a:pt x="1891284" y="637032"/>
                  </a:lnTo>
                  <a:lnTo>
                    <a:pt x="1783079" y="637032"/>
                  </a:lnTo>
                  <a:lnTo>
                    <a:pt x="1783079" y="614172"/>
                  </a:lnTo>
                  <a:close/>
                </a:path>
                <a:path w="2959735" h="637539">
                  <a:moveTo>
                    <a:pt x="1961388" y="542544"/>
                  </a:moveTo>
                  <a:lnTo>
                    <a:pt x="2069591" y="542544"/>
                  </a:lnTo>
                  <a:lnTo>
                    <a:pt x="2069591" y="637032"/>
                  </a:lnTo>
                  <a:lnTo>
                    <a:pt x="1961388" y="637032"/>
                  </a:lnTo>
                  <a:lnTo>
                    <a:pt x="1961388" y="542544"/>
                  </a:lnTo>
                  <a:close/>
                </a:path>
                <a:path w="2959735" h="637539">
                  <a:moveTo>
                    <a:pt x="2139696" y="624840"/>
                  </a:moveTo>
                  <a:lnTo>
                    <a:pt x="2247900" y="624840"/>
                  </a:lnTo>
                  <a:lnTo>
                    <a:pt x="2247900" y="637032"/>
                  </a:lnTo>
                  <a:lnTo>
                    <a:pt x="2139696" y="637032"/>
                  </a:lnTo>
                  <a:lnTo>
                    <a:pt x="2139696" y="624840"/>
                  </a:lnTo>
                  <a:close/>
                </a:path>
                <a:path w="2959735" h="637539">
                  <a:moveTo>
                    <a:pt x="2318004" y="626364"/>
                  </a:moveTo>
                  <a:lnTo>
                    <a:pt x="2426207" y="626364"/>
                  </a:lnTo>
                  <a:lnTo>
                    <a:pt x="2426207" y="637032"/>
                  </a:lnTo>
                  <a:lnTo>
                    <a:pt x="2318004" y="637032"/>
                  </a:lnTo>
                  <a:lnTo>
                    <a:pt x="2318004" y="626364"/>
                  </a:lnTo>
                  <a:close/>
                </a:path>
                <a:path w="2959735" h="637539">
                  <a:moveTo>
                    <a:pt x="2496312" y="626364"/>
                  </a:moveTo>
                  <a:lnTo>
                    <a:pt x="2604516" y="626364"/>
                  </a:lnTo>
                  <a:lnTo>
                    <a:pt x="2604516" y="637032"/>
                  </a:lnTo>
                  <a:lnTo>
                    <a:pt x="2496312" y="637032"/>
                  </a:lnTo>
                  <a:lnTo>
                    <a:pt x="2496312" y="626364"/>
                  </a:lnTo>
                  <a:close/>
                </a:path>
                <a:path w="2959735" h="637539">
                  <a:moveTo>
                    <a:pt x="2674619" y="630936"/>
                  </a:moveTo>
                  <a:lnTo>
                    <a:pt x="2781300" y="630936"/>
                  </a:lnTo>
                  <a:lnTo>
                    <a:pt x="2781300" y="637032"/>
                  </a:lnTo>
                  <a:lnTo>
                    <a:pt x="2674619" y="637032"/>
                  </a:lnTo>
                  <a:lnTo>
                    <a:pt x="2674619" y="630936"/>
                  </a:lnTo>
                  <a:close/>
                </a:path>
                <a:path w="2959735" h="637539">
                  <a:moveTo>
                    <a:pt x="2852928" y="620268"/>
                  </a:moveTo>
                  <a:lnTo>
                    <a:pt x="2959607" y="620268"/>
                  </a:lnTo>
                  <a:lnTo>
                    <a:pt x="2959607" y="637032"/>
                  </a:lnTo>
                  <a:lnTo>
                    <a:pt x="2852928" y="637032"/>
                  </a:lnTo>
                  <a:lnTo>
                    <a:pt x="2852928" y="62026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43633" y="5089398"/>
              <a:ext cx="3031490" cy="0"/>
            </a:xfrm>
            <a:custGeom>
              <a:avLst/>
              <a:gdLst/>
              <a:ahLst/>
              <a:cxnLst/>
              <a:rect l="l" t="t" r="r" b="b"/>
              <a:pathLst>
                <a:path w="3031490" h="0">
                  <a:moveTo>
                    <a:pt x="0" y="0"/>
                  </a:moveTo>
                  <a:lnTo>
                    <a:pt x="3031236" y="0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621155" y="4874767"/>
            <a:ext cx="565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9259" sz="1350" b="1">
                <a:solidFill>
                  <a:srgbClr val="FFFFFF"/>
                </a:solidFill>
                <a:latin typeface="Carlito"/>
                <a:cs typeface="Carlito"/>
              </a:rPr>
              <a:t>406</a:t>
            </a:r>
            <a:r>
              <a:rPr dirty="0" baseline="9259" sz="1350" spc="89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47</a:t>
            </a:r>
            <a:r>
              <a:rPr dirty="0" sz="900" spc="2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Carlito"/>
                <a:cs typeface="Carlito"/>
              </a:rPr>
              <a:t>27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91002" y="4490084"/>
            <a:ext cx="415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Carlito"/>
                <a:cs typeface="Carlito"/>
              </a:rPr>
              <a:t>951</a:t>
            </a:r>
            <a:r>
              <a:rPr dirty="0" baseline="-27777" sz="1350" spc="-15" b="1">
                <a:solidFill>
                  <a:srgbClr val="FFFFFF"/>
                </a:solidFill>
                <a:latin typeface="Carlito"/>
                <a:cs typeface="Carlito"/>
              </a:rPr>
              <a:t>870</a:t>
            </a:r>
            <a:endParaRPr baseline="-27777" sz="135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07942" y="4874767"/>
            <a:ext cx="1049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141</a:t>
            </a:r>
            <a:r>
              <a:rPr dirty="0" sz="900" spc="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20</a:t>
            </a:r>
            <a:r>
              <a:rPr dirty="0" sz="900" spc="2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17</a:t>
            </a:r>
            <a:r>
              <a:rPr dirty="0" sz="900" spc="2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17</a:t>
            </a:r>
            <a:r>
              <a:rPr dirty="0" sz="900" spc="2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dirty="0" sz="900" spc="2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Carlito"/>
                <a:cs typeface="Carlito"/>
              </a:rPr>
              <a:t>26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928" y="5190274"/>
            <a:ext cx="3336709" cy="51565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748917" y="3957573"/>
            <a:ext cx="2466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404040"/>
                </a:solidFill>
                <a:latin typeface="Carlito"/>
                <a:cs typeface="Carlito"/>
              </a:rPr>
              <a:t>DEPARTAMENTO-</a:t>
            </a:r>
            <a:r>
              <a:rPr dirty="0" sz="1800" spc="10" b="1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Emisión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138427" y="3884676"/>
            <a:ext cx="3676015" cy="1927860"/>
          </a:xfrm>
          <a:custGeom>
            <a:avLst/>
            <a:gdLst/>
            <a:ahLst/>
            <a:cxnLst/>
            <a:rect l="l" t="t" r="r" b="b"/>
            <a:pathLst>
              <a:path w="3676015" h="1927860">
                <a:moveTo>
                  <a:pt x="0" y="1927860"/>
                </a:moveTo>
                <a:lnTo>
                  <a:pt x="3675888" y="1927860"/>
                </a:lnTo>
                <a:lnTo>
                  <a:pt x="3675888" y="0"/>
                </a:lnTo>
                <a:lnTo>
                  <a:pt x="0" y="0"/>
                </a:lnTo>
                <a:lnTo>
                  <a:pt x="0" y="19278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5010911" y="3884676"/>
            <a:ext cx="3625850" cy="1927860"/>
            <a:chOff x="5010911" y="3884676"/>
            <a:chExt cx="3625850" cy="192786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0911" y="3884676"/>
              <a:ext cx="3625595" cy="192786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439156" y="4335779"/>
              <a:ext cx="3063240" cy="835660"/>
            </a:xfrm>
            <a:custGeom>
              <a:avLst/>
              <a:gdLst/>
              <a:ahLst/>
              <a:cxnLst/>
              <a:rect l="l" t="t" r="r" b="b"/>
              <a:pathLst>
                <a:path w="3063240" h="835660">
                  <a:moveTo>
                    <a:pt x="105156" y="644652"/>
                  </a:moveTo>
                  <a:lnTo>
                    <a:pt x="0" y="644652"/>
                  </a:lnTo>
                  <a:lnTo>
                    <a:pt x="0" y="835152"/>
                  </a:lnTo>
                  <a:lnTo>
                    <a:pt x="105156" y="835152"/>
                  </a:lnTo>
                  <a:lnTo>
                    <a:pt x="105156" y="644652"/>
                  </a:lnTo>
                  <a:close/>
                </a:path>
                <a:path w="3063240" h="835660">
                  <a:moveTo>
                    <a:pt x="278892" y="832104"/>
                  </a:moveTo>
                  <a:lnTo>
                    <a:pt x="173736" y="832104"/>
                  </a:lnTo>
                  <a:lnTo>
                    <a:pt x="173736" y="835152"/>
                  </a:lnTo>
                  <a:lnTo>
                    <a:pt x="278892" y="835152"/>
                  </a:lnTo>
                  <a:lnTo>
                    <a:pt x="278892" y="832104"/>
                  </a:lnTo>
                  <a:close/>
                </a:path>
                <a:path w="3063240" h="835660">
                  <a:moveTo>
                    <a:pt x="626364" y="763524"/>
                  </a:moveTo>
                  <a:lnTo>
                    <a:pt x="521208" y="763524"/>
                  </a:lnTo>
                  <a:lnTo>
                    <a:pt x="521208" y="835152"/>
                  </a:lnTo>
                  <a:lnTo>
                    <a:pt x="626364" y="835152"/>
                  </a:lnTo>
                  <a:lnTo>
                    <a:pt x="626364" y="763524"/>
                  </a:lnTo>
                  <a:close/>
                </a:path>
                <a:path w="3063240" h="835660">
                  <a:moveTo>
                    <a:pt x="801624" y="832104"/>
                  </a:moveTo>
                  <a:lnTo>
                    <a:pt x="694944" y="832104"/>
                  </a:lnTo>
                  <a:lnTo>
                    <a:pt x="694944" y="835152"/>
                  </a:lnTo>
                  <a:lnTo>
                    <a:pt x="801624" y="835152"/>
                  </a:lnTo>
                  <a:lnTo>
                    <a:pt x="801624" y="832104"/>
                  </a:lnTo>
                  <a:close/>
                </a:path>
                <a:path w="3063240" h="835660">
                  <a:moveTo>
                    <a:pt x="975360" y="832104"/>
                  </a:moveTo>
                  <a:lnTo>
                    <a:pt x="870204" y="832104"/>
                  </a:lnTo>
                  <a:lnTo>
                    <a:pt x="870204" y="835152"/>
                  </a:lnTo>
                  <a:lnTo>
                    <a:pt x="975360" y="835152"/>
                  </a:lnTo>
                  <a:lnTo>
                    <a:pt x="975360" y="832104"/>
                  </a:lnTo>
                  <a:close/>
                </a:path>
                <a:path w="3063240" h="835660">
                  <a:moveTo>
                    <a:pt x="1149096" y="0"/>
                  </a:moveTo>
                  <a:lnTo>
                    <a:pt x="1043940" y="0"/>
                  </a:lnTo>
                  <a:lnTo>
                    <a:pt x="1043940" y="835152"/>
                  </a:lnTo>
                  <a:lnTo>
                    <a:pt x="1149096" y="835152"/>
                  </a:lnTo>
                  <a:lnTo>
                    <a:pt x="1149096" y="0"/>
                  </a:lnTo>
                  <a:close/>
                </a:path>
                <a:path w="3063240" h="835660">
                  <a:moveTo>
                    <a:pt x="1322832" y="18288"/>
                  </a:moveTo>
                  <a:lnTo>
                    <a:pt x="1217663" y="18288"/>
                  </a:lnTo>
                  <a:lnTo>
                    <a:pt x="1217663" y="835152"/>
                  </a:lnTo>
                  <a:lnTo>
                    <a:pt x="1322832" y="835152"/>
                  </a:lnTo>
                  <a:lnTo>
                    <a:pt x="1322832" y="18288"/>
                  </a:lnTo>
                  <a:close/>
                </a:path>
                <a:path w="3063240" h="835660">
                  <a:moveTo>
                    <a:pt x="1496568" y="807720"/>
                  </a:moveTo>
                  <a:lnTo>
                    <a:pt x="1391412" y="807720"/>
                  </a:lnTo>
                  <a:lnTo>
                    <a:pt x="1391412" y="835152"/>
                  </a:lnTo>
                  <a:lnTo>
                    <a:pt x="1496568" y="835152"/>
                  </a:lnTo>
                  <a:lnTo>
                    <a:pt x="1496568" y="807720"/>
                  </a:lnTo>
                  <a:close/>
                </a:path>
                <a:path w="3063240" h="835660">
                  <a:moveTo>
                    <a:pt x="1670304" y="807720"/>
                  </a:moveTo>
                  <a:lnTo>
                    <a:pt x="1565148" y="807720"/>
                  </a:lnTo>
                  <a:lnTo>
                    <a:pt x="1565148" y="835152"/>
                  </a:lnTo>
                  <a:lnTo>
                    <a:pt x="1670304" y="835152"/>
                  </a:lnTo>
                  <a:lnTo>
                    <a:pt x="1670304" y="807720"/>
                  </a:lnTo>
                  <a:close/>
                </a:path>
                <a:path w="3063240" h="835660">
                  <a:moveTo>
                    <a:pt x="1845564" y="798576"/>
                  </a:moveTo>
                  <a:lnTo>
                    <a:pt x="1738884" y="798576"/>
                  </a:lnTo>
                  <a:lnTo>
                    <a:pt x="1738884" y="835152"/>
                  </a:lnTo>
                  <a:lnTo>
                    <a:pt x="1845564" y="835152"/>
                  </a:lnTo>
                  <a:lnTo>
                    <a:pt x="1845564" y="798576"/>
                  </a:lnTo>
                  <a:close/>
                </a:path>
                <a:path w="3063240" h="835660">
                  <a:moveTo>
                    <a:pt x="2019300" y="716280"/>
                  </a:moveTo>
                  <a:lnTo>
                    <a:pt x="1914144" y="716280"/>
                  </a:lnTo>
                  <a:lnTo>
                    <a:pt x="1914144" y="835152"/>
                  </a:lnTo>
                  <a:lnTo>
                    <a:pt x="2019300" y="835152"/>
                  </a:lnTo>
                  <a:lnTo>
                    <a:pt x="2019300" y="716280"/>
                  </a:lnTo>
                  <a:close/>
                </a:path>
                <a:path w="3063240" h="835660">
                  <a:moveTo>
                    <a:pt x="2193036" y="795528"/>
                  </a:moveTo>
                  <a:lnTo>
                    <a:pt x="2087880" y="795528"/>
                  </a:lnTo>
                  <a:lnTo>
                    <a:pt x="2087880" y="835152"/>
                  </a:lnTo>
                  <a:lnTo>
                    <a:pt x="2193036" y="835152"/>
                  </a:lnTo>
                  <a:lnTo>
                    <a:pt x="2193036" y="795528"/>
                  </a:lnTo>
                  <a:close/>
                </a:path>
                <a:path w="3063240" h="835660">
                  <a:moveTo>
                    <a:pt x="2366772" y="798576"/>
                  </a:moveTo>
                  <a:lnTo>
                    <a:pt x="2261616" y="798576"/>
                  </a:lnTo>
                  <a:lnTo>
                    <a:pt x="2261616" y="835152"/>
                  </a:lnTo>
                  <a:lnTo>
                    <a:pt x="2366772" y="835152"/>
                  </a:lnTo>
                  <a:lnTo>
                    <a:pt x="2366772" y="798576"/>
                  </a:lnTo>
                  <a:close/>
                </a:path>
                <a:path w="3063240" h="835660">
                  <a:moveTo>
                    <a:pt x="2540508" y="816864"/>
                  </a:moveTo>
                  <a:lnTo>
                    <a:pt x="2435352" y="816864"/>
                  </a:lnTo>
                  <a:lnTo>
                    <a:pt x="2435352" y="835152"/>
                  </a:lnTo>
                  <a:lnTo>
                    <a:pt x="2540508" y="835152"/>
                  </a:lnTo>
                  <a:lnTo>
                    <a:pt x="2540508" y="816864"/>
                  </a:lnTo>
                  <a:close/>
                </a:path>
                <a:path w="3063240" h="835660">
                  <a:moveTo>
                    <a:pt x="2714244" y="822960"/>
                  </a:moveTo>
                  <a:lnTo>
                    <a:pt x="2609088" y="822960"/>
                  </a:lnTo>
                  <a:lnTo>
                    <a:pt x="2609088" y="835152"/>
                  </a:lnTo>
                  <a:lnTo>
                    <a:pt x="2714244" y="835152"/>
                  </a:lnTo>
                  <a:lnTo>
                    <a:pt x="2714244" y="822960"/>
                  </a:lnTo>
                  <a:close/>
                </a:path>
                <a:path w="3063240" h="835660">
                  <a:moveTo>
                    <a:pt x="2889504" y="819912"/>
                  </a:moveTo>
                  <a:lnTo>
                    <a:pt x="2782824" y="819912"/>
                  </a:lnTo>
                  <a:lnTo>
                    <a:pt x="2782824" y="835152"/>
                  </a:lnTo>
                  <a:lnTo>
                    <a:pt x="2889504" y="835152"/>
                  </a:lnTo>
                  <a:lnTo>
                    <a:pt x="2889504" y="819912"/>
                  </a:lnTo>
                  <a:close/>
                </a:path>
                <a:path w="3063240" h="835660">
                  <a:moveTo>
                    <a:pt x="3063240" y="832104"/>
                  </a:moveTo>
                  <a:lnTo>
                    <a:pt x="2958084" y="832104"/>
                  </a:lnTo>
                  <a:lnTo>
                    <a:pt x="2958084" y="835152"/>
                  </a:lnTo>
                  <a:lnTo>
                    <a:pt x="3063240" y="835152"/>
                  </a:lnTo>
                  <a:lnTo>
                    <a:pt x="3063240" y="832104"/>
                  </a:lnTo>
                  <a:close/>
                </a:path>
              </a:pathLst>
            </a:custGeom>
            <a:solidFill>
              <a:srgbClr val="4F81BC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39155" y="4335780"/>
              <a:ext cx="3063240" cy="835660"/>
            </a:xfrm>
            <a:custGeom>
              <a:avLst/>
              <a:gdLst/>
              <a:ahLst/>
              <a:cxnLst/>
              <a:rect l="l" t="t" r="r" b="b"/>
              <a:pathLst>
                <a:path w="3063240" h="835660">
                  <a:moveTo>
                    <a:pt x="0" y="644652"/>
                  </a:moveTo>
                  <a:lnTo>
                    <a:pt x="105156" y="644652"/>
                  </a:lnTo>
                  <a:lnTo>
                    <a:pt x="105156" y="835152"/>
                  </a:lnTo>
                  <a:lnTo>
                    <a:pt x="0" y="835152"/>
                  </a:lnTo>
                  <a:lnTo>
                    <a:pt x="0" y="644652"/>
                  </a:lnTo>
                  <a:close/>
                </a:path>
                <a:path w="3063240" h="835660">
                  <a:moveTo>
                    <a:pt x="173736" y="832104"/>
                  </a:moveTo>
                  <a:lnTo>
                    <a:pt x="278892" y="832104"/>
                  </a:lnTo>
                  <a:lnTo>
                    <a:pt x="278892" y="835152"/>
                  </a:lnTo>
                  <a:lnTo>
                    <a:pt x="173736" y="835152"/>
                  </a:lnTo>
                  <a:lnTo>
                    <a:pt x="173736" y="832104"/>
                  </a:lnTo>
                  <a:close/>
                </a:path>
                <a:path w="3063240" h="835660">
                  <a:moveTo>
                    <a:pt x="521208" y="763524"/>
                  </a:moveTo>
                  <a:lnTo>
                    <a:pt x="626364" y="763524"/>
                  </a:lnTo>
                  <a:lnTo>
                    <a:pt x="626364" y="835152"/>
                  </a:lnTo>
                  <a:lnTo>
                    <a:pt x="521208" y="835152"/>
                  </a:lnTo>
                  <a:lnTo>
                    <a:pt x="521208" y="763524"/>
                  </a:lnTo>
                  <a:close/>
                </a:path>
                <a:path w="3063240" h="835660">
                  <a:moveTo>
                    <a:pt x="694944" y="832104"/>
                  </a:moveTo>
                  <a:lnTo>
                    <a:pt x="801624" y="832104"/>
                  </a:lnTo>
                  <a:lnTo>
                    <a:pt x="801624" y="835152"/>
                  </a:lnTo>
                  <a:lnTo>
                    <a:pt x="694944" y="835152"/>
                  </a:lnTo>
                  <a:lnTo>
                    <a:pt x="694944" y="832104"/>
                  </a:lnTo>
                  <a:close/>
                </a:path>
                <a:path w="3063240" h="835660">
                  <a:moveTo>
                    <a:pt x="870204" y="832104"/>
                  </a:moveTo>
                  <a:lnTo>
                    <a:pt x="975360" y="832104"/>
                  </a:lnTo>
                  <a:lnTo>
                    <a:pt x="975360" y="835152"/>
                  </a:lnTo>
                  <a:lnTo>
                    <a:pt x="870204" y="835152"/>
                  </a:lnTo>
                  <a:lnTo>
                    <a:pt x="870204" y="832104"/>
                  </a:lnTo>
                  <a:close/>
                </a:path>
                <a:path w="3063240" h="835660">
                  <a:moveTo>
                    <a:pt x="1043940" y="0"/>
                  </a:moveTo>
                  <a:lnTo>
                    <a:pt x="1149096" y="0"/>
                  </a:lnTo>
                  <a:lnTo>
                    <a:pt x="1149096" y="835152"/>
                  </a:lnTo>
                  <a:lnTo>
                    <a:pt x="1043940" y="835152"/>
                  </a:lnTo>
                  <a:lnTo>
                    <a:pt x="1043940" y="0"/>
                  </a:lnTo>
                  <a:close/>
                </a:path>
                <a:path w="3063240" h="835660">
                  <a:moveTo>
                    <a:pt x="1217676" y="18288"/>
                  </a:moveTo>
                  <a:lnTo>
                    <a:pt x="1322832" y="18288"/>
                  </a:lnTo>
                  <a:lnTo>
                    <a:pt x="1322832" y="835152"/>
                  </a:lnTo>
                  <a:lnTo>
                    <a:pt x="1217676" y="835152"/>
                  </a:lnTo>
                  <a:lnTo>
                    <a:pt x="1217676" y="18288"/>
                  </a:lnTo>
                  <a:close/>
                </a:path>
                <a:path w="3063240" h="835660">
                  <a:moveTo>
                    <a:pt x="1391412" y="807720"/>
                  </a:moveTo>
                  <a:lnTo>
                    <a:pt x="1496568" y="807720"/>
                  </a:lnTo>
                  <a:lnTo>
                    <a:pt x="1496568" y="835152"/>
                  </a:lnTo>
                  <a:lnTo>
                    <a:pt x="1391412" y="835152"/>
                  </a:lnTo>
                  <a:lnTo>
                    <a:pt x="1391412" y="807720"/>
                  </a:lnTo>
                  <a:close/>
                </a:path>
                <a:path w="3063240" h="835660">
                  <a:moveTo>
                    <a:pt x="1565148" y="807720"/>
                  </a:moveTo>
                  <a:lnTo>
                    <a:pt x="1670303" y="807720"/>
                  </a:lnTo>
                  <a:lnTo>
                    <a:pt x="1670303" y="835152"/>
                  </a:lnTo>
                  <a:lnTo>
                    <a:pt x="1565148" y="835152"/>
                  </a:lnTo>
                  <a:lnTo>
                    <a:pt x="1565148" y="807720"/>
                  </a:lnTo>
                  <a:close/>
                </a:path>
                <a:path w="3063240" h="835660">
                  <a:moveTo>
                    <a:pt x="1738884" y="798576"/>
                  </a:moveTo>
                  <a:lnTo>
                    <a:pt x="1845564" y="798576"/>
                  </a:lnTo>
                  <a:lnTo>
                    <a:pt x="1845564" y="835152"/>
                  </a:lnTo>
                  <a:lnTo>
                    <a:pt x="1738884" y="835152"/>
                  </a:lnTo>
                  <a:lnTo>
                    <a:pt x="1738884" y="798576"/>
                  </a:lnTo>
                  <a:close/>
                </a:path>
                <a:path w="3063240" h="835660">
                  <a:moveTo>
                    <a:pt x="1914144" y="716280"/>
                  </a:moveTo>
                  <a:lnTo>
                    <a:pt x="2019300" y="716280"/>
                  </a:lnTo>
                  <a:lnTo>
                    <a:pt x="2019300" y="835152"/>
                  </a:lnTo>
                  <a:lnTo>
                    <a:pt x="1914144" y="835152"/>
                  </a:lnTo>
                  <a:lnTo>
                    <a:pt x="1914144" y="716280"/>
                  </a:lnTo>
                  <a:close/>
                </a:path>
                <a:path w="3063240" h="835660">
                  <a:moveTo>
                    <a:pt x="2087879" y="795528"/>
                  </a:moveTo>
                  <a:lnTo>
                    <a:pt x="2193036" y="795528"/>
                  </a:lnTo>
                  <a:lnTo>
                    <a:pt x="2193036" y="835152"/>
                  </a:lnTo>
                  <a:lnTo>
                    <a:pt x="2087879" y="835152"/>
                  </a:lnTo>
                  <a:lnTo>
                    <a:pt x="2087879" y="795528"/>
                  </a:lnTo>
                  <a:close/>
                </a:path>
                <a:path w="3063240" h="835660">
                  <a:moveTo>
                    <a:pt x="2261616" y="798576"/>
                  </a:moveTo>
                  <a:lnTo>
                    <a:pt x="2366772" y="798576"/>
                  </a:lnTo>
                  <a:lnTo>
                    <a:pt x="2366772" y="835152"/>
                  </a:lnTo>
                  <a:lnTo>
                    <a:pt x="2261616" y="835152"/>
                  </a:lnTo>
                  <a:lnTo>
                    <a:pt x="2261616" y="798576"/>
                  </a:lnTo>
                  <a:close/>
                </a:path>
                <a:path w="3063240" h="835660">
                  <a:moveTo>
                    <a:pt x="2435352" y="816864"/>
                  </a:moveTo>
                  <a:lnTo>
                    <a:pt x="2540508" y="816864"/>
                  </a:lnTo>
                  <a:lnTo>
                    <a:pt x="2540508" y="835152"/>
                  </a:lnTo>
                  <a:lnTo>
                    <a:pt x="2435352" y="835152"/>
                  </a:lnTo>
                  <a:lnTo>
                    <a:pt x="2435352" y="816864"/>
                  </a:lnTo>
                  <a:close/>
                </a:path>
                <a:path w="3063240" h="835660">
                  <a:moveTo>
                    <a:pt x="2609088" y="822960"/>
                  </a:moveTo>
                  <a:lnTo>
                    <a:pt x="2714244" y="822960"/>
                  </a:lnTo>
                  <a:lnTo>
                    <a:pt x="2714244" y="835152"/>
                  </a:lnTo>
                  <a:lnTo>
                    <a:pt x="2609088" y="835152"/>
                  </a:lnTo>
                  <a:lnTo>
                    <a:pt x="2609088" y="822960"/>
                  </a:lnTo>
                  <a:close/>
                </a:path>
                <a:path w="3063240" h="835660">
                  <a:moveTo>
                    <a:pt x="2782824" y="819912"/>
                  </a:moveTo>
                  <a:lnTo>
                    <a:pt x="2889504" y="819912"/>
                  </a:lnTo>
                  <a:lnTo>
                    <a:pt x="2889504" y="835152"/>
                  </a:lnTo>
                  <a:lnTo>
                    <a:pt x="2782824" y="835152"/>
                  </a:lnTo>
                  <a:lnTo>
                    <a:pt x="2782824" y="819912"/>
                  </a:lnTo>
                  <a:close/>
                </a:path>
                <a:path w="3063240" h="835660">
                  <a:moveTo>
                    <a:pt x="2958084" y="832104"/>
                  </a:moveTo>
                  <a:lnTo>
                    <a:pt x="3063240" y="832104"/>
                  </a:lnTo>
                  <a:lnTo>
                    <a:pt x="3063240" y="835152"/>
                  </a:lnTo>
                  <a:lnTo>
                    <a:pt x="2958084" y="835152"/>
                  </a:lnTo>
                  <a:lnTo>
                    <a:pt x="2958084" y="83210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04865" y="5171694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 h="0">
                  <a:moveTo>
                    <a:pt x="0" y="0"/>
                  </a:moveTo>
                  <a:lnTo>
                    <a:pt x="3131819" y="0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434584" y="4957064"/>
            <a:ext cx="96964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61</a:t>
            </a:r>
            <a:r>
              <a:rPr dirty="0" sz="900" spc="47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dirty="0" sz="900" spc="4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23</a:t>
            </a:r>
            <a:r>
              <a:rPr dirty="0" sz="900" spc="4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spc="-50" b="1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855586" y="4957064"/>
            <a:ext cx="1637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r>
              <a:rPr dirty="0" sz="900" spc="4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r>
              <a:rPr dirty="0" sz="900" spc="254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38</a:t>
            </a:r>
            <a:r>
              <a:rPr dirty="0" sz="900" spc="254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13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r>
              <a:rPr dirty="0" sz="900" spc="4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dirty="0" sz="900" spc="254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b="1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r>
              <a:rPr dirty="0" sz="900" spc="250" b="1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dirty="0" sz="900" spc="-50" b="1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32171" y="5152721"/>
            <a:ext cx="3098165" cy="648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07975">
              <a:lnSpc>
                <a:spcPts val="955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ALTO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  <a:p>
            <a:pPr marL="148590" marR="5080" indent="-105410">
              <a:lnSpc>
                <a:spcPct val="126899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AMAMBAY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BOQUER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  <a:p>
            <a:pPr marL="104139" marR="5080" indent="-79375">
              <a:lnSpc>
                <a:spcPct val="126899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CAAGUAZU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CAAZAPA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CANINDE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CAPITAL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CENTRAL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CONCEPC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CORDILLE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  <a:p>
            <a:pPr algn="r" marL="89535" marR="84455" indent="97155">
              <a:lnSpc>
                <a:spcPct val="126899"/>
              </a:lnSpc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GUAIRA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ITAPUA</a:t>
            </a:r>
            <a:r>
              <a:rPr dirty="0" sz="900" spc="5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MISIONES</a:t>
            </a:r>
            <a:endParaRPr sz="900">
              <a:latin typeface="Carlito"/>
              <a:cs typeface="Carlito"/>
            </a:endParaRPr>
          </a:p>
          <a:p>
            <a:pPr marL="135890">
              <a:lnSpc>
                <a:spcPct val="100000"/>
              </a:lnSpc>
              <a:spcBef>
                <a:spcPts val="285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ÑEEMBU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PARAGUA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  <a:p>
            <a:pPr marL="12700" marR="5080" indent="300990">
              <a:lnSpc>
                <a:spcPct val="126899"/>
              </a:lnSpc>
            </a:pPr>
            <a:r>
              <a:rPr dirty="0" sz="900" spc="-20">
                <a:solidFill>
                  <a:srgbClr val="404040"/>
                </a:solidFill>
                <a:latin typeface="Carlito"/>
                <a:cs typeface="Carlito"/>
              </a:rPr>
              <a:t>PDTE</a:t>
            </a:r>
            <a:r>
              <a:rPr dirty="0" sz="900" spc="-20">
                <a:solidFill>
                  <a:srgbClr val="404040"/>
                </a:solidFill>
                <a:latin typeface="Trebuchet MS"/>
                <a:cs typeface="Trebuchet MS"/>
              </a:rPr>
              <a:t>… </a:t>
            </a:r>
            <a:r>
              <a:rPr dirty="0" sz="900">
                <a:solidFill>
                  <a:srgbClr val="404040"/>
                </a:solidFill>
                <a:latin typeface="Carlito"/>
                <a:cs typeface="Carlito"/>
              </a:rPr>
              <a:t>SAN</a:t>
            </a:r>
            <a:r>
              <a:rPr dirty="0" sz="900" spc="-15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PEDRO</a:t>
            </a:r>
            <a:endParaRPr sz="900">
              <a:latin typeface="Carlito"/>
              <a:cs typeface="Carlito"/>
            </a:endParaRPr>
          </a:p>
          <a:p>
            <a:pPr marL="307975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404040"/>
                </a:solidFill>
                <a:latin typeface="Carlito"/>
                <a:cs typeface="Carlito"/>
              </a:rPr>
              <a:t>ALTO</a:t>
            </a:r>
            <a:r>
              <a:rPr dirty="0" sz="900" spc="-1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94197" y="3957573"/>
            <a:ext cx="2873375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404040"/>
                </a:solidFill>
                <a:latin typeface="Carlito"/>
                <a:cs typeface="Carlito"/>
              </a:rPr>
              <a:t>DEPARTAMENTO-</a:t>
            </a:r>
            <a:r>
              <a:rPr dirty="0" sz="1800" spc="-10" b="1">
                <a:solidFill>
                  <a:srgbClr val="404040"/>
                </a:solidFill>
                <a:latin typeface="Carlito"/>
                <a:cs typeface="Carlito"/>
              </a:rPr>
              <a:t> Renovación</a:t>
            </a:r>
            <a:endParaRPr sz="1800">
              <a:latin typeface="Carlito"/>
              <a:cs typeface="Carlito"/>
            </a:endParaRPr>
          </a:p>
          <a:p>
            <a:pPr algn="ctr" marR="406400">
              <a:lnSpc>
                <a:spcPct val="100000"/>
              </a:lnSpc>
              <a:spcBef>
                <a:spcPts val="1125"/>
              </a:spcBef>
            </a:pPr>
            <a:r>
              <a:rPr dirty="0" sz="900" spc="-10" b="1">
                <a:solidFill>
                  <a:srgbClr val="FFFFFF"/>
                </a:solidFill>
                <a:latin typeface="Carlito"/>
                <a:cs typeface="Carlito"/>
              </a:rPr>
              <a:t>266</a:t>
            </a:r>
            <a:r>
              <a:rPr dirty="0" baseline="-9259" sz="1350" spc="-15" b="1">
                <a:solidFill>
                  <a:srgbClr val="FFFFFF"/>
                </a:solidFill>
                <a:latin typeface="Carlito"/>
                <a:cs typeface="Carlito"/>
              </a:rPr>
              <a:t>260</a:t>
            </a:r>
            <a:endParaRPr baseline="-9259" sz="1350">
              <a:latin typeface="Carlito"/>
              <a:cs typeface="Carlito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010911" y="3884676"/>
            <a:ext cx="3625850" cy="1927860"/>
          </a:xfrm>
          <a:custGeom>
            <a:avLst/>
            <a:gdLst/>
            <a:ahLst/>
            <a:cxnLst/>
            <a:rect l="l" t="t" r="r" b="b"/>
            <a:pathLst>
              <a:path w="3625850" h="1927860">
                <a:moveTo>
                  <a:pt x="0" y="1927860"/>
                </a:moveTo>
                <a:lnTo>
                  <a:pt x="3625595" y="1927860"/>
                </a:lnTo>
                <a:lnTo>
                  <a:pt x="3625595" y="0"/>
                </a:lnTo>
                <a:lnTo>
                  <a:pt x="0" y="0"/>
                </a:lnTo>
                <a:lnTo>
                  <a:pt x="0" y="19278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050282" y="1055877"/>
            <a:ext cx="953769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Carlito"/>
                <a:cs typeface="Carlito"/>
              </a:rPr>
              <a:t>POR</a:t>
            </a:r>
            <a:r>
              <a:rPr dirty="0" sz="800" spc="-25" b="1">
                <a:latin typeface="Carlito"/>
                <a:cs typeface="Carlito"/>
              </a:rPr>
              <a:t> </a:t>
            </a:r>
            <a:r>
              <a:rPr dirty="0" sz="800" spc="-10" b="1">
                <a:latin typeface="Carlito"/>
                <a:cs typeface="Carlito"/>
              </a:rPr>
              <a:t>DEPARTAMENTO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645020" y="1055877"/>
            <a:ext cx="3981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latin typeface="Carlito"/>
                <a:cs typeface="Carlito"/>
              </a:rPr>
              <a:t>TOTALES</a:t>
            </a:r>
            <a:endParaRPr sz="800">
              <a:latin typeface="Carlito"/>
              <a:cs typeface="Carlito"/>
            </a:endParaRPr>
          </a:p>
        </p:txBody>
      </p: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5031232" y="1197102"/>
          <a:ext cx="2127885" cy="70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365"/>
                <a:gridCol w="782320"/>
              </a:tblGrid>
              <a:tr h="149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ALTO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PARANA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61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AMAMBAY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BOQUERON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CAAGUAZU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23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9860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CAAZAPA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5031232" y="3082035"/>
          <a:ext cx="2127885" cy="728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430"/>
                <a:gridCol w="769619"/>
              </a:tblGrid>
              <a:tr h="149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PARAGUARI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PDTE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HAYES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SAN</a:t>
                      </a:r>
                      <a:r>
                        <a:rPr dirty="0" sz="8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PEDRO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5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5255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dirty="0" sz="800">
                          <a:latin typeface="Carlito"/>
                          <a:cs typeface="Carlito"/>
                        </a:rPr>
                        <a:t>ALTO</a:t>
                      </a:r>
                      <a:r>
                        <a:rPr dirty="0" sz="8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800" spc="-10">
                          <a:latin typeface="Carlito"/>
                          <a:cs typeface="Carlito"/>
                        </a:rPr>
                        <a:t>PARAGUAY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0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80"/>
                        </a:lnSpc>
                      </a:pPr>
                      <a:r>
                        <a:rPr dirty="0" sz="1000" spc="-25" b="1">
                          <a:latin typeface="Carlito"/>
                          <a:cs typeface="Carlito"/>
                        </a:rPr>
                        <a:t>722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1113688" y="1870075"/>
          <a:ext cx="6045200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470"/>
                <a:gridCol w="1732280"/>
                <a:gridCol w="2064385"/>
                <a:gridCol w="824864"/>
              </a:tblGrid>
              <a:tr h="128905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CAAZAPA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700"/>
                        </a:lnSpc>
                      </a:pPr>
                      <a:r>
                        <a:rPr dirty="0" sz="900" spc="-50">
                          <a:latin typeface="Carlito"/>
                          <a:cs typeface="Carlito"/>
                        </a:rPr>
                        <a:t>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CANINDEYU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6350"/>
                </a:tc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81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CANINDEYU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81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27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894"/>
                        </a:lnSpc>
                        <a:spcBef>
                          <a:spcPts val="9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CAPITAL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94"/>
                        </a:lnSpc>
                        <a:spcBef>
                          <a:spcPts val="95"/>
                        </a:spcBef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266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065"/>
                </a:tc>
              </a:tr>
              <a:tr h="139065">
                <a:tc>
                  <a:txBody>
                    <a:bodyPr/>
                    <a:lstStyle/>
                    <a:p>
                      <a:pPr marL="31750">
                        <a:lnSpc>
                          <a:spcPts val="850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CAPITAL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850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951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930"/>
                        </a:lnSpc>
                        <a:spcBef>
                          <a:spcPts val="65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CENTRAL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30"/>
                        </a:lnSpc>
                        <a:spcBef>
                          <a:spcPts val="65"/>
                        </a:spcBef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260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8255"/>
                </a:tc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88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CENTRAL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88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870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CONCEPCION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3810"/>
                </a:tc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1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CONCEPCION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91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46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95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CORDILLERA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Carlito"/>
                          <a:cs typeface="Carlito"/>
                        </a:rPr>
                        <a:t>9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033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CORDILLERA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95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38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919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GUAIRA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19"/>
                        </a:lnSpc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12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7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GUAIRA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97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36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87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ITAPUA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75"/>
                        </a:lnSpc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38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94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ITAPUA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994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141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840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MISIONES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40"/>
                        </a:lnSpc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13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6954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MISIONES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1060">
                        <a:lnSpc>
                          <a:spcPts val="1045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20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ts val="805"/>
                        </a:lnSpc>
                      </a:pPr>
                      <a:r>
                        <a:rPr dirty="0" sz="800" spc="-10">
                          <a:latin typeface="Carlito"/>
                          <a:cs typeface="Carlito"/>
                        </a:rPr>
                        <a:t>ÑEEMBUCU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805"/>
                        </a:lnSpc>
                      </a:pPr>
                      <a:r>
                        <a:rPr dirty="0" sz="800" spc="-25">
                          <a:latin typeface="Carlito"/>
                          <a:cs typeface="Carlito"/>
                        </a:rPr>
                        <a:t>12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1113688" y="1101750"/>
          <a:ext cx="2319020" cy="74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813435"/>
              </a:tblGrid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Carlito"/>
                          <a:cs typeface="Carlito"/>
                        </a:rPr>
                        <a:t>POR</a:t>
                      </a:r>
                      <a:r>
                        <a:rPr dirty="0" sz="900" spc="-2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 b="1">
                          <a:latin typeface="Carlito"/>
                          <a:cs typeface="Carlito"/>
                        </a:rPr>
                        <a:t>DEPARTAMENTO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10" b="1">
                          <a:latin typeface="Carlito"/>
                          <a:cs typeface="Carlito"/>
                        </a:rPr>
                        <a:t>TOTALES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3175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>
                          <a:latin typeface="Carlito"/>
                          <a:cs typeface="Carlito"/>
                        </a:rPr>
                        <a:t>ALTO</a:t>
                      </a:r>
                      <a:r>
                        <a:rPr dirty="0" sz="9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>
                          <a:latin typeface="Carlito"/>
                          <a:cs typeface="Carlito"/>
                        </a:rPr>
                        <a:t>PARANA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406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AMAMBAY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47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BOQUERON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27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CAAGUAZU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59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1113688" y="3109467"/>
          <a:ext cx="2319020" cy="76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985"/>
                <a:gridCol w="965835"/>
              </a:tblGrid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ÑEEMBUCU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17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3175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 spc="-10">
                          <a:latin typeface="Carlito"/>
                          <a:cs typeface="Carlito"/>
                        </a:rPr>
                        <a:t>PARAGUARI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17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>
                          <a:latin typeface="Carlito"/>
                          <a:cs typeface="Carlito"/>
                        </a:rPr>
                        <a:t>PDTE</a:t>
                      </a:r>
                      <a:r>
                        <a:rPr dirty="0" sz="9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>
                          <a:latin typeface="Carlito"/>
                          <a:cs typeface="Carlito"/>
                        </a:rPr>
                        <a:t>HAYES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10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dirty="0" sz="900">
                          <a:latin typeface="Carlito"/>
                          <a:cs typeface="Carlito"/>
                        </a:rPr>
                        <a:t>SAN</a:t>
                      </a:r>
                      <a:r>
                        <a:rPr dirty="0" sz="9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900" spc="-10">
                          <a:latin typeface="Carlito"/>
                          <a:cs typeface="Carlito"/>
                        </a:rPr>
                        <a:t>PEDRO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969"/>
                        </a:lnSpc>
                      </a:pPr>
                      <a:r>
                        <a:rPr dirty="0" sz="900" spc="-25">
                          <a:latin typeface="Carlito"/>
                          <a:cs typeface="Carlito"/>
                        </a:rPr>
                        <a:t>26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75"/>
                        </a:lnSpc>
                      </a:pPr>
                      <a:r>
                        <a:rPr dirty="0" sz="1000" spc="-20" b="1">
                          <a:latin typeface="Carlito"/>
                          <a:cs typeface="Carlito"/>
                        </a:rPr>
                        <a:t>2746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1" name="object 31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2607" y="321563"/>
            <a:ext cx="1623059" cy="24929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6835" y="1901951"/>
            <a:ext cx="5795771" cy="38450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0546" y="635000"/>
            <a:ext cx="709930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Certificación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Beneficiarios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 spc="-45"/>
              <a:t>Programa</a:t>
            </a:r>
            <a:r>
              <a:rPr dirty="0" spc="-40"/>
              <a:t> </a:t>
            </a:r>
            <a:r>
              <a:rPr dirty="0" spc="-25"/>
              <a:t>de </a:t>
            </a:r>
            <a:r>
              <a:rPr dirty="0" spc="-10"/>
              <a:t>Formalización</a:t>
            </a:r>
            <a:r>
              <a:rPr dirty="0" spc="-75"/>
              <a:t> </a:t>
            </a:r>
            <a:r>
              <a:rPr dirty="0" spc="-80"/>
              <a:t>para</a:t>
            </a:r>
            <a:r>
              <a:rPr dirty="0" spc="-40"/>
              <a:t> </a:t>
            </a:r>
            <a:r>
              <a:rPr dirty="0"/>
              <a:t>Acceso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Mercados</a:t>
            </a:r>
            <a:r>
              <a:rPr dirty="0" spc="-20"/>
              <a:t> </a:t>
            </a:r>
            <a:r>
              <a:rPr dirty="0" spc="-490">
                <a:latin typeface="Georgia"/>
                <a:cs typeface="Georgia"/>
              </a:rPr>
              <a:t>–</a:t>
            </a:r>
            <a:r>
              <a:rPr dirty="0" spc="-15">
                <a:latin typeface="Georgia"/>
                <a:cs typeface="Georgia"/>
              </a:rPr>
              <a:t> </a:t>
            </a:r>
            <a:r>
              <a:rPr dirty="0" spc="-30"/>
              <a:t>Convocatoria </a:t>
            </a:r>
            <a:r>
              <a:rPr dirty="0" spc="-90"/>
              <a:t>PFAM</a:t>
            </a:r>
            <a:r>
              <a:rPr dirty="0" spc="-60"/>
              <a:t> </a:t>
            </a:r>
            <a:r>
              <a:rPr dirty="0" spc="-20"/>
              <a:t>2023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69463" y="3238626"/>
            <a:ext cx="3765550" cy="14185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250" spc="45" b="1">
                <a:solidFill>
                  <a:srgbClr val="001F5F"/>
                </a:solidFill>
                <a:latin typeface="Times New Roman"/>
                <a:cs typeface="Times New Roman"/>
              </a:rPr>
              <a:t>DIRECCIÓN</a:t>
            </a:r>
            <a:r>
              <a:rPr dirty="0" sz="225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GENERAL</a:t>
            </a:r>
            <a:r>
              <a:rPr dirty="0" sz="225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9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endParaRPr sz="225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  <a:spcBef>
                <a:spcPts val="35"/>
              </a:spcBef>
            </a:pPr>
            <a:r>
              <a:rPr dirty="0" sz="2250" spc="-10" b="1">
                <a:solidFill>
                  <a:srgbClr val="001F5F"/>
                </a:solidFill>
                <a:latin typeface="Times New Roman"/>
                <a:cs typeface="Times New Roman"/>
              </a:rPr>
              <a:t>INFORMACIÓN</a:t>
            </a:r>
            <a:endParaRPr sz="2250">
              <a:latin typeface="Times New Roman"/>
              <a:cs typeface="Times New Roman"/>
            </a:endParaRPr>
          </a:p>
          <a:p>
            <a:pPr algn="ctr" marL="247015" marR="236854" indent="635">
              <a:lnSpc>
                <a:spcPct val="101299"/>
              </a:lnSpc>
              <a:spcBef>
                <a:spcPts val="25"/>
              </a:spcBef>
            </a:pP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-</a:t>
            </a:r>
            <a:r>
              <a:rPr dirty="0" sz="2250" spc="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Internacionalización</a:t>
            </a:r>
            <a:r>
              <a:rPr dirty="0" sz="2250" spc="2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spc="-50" b="1">
                <a:solidFill>
                  <a:srgbClr val="001F5F"/>
                </a:solidFill>
                <a:latin typeface="Carlito"/>
                <a:cs typeface="Carlito"/>
              </a:rPr>
              <a:t>- </a:t>
            </a: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Viceministerio</a:t>
            </a:r>
            <a:r>
              <a:rPr dirty="0" sz="225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b="1">
                <a:solidFill>
                  <a:srgbClr val="001F5F"/>
                </a:solidFill>
                <a:latin typeface="Carlito"/>
                <a:cs typeface="Carlito"/>
              </a:rPr>
              <a:t>de</a:t>
            </a:r>
            <a:r>
              <a:rPr dirty="0" sz="2250" spc="4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250" spc="-10" b="1">
                <a:solidFill>
                  <a:srgbClr val="001F5F"/>
                </a:solidFill>
                <a:latin typeface="Carlito"/>
                <a:cs typeface="Carlito"/>
              </a:rPr>
              <a:t>Mipymes</a:t>
            </a:r>
            <a:endParaRPr sz="225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1371" y="1110861"/>
            <a:ext cx="1081964" cy="9620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512820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3"/>
                </a:lnTo>
                <a:lnTo>
                  <a:pt x="1283208" y="108203"/>
                </a:lnTo>
                <a:lnTo>
                  <a:pt x="128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729228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4"/>
                </a:lnTo>
                <a:lnTo>
                  <a:pt x="1283208" y="108204"/>
                </a:lnTo>
                <a:lnTo>
                  <a:pt x="12832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188" y="5754623"/>
            <a:ext cx="2321052" cy="3556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587740" y="3528059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587740" y="3742944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64563" y="5112258"/>
            <a:ext cx="597408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60">
                <a:latin typeface="Trebuchet MS"/>
                <a:cs typeface="Trebuchet MS"/>
              </a:rPr>
              <a:t>(021)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6163097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60">
                <a:latin typeface="Trebuchet MS"/>
                <a:cs typeface="Trebuchet MS"/>
                <a:hlinkClick r:id="rId4"/>
              </a:rPr>
              <a:t>dgii@mic.gov.py</a:t>
            </a:r>
            <a:r>
              <a:rPr dirty="0" sz="1150" spc="-105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Avda.</a:t>
            </a:r>
            <a:r>
              <a:rPr dirty="0" sz="1150" spc="-55">
                <a:latin typeface="Trebuchet MS"/>
                <a:cs typeface="Trebuchet MS"/>
              </a:rPr>
              <a:t> </a:t>
            </a:r>
            <a:r>
              <a:rPr dirty="0" sz="1150">
                <a:latin typeface="Carlito"/>
                <a:cs typeface="Carlito"/>
              </a:rPr>
              <a:t>Mcal.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López</a:t>
            </a:r>
            <a:r>
              <a:rPr dirty="0" sz="1150" spc="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Nº</a:t>
            </a:r>
            <a:r>
              <a:rPr dirty="0" sz="1150" spc="20">
                <a:latin typeface="Carlito"/>
                <a:cs typeface="Carlito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3333</a:t>
            </a:r>
            <a:r>
              <a:rPr dirty="0" sz="1150" spc="-85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Planta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80">
                <a:latin typeface="Trebuchet MS"/>
                <a:cs typeface="Trebuchet MS"/>
              </a:rPr>
              <a:t>Baja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Villa</a:t>
            </a:r>
            <a:r>
              <a:rPr dirty="0" sz="1150" spc="-60">
                <a:latin typeface="Trebuchet MS"/>
                <a:cs typeface="Trebuchet MS"/>
              </a:rPr>
              <a:t> </a:t>
            </a:r>
            <a:r>
              <a:rPr dirty="0" sz="1150" spc="-10">
                <a:latin typeface="Trebuchet MS"/>
                <a:cs typeface="Trebuchet MS"/>
              </a:rPr>
              <a:t>Morra</a:t>
            </a:r>
            <a:r>
              <a:rPr dirty="0" sz="1150" spc="-45">
                <a:latin typeface="Trebuchet MS"/>
                <a:cs typeface="Trebuchet MS"/>
              </a:rPr>
              <a:t> </a:t>
            </a:r>
            <a:r>
              <a:rPr dirty="0" sz="1150" spc="140">
                <a:latin typeface="Trebuchet MS"/>
                <a:cs typeface="Trebuchet MS"/>
              </a:rPr>
              <a:t>–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10">
                <a:latin typeface="Carlito"/>
                <a:cs typeface="Carlito"/>
              </a:rPr>
              <a:t>Asunción</a:t>
            </a:r>
            <a:endParaRPr sz="11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8870" y="3466846"/>
            <a:ext cx="3595242" cy="45834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176" y="541019"/>
            <a:ext cx="1623059" cy="24781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3532632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3797808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587740" y="3528059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587740" y="3742944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11630" y="1067206"/>
            <a:ext cx="6663055" cy="8896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950" spc="-60" b="1">
                <a:solidFill>
                  <a:srgbClr val="003BB4"/>
                </a:solidFill>
                <a:latin typeface="Times New Roman"/>
                <a:cs typeface="Times New Roman"/>
              </a:rPr>
              <a:t>PORTAL</a:t>
            </a:r>
            <a:r>
              <a:rPr dirty="0" sz="1950" spc="-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90" b="1">
                <a:solidFill>
                  <a:srgbClr val="003BB4"/>
                </a:solidFill>
                <a:latin typeface="Times New Roman"/>
                <a:cs typeface="Times New Roman"/>
              </a:rPr>
              <a:t>DE</a:t>
            </a:r>
            <a:r>
              <a:rPr dirty="0" sz="1950" spc="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003BB4"/>
                </a:solidFill>
                <a:latin typeface="Times New Roman"/>
                <a:cs typeface="Times New Roman"/>
              </a:rPr>
              <a:t>INFORMACIÓN</a:t>
            </a:r>
            <a:r>
              <a:rPr dirty="0" sz="1950" spc="1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150" b="1">
                <a:solidFill>
                  <a:srgbClr val="003BB4"/>
                </a:solidFill>
                <a:latin typeface="Times New Roman"/>
                <a:cs typeface="Times New Roman"/>
              </a:rPr>
              <a:t>Y</a:t>
            </a:r>
            <a:r>
              <a:rPr dirty="0" sz="1950" spc="1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45" b="1">
                <a:solidFill>
                  <a:srgbClr val="003BB4"/>
                </a:solidFill>
                <a:latin typeface="Times New Roman"/>
                <a:cs typeface="Times New Roman"/>
              </a:rPr>
              <a:t>SERVICIOS</a:t>
            </a:r>
            <a:r>
              <a:rPr dirty="0" sz="1950" spc="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90" b="1">
                <a:solidFill>
                  <a:srgbClr val="003BB4"/>
                </a:solidFill>
                <a:latin typeface="Times New Roman"/>
                <a:cs typeface="Times New Roman"/>
              </a:rPr>
              <a:t>DE</a:t>
            </a:r>
            <a:r>
              <a:rPr dirty="0" sz="1950" spc="3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10" b="1">
                <a:solidFill>
                  <a:srgbClr val="003BB4"/>
                </a:solidFill>
                <a:latin typeface="Times New Roman"/>
                <a:cs typeface="Times New Roman"/>
              </a:rPr>
              <a:t>MIPYMES</a:t>
            </a:r>
            <a:endParaRPr sz="1950">
              <a:latin typeface="Times New Roman"/>
              <a:cs typeface="Times New Roman"/>
            </a:endParaRPr>
          </a:p>
          <a:p>
            <a:pPr algn="ctr" marR="273050">
              <a:lnSpc>
                <a:spcPct val="100000"/>
              </a:lnSpc>
              <a:spcBef>
                <a:spcPts val="1060"/>
              </a:spcBef>
            </a:pPr>
            <a:r>
              <a:rPr dirty="0" u="sng" sz="19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https://www.mipymes.gov.py/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10996" y="5064252"/>
            <a:ext cx="8016240" cy="2895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cumplimiento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 en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al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85">
                <a:latin typeface="Trebuchet MS"/>
                <a:cs typeface="Trebuchet MS"/>
              </a:rPr>
              <a:t>“sistema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información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 MIPYMES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6.</a:t>
            </a:r>
            <a:r>
              <a:rPr dirty="0" sz="1300" spc="-20">
                <a:latin typeface="Trebuchet MS"/>
                <a:cs typeface="Trebuchet MS"/>
              </a:rPr>
              <a:t>)”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44870" y="2086737"/>
            <a:ext cx="252476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latin typeface="Carlito"/>
                <a:cs typeface="Carlito"/>
              </a:rPr>
              <a:t>Versión</a:t>
            </a:r>
            <a:r>
              <a:rPr dirty="0" sz="1600" spc="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2.0</a:t>
            </a:r>
            <a:r>
              <a:rPr dirty="0" sz="1600" spc="5" b="1">
                <a:latin typeface="Carlito"/>
                <a:cs typeface="Carlito"/>
              </a:rPr>
              <a:t> </a:t>
            </a:r>
            <a:r>
              <a:rPr dirty="0" sz="1600" spc="215" b="1">
                <a:latin typeface="Trebuchet MS"/>
                <a:cs typeface="Trebuchet MS"/>
              </a:rPr>
              <a:t>–</a:t>
            </a:r>
            <a:r>
              <a:rPr dirty="0" sz="1600" spc="-125" b="1">
                <a:latin typeface="Trebuchet MS"/>
                <a:cs typeface="Trebuchet MS"/>
              </a:rPr>
              <a:t> </a:t>
            </a:r>
            <a:r>
              <a:rPr dirty="0" sz="1600" b="1">
                <a:latin typeface="Carlito"/>
                <a:cs typeface="Carlito"/>
              </a:rPr>
              <a:t>100</a:t>
            </a:r>
            <a:r>
              <a:rPr dirty="0" sz="1600" spc="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% </a:t>
            </a:r>
            <a:r>
              <a:rPr dirty="0" sz="1600" spc="-10" b="1">
                <a:latin typeface="Carlito"/>
                <a:cs typeface="Carlito"/>
              </a:rPr>
              <a:t>funcional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44870" y="2482672"/>
            <a:ext cx="299720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700">
                <a:latin typeface="Carlito"/>
                <a:cs typeface="Carlito"/>
              </a:rPr>
              <a:t>División</a:t>
            </a:r>
            <a:r>
              <a:rPr dirty="0" sz="1700" spc="2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por</a:t>
            </a:r>
            <a:r>
              <a:rPr dirty="0" sz="1700" spc="2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temas,</a:t>
            </a:r>
            <a:r>
              <a:rPr dirty="0" sz="1700" spc="1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por</a:t>
            </a:r>
            <a:r>
              <a:rPr dirty="0" sz="1700" spc="2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tipo</a:t>
            </a:r>
            <a:r>
              <a:rPr dirty="0" sz="1700" spc="15">
                <a:latin typeface="Carlito"/>
                <a:cs typeface="Carlito"/>
              </a:rPr>
              <a:t> 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19315" y="2686050"/>
            <a:ext cx="172275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2145" algn="l"/>
                <a:tab pos="1486535" algn="l"/>
              </a:tabLst>
            </a:pPr>
            <a:r>
              <a:rPr dirty="0" sz="1700" spc="-25">
                <a:latin typeface="Carlito"/>
                <a:cs typeface="Carlito"/>
              </a:rPr>
              <a:t>por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0">
                <a:latin typeface="Carlito"/>
                <a:cs typeface="Carlito"/>
              </a:rPr>
              <a:t>etapa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37603" y="3092957"/>
            <a:ext cx="170243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4984" algn="l"/>
              </a:tabLst>
            </a:pPr>
            <a:r>
              <a:rPr dirty="0" sz="1700" spc="-50">
                <a:latin typeface="Carlito"/>
                <a:cs typeface="Carlito"/>
              </a:rPr>
              <a:t>a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10">
                <a:latin typeface="Carlito"/>
                <a:cs typeface="Carlito"/>
              </a:rPr>
              <a:t>herramientas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8041" y="3295650"/>
            <a:ext cx="75882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latin typeface="Carlito"/>
                <a:cs typeface="Carlito"/>
              </a:rPr>
              <a:t>digitales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44870" y="2686050"/>
            <a:ext cx="2995930" cy="169672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5745" marR="1852930">
              <a:lnSpc>
                <a:spcPct val="78200"/>
              </a:lnSpc>
              <a:spcBef>
                <a:spcPts val="545"/>
              </a:spcBef>
            </a:pPr>
            <a:r>
              <a:rPr dirty="0" sz="1700" spc="-10">
                <a:latin typeface="Carlito"/>
                <a:cs typeface="Carlito"/>
              </a:rPr>
              <a:t>usuario, desarrollo</a:t>
            </a:r>
            <a:endParaRPr sz="1700">
              <a:latin typeface="Carlito"/>
              <a:cs typeface="Carlito"/>
            </a:endParaRPr>
          </a:p>
          <a:p>
            <a:pPr marL="245745" indent="-233045">
              <a:lnSpc>
                <a:spcPts val="161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700" spc="-10">
                <a:latin typeface="Carlito"/>
                <a:cs typeface="Carlito"/>
              </a:rPr>
              <a:t>Enlaces</a:t>
            </a:r>
            <a:endParaRPr sz="1700">
              <a:latin typeface="Carlito"/>
              <a:cs typeface="Carlito"/>
            </a:endParaRPr>
          </a:p>
          <a:p>
            <a:pPr marL="245745" marR="5080" indent="-233679">
              <a:lnSpc>
                <a:spcPct val="78800"/>
              </a:lnSpc>
              <a:spcBef>
                <a:spcPts val="1585"/>
              </a:spcBef>
              <a:buFont typeface="Arial"/>
              <a:buChar char="•"/>
              <a:tabLst>
                <a:tab pos="245745" algn="l"/>
                <a:tab pos="1044575" algn="l"/>
                <a:tab pos="1288415" algn="l"/>
                <a:tab pos="2172335" algn="l"/>
                <a:tab pos="2534920" algn="l"/>
              </a:tabLst>
            </a:pPr>
            <a:r>
              <a:rPr dirty="0" sz="1700" spc="-10">
                <a:latin typeface="Carlito"/>
                <a:cs typeface="Carlito"/>
              </a:rPr>
              <a:t>Enlaces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50">
                <a:latin typeface="Carlito"/>
                <a:cs typeface="Carlito"/>
              </a:rPr>
              <a:t>a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10">
                <a:latin typeface="Carlito"/>
                <a:cs typeface="Carlito"/>
              </a:rPr>
              <a:t>recursos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0">
                <a:latin typeface="Carlito"/>
                <a:cs typeface="Carlito"/>
              </a:rPr>
              <a:t>otras </a:t>
            </a:r>
            <a:r>
              <a:rPr dirty="0" sz="1700" spc="-10">
                <a:latin typeface="Carlito"/>
                <a:cs typeface="Carlito"/>
              </a:rPr>
              <a:t>instituciones</a:t>
            </a:r>
            <a:endParaRPr sz="1700">
              <a:latin typeface="Carlito"/>
              <a:cs typeface="Carlito"/>
            </a:endParaRPr>
          </a:p>
          <a:p>
            <a:pPr marL="245745" indent="-233045">
              <a:lnSpc>
                <a:spcPts val="1575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700">
                <a:latin typeface="Carlito"/>
                <a:cs typeface="Carlito"/>
              </a:rPr>
              <a:t>Biblioteca</a:t>
            </a:r>
            <a:r>
              <a:rPr dirty="0" sz="1700" spc="-90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virtual</a:t>
            </a:r>
            <a:endParaRPr sz="1700">
              <a:latin typeface="Carlito"/>
              <a:cs typeface="Carlito"/>
            </a:endParaRPr>
          </a:p>
          <a:p>
            <a:pPr lvl="1" marL="680085" indent="-231775">
              <a:lnSpc>
                <a:spcPts val="1540"/>
              </a:lnSpc>
              <a:buFont typeface="Arial"/>
              <a:buChar char="•"/>
              <a:tabLst>
                <a:tab pos="680085" algn="l"/>
              </a:tabLst>
            </a:pPr>
            <a:r>
              <a:rPr dirty="0" sz="1300">
                <a:latin typeface="Carlito"/>
                <a:cs typeface="Carlito"/>
              </a:rPr>
              <a:t>Estudios</a:t>
            </a:r>
            <a:r>
              <a:rPr dirty="0" sz="1300" spc="-5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sectoriales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81115" y="4364228"/>
            <a:ext cx="1274445" cy="62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3840" algn="l"/>
              </a:tabLst>
            </a:pPr>
            <a:r>
              <a:rPr dirty="0" sz="1300" spc="-10">
                <a:latin typeface="Carlito"/>
                <a:cs typeface="Carlito"/>
              </a:rPr>
              <a:t>Investigaciones</a:t>
            </a:r>
            <a:endParaRPr sz="1300">
              <a:latin typeface="Carlito"/>
              <a:cs typeface="Carlito"/>
            </a:endParaRPr>
          </a:p>
          <a:p>
            <a:pPr marL="243840" indent="-23114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3840" algn="l"/>
              </a:tabLst>
            </a:pPr>
            <a:r>
              <a:rPr dirty="0" sz="1300" spc="-10">
                <a:latin typeface="Carlito"/>
                <a:cs typeface="Carlito"/>
              </a:rPr>
              <a:t>Normativas</a:t>
            </a:r>
            <a:endParaRPr sz="1300">
              <a:latin typeface="Carlito"/>
              <a:cs typeface="Carlito"/>
            </a:endParaRPr>
          </a:p>
          <a:p>
            <a:pPr marL="243840" indent="-23114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3840" algn="l"/>
              </a:tabLst>
            </a:pPr>
            <a:r>
              <a:rPr dirty="0" sz="1300" spc="-10">
                <a:latin typeface="Carlito"/>
                <a:cs typeface="Carlito"/>
              </a:rPr>
              <a:t>Convenios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64458" y="1740153"/>
            <a:ext cx="1979930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b="1">
                <a:latin typeface="Carlito"/>
                <a:cs typeface="Carlito"/>
              </a:rPr>
              <a:t>+</a:t>
            </a:r>
            <a:r>
              <a:rPr dirty="0" sz="4850" spc="405" b="1">
                <a:latin typeface="Carlito"/>
                <a:cs typeface="Carlito"/>
              </a:rPr>
              <a:t> </a:t>
            </a:r>
            <a:r>
              <a:rPr dirty="0" sz="4850" b="1">
                <a:latin typeface="Carlito"/>
                <a:cs typeface="Carlito"/>
              </a:rPr>
              <a:t>40</a:t>
            </a:r>
            <a:r>
              <a:rPr dirty="0" sz="4850" spc="405" b="1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tópicos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64458" y="2345182"/>
            <a:ext cx="197993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6930" algn="l"/>
                <a:tab pos="1862455" algn="l"/>
              </a:tabLst>
            </a:pPr>
            <a:r>
              <a:rPr dirty="0" sz="1700" spc="-20">
                <a:latin typeface="Carlito"/>
                <a:cs typeface="Carlito"/>
              </a:rPr>
              <a:t>para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10">
                <a:latin typeface="Carlito"/>
                <a:cs typeface="Carlito"/>
              </a:rPr>
              <a:t>acceso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50"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64458" y="2549398"/>
            <a:ext cx="113982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latin typeface="Carlito"/>
                <a:cs typeface="Carlito"/>
              </a:rPr>
              <a:t>información,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64458" y="2752089"/>
            <a:ext cx="1978660" cy="488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820"/>
              </a:lnSpc>
              <a:spcBef>
                <a:spcPts val="105"/>
              </a:spcBef>
              <a:tabLst>
                <a:tab pos="1867535" algn="l"/>
              </a:tabLst>
            </a:pPr>
            <a:r>
              <a:rPr dirty="0" sz="1700" spc="-10">
                <a:latin typeface="Carlito"/>
                <a:cs typeface="Carlito"/>
              </a:rPr>
              <a:t>herramientas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50">
                <a:latin typeface="Carlito"/>
                <a:cs typeface="Carlito"/>
              </a:rPr>
              <a:t>y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ts val="1820"/>
              </a:lnSpc>
            </a:pPr>
            <a:r>
              <a:rPr dirty="0" sz="1700" spc="-10">
                <a:latin typeface="Carlito"/>
                <a:cs typeface="Carlito"/>
              </a:rPr>
              <a:t>oportunidades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64458" y="3304158"/>
            <a:ext cx="1980564" cy="11531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5885"/>
              </a:lnSpc>
              <a:spcBef>
                <a:spcPts val="110"/>
              </a:spcBef>
              <a:tabLst>
                <a:tab pos="932815" algn="l"/>
              </a:tabLst>
            </a:pPr>
            <a:r>
              <a:rPr dirty="0" sz="5350" spc="-50" b="1">
                <a:latin typeface="Carlito"/>
                <a:cs typeface="Carlito"/>
              </a:rPr>
              <a:t>+</a:t>
            </a:r>
            <a:r>
              <a:rPr dirty="0" sz="5350" b="1">
                <a:latin typeface="Carlito"/>
                <a:cs typeface="Carlito"/>
              </a:rPr>
              <a:t>	</a:t>
            </a:r>
            <a:r>
              <a:rPr dirty="0" sz="5350" spc="-25" b="1">
                <a:latin typeface="Carlito"/>
                <a:cs typeface="Carlito"/>
              </a:rPr>
              <a:t>150</a:t>
            </a:r>
            <a:endParaRPr sz="5350">
              <a:latin typeface="Carlito"/>
              <a:cs typeface="Carlito"/>
            </a:endParaRPr>
          </a:p>
          <a:p>
            <a:pPr marL="12700">
              <a:lnSpc>
                <a:spcPts val="1220"/>
              </a:lnSpc>
              <a:tabLst>
                <a:tab pos="1334135" algn="l"/>
                <a:tab pos="1821814" algn="l"/>
              </a:tabLst>
            </a:pPr>
            <a:r>
              <a:rPr dirty="0" sz="1600" spc="-10">
                <a:latin typeface="Carlito"/>
                <a:cs typeface="Carlito"/>
              </a:rPr>
              <a:t>documentos</a:t>
            </a:r>
            <a:r>
              <a:rPr dirty="0" sz="1600">
                <a:latin typeface="Carlito"/>
                <a:cs typeface="Carlito"/>
              </a:rPr>
              <a:t>	</a:t>
            </a:r>
            <a:r>
              <a:rPr dirty="0" sz="1600" spc="-25">
                <a:latin typeface="Carlito"/>
                <a:cs typeface="Carlito"/>
              </a:rPr>
              <a:t>en</a:t>
            </a:r>
            <a:r>
              <a:rPr dirty="0" sz="1600">
                <a:latin typeface="Carlito"/>
                <a:cs typeface="Carlito"/>
              </a:rPr>
              <a:t>	</a:t>
            </a:r>
            <a:r>
              <a:rPr dirty="0" sz="1600" spc="-25">
                <a:latin typeface="Carlito"/>
                <a:cs typeface="Carlito"/>
              </a:rPr>
              <a:t>la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760"/>
              </a:lnSpc>
            </a:pPr>
            <a:r>
              <a:rPr dirty="0" sz="1600" spc="-10">
                <a:latin typeface="Carlito"/>
                <a:cs typeface="Carlito"/>
              </a:rPr>
              <a:t>biblioteca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0055" y="2057400"/>
            <a:ext cx="2138172" cy="2485644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4176" y="541019"/>
            <a:ext cx="1623059" cy="24781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7894" rIns="0" bIns="0" rtlCol="0" vert="horz">
            <a:spAutoFit/>
          </a:bodyPr>
          <a:lstStyle/>
          <a:p>
            <a:pPr marL="1466850">
              <a:lnSpc>
                <a:spcPct val="100000"/>
              </a:lnSpc>
              <a:spcBef>
                <a:spcPts val="100"/>
              </a:spcBef>
            </a:pPr>
            <a:r>
              <a:rPr dirty="0"/>
              <a:t>INVESTIGACIONES</a:t>
            </a:r>
            <a:r>
              <a:rPr dirty="0" spc="45"/>
              <a:t> </a:t>
            </a:r>
            <a:r>
              <a:rPr dirty="0" spc="-25"/>
              <a:t>SECTORIALES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1442" y="3843273"/>
            <a:ext cx="5253990" cy="10356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2499"/>
              </a:lnSpc>
              <a:spcBef>
                <a:spcPts val="55"/>
              </a:spcBef>
            </a:pPr>
            <a:r>
              <a:rPr dirty="0" sz="1300">
                <a:latin typeface="Carlito"/>
                <a:cs typeface="Carlito"/>
              </a:rPr>
              <a:t>El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Viceministerio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MIPYMES,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través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DGII,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impulsa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forma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parte</a:t>
            </a:r>
            <a:r>
              <a:rPr dirty="0" sz="1300" spc="80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de </a:t>
            </a:r>
            <a:r>
              <a:rPr dirty="0" sz="1300">
                <a:latin typeface="Carlito"/>
                <a:cs typeface="Carlito"/>
              </a:rPr>
              <a:t>diversas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iniciativas de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investigación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sobre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temas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interés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para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 </a:t>
            </a:r>
            <a:r>
              <a:rPr dirty="0" sz="1300" spc="-10">
                <a:latin typeface="Carlito"/>
                <a:cs typeface="Carlito"/>
              </a:rPr>
              <a:t>MIPYMES </a:t>
            </a:r>
            <a:r>
              <a:rPr dirty="0" sz="1300">
                <a:latin typeface="Carlito"/>
                <a:cs typeface="Carlito"/>
              </a:rPr>
              <a:t>y emprendedores.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investigaciones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relevamiento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curso,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se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incentiva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la </a:t>
            </a:r>
            <a:r>
              <a:rPr dirty="0" sz="1300">
                <a:latin typeface="Carlito"/>
                <a:cs typeface="Carlito"/>
              </a:rPr>
              <a:t>participación</a:t>
            </a:r>
            <a:r>
              <a:rPr dirty="0" sz="1300" spc="484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49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se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da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soporte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4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elaboración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y/o</a:t>
            </a:r>
            <a:r>
              <a:rPr dirty="0" sz="1300" spc="484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validación</a:t>
            </a:r>
            <a:r>
              <a:rPr dirty="0" sz="1300" spc="484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47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los </a:t>
            </a:r>
            <a:r>
              <a:rPr dirty="0" sz="1300">
                <a:latin typeface="Carlito"/>
                <a:cs typeface="Carlito"/>
              </a:rPr>
              <a:t>documentos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-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ser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publicados.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82876" y="1437513"/>
            <a:ext cx="148590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latin typeface="Times New Roman"/>
                <a:cs typeface="Times New Roman"/>
              </a:rPr>
              <a:t>Publicados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spc="-45" b="1">
                <a:latin typeface="Times New Roman"/>
                <a:cs typeface="Times New Roman"/>
              </a:rPr>
              <a:t>2023: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81557" y="3929633"/>
            <a:ext cx="702310" cy="6794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434"/>
              </a:spcBef>
            </a:pPr>
            <a:r>
              <a:rPr dirty="0" sz="1600" spc="-25" b="1">
                <a:latin typeface="Times New Roman"/>
                <a:cs typeface="Times New Roman"/>
              </a:rPr>
              <a:t>En </a:t>
            </a:r>
            <a:r>
              <a:rPr dirty="0" sz="1600" spc="-10" b="1">
                <a:latin typeface="Times New Roman"/>
                <a:cs typeface="Times New Roman"/>
              </a:rPr>
              <a:t>proceso 2024: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426463" y="1795272"/>
            <a:ext cx="3305810" cy="3717290"/>
            <a:chOff x="1426463" y="1795272"/>
            <a:chExt cx="3305810" cy="371729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463" y="1795272"/>
              <a:ext cx="1472257" cy="18778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5536" y="1828800"/>
              <a:ext cx="1586484" cy="18333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847" y="3669792"/>
              <a:ext cx="1836420" cy="18425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7755" y="3695700"/>
              <a:ext cx="1734312" cy="1740408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2708" y="1828800"/>
            <a:ext cx="1717547" cy="1833372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6752798" y="1808959"/>
            <a:ext cx="1815464" cy="1899285"/>
            <a:chOff x="6752798" y="1808959"/>
            <a:chExt cx="1815464" cy="189928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2798" y="1808959"/>
              <a:ext cx="1815174" cy="189896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0463" y="1816607"/>
              <a:ext cx="1749552" cy="1833372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57159" y="490727"/>
            <a:ext cx="1623059" cy="24929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406652" y="5535167"/>
            <a:ext cx="7470775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9845" rIns="0" bIns="0" rtlCol="0" vert="horz">
            <a:spAutoFit/>
          </a:bodyPr>
          <a:lstStyle/>
          <a:p>
            <a:pPr marL="92075" marR="85725">
              <a:lnSpc>
                <a:spcPct val="102299"/>
              </a:lnSpc>
              <a:spcBef>
                <a:spcPts val="23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5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al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“sistema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información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MIPYMES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6.)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“desarrollo</a:t>
            </a:r>
            <a:r>
              <a:rPr dirty="0" sz="1300" spc="-7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 un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sistema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información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para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políticas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públicas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17.</a:t>
            </a:r>
            <a:r>
              <a:rPr dirty="0" sz="1300" spc="-10">
                <a:latin typeface="Trebuchet MS"/>
                <a:cs typeface="Trebuchet MS"/>
              </a:rPr>
              <a:t>)”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807" y="272795"/>
            <a:ext cx="1997963" cy="3056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1342" y="1243965"/>
            <a:ext cx="5702935" cy="323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001F5F"/>
                </a:solidFill>
              </a:rPr>
              <a:t>VICEMINISTERIO</a:t>
            </a:r>
            <a:r>
              <a:rPr dirty="0" sz="1950" spc="-30">
                <a:solidFill>
                  <a:srgbClr val="001F5F"/>
                </a:solidFill>
              </a:rPr>
              <a:t> </a:t>
            </a:r>
            <a:r>
              <a:rPr dirty="0" sz="1950" spc="90">
                <a:solidFill>
                  <a:srgbClr val="001F5F"/>
                </a:solidFill>
              </a:rPr>
              <a:t>DE</a:t>
            </a:r>
            <a:r>
              <a:rPr dirty="0" sz="1950" spc="-5">
                <a:solidFill>
                  <a:srgbClr val="001F5F"/>
                </a:solidFill>
              </a:rPr>
              <a:t> </a:t>
            </a:r>
            <a:r>
              <a:rPr dirty="0" sz="1950" spc="-25">
                <a:solidFill>
                  <a:srgbClr val="001F5F"/>
                </a:solidFill>
              </a:rPr>
              <a:t>COMERCIO</a:t>
            </a:r>
            <a:r>
              <a:rPr dirty="0" sz="1950">
                <a:solidFill>
                  <a:srgbClr val="001F5F"/>
                </a:solidFill>
              </a:rPr>
              <a:t> </a:t>
            </a:r>
            <a:r>
              <a:rPr dirty="0" sz="1950" spc="-150">
                <a:solidFill>
                  <a:srgbClr val="001F5F"/>
                </a:solidFill>
              </a:rPr>
              <a:t>Y</a:t>
            </a:r>
            <a:r>
              <a:rPr dirty="0" sz="1950" spc="-15">
                <a:solidFill>
                  <a:srgbClr val="001F5F"/>
                </a:solidFill>
              </a:rPr>
              <a:t> </a:t>
            </a:r>
            <a:r>
              <a:rPr dirty="0" sz="1950" spc="-10">
                <a:solidFill>
                  <a:srgbClr val="001F5F"/>
                </a:solidFill>
              </a:rPr>
              <a:t>SERVICIOS</a:t>
            </a:r>
            <a:endParaRPr sz="1950"/>
          </a:p>
        </p:txBody>
      </p:sp>
      <p:grpSp>
        <p:nvGrpSpPr>
          <p:cNvPr id="4" name="object 4" descr=""/>
          <p:cNvGrpSpPr/>
          <p:nvPr/>
        </p:nvGrpSpPr>
        <p:grpSpPr>
          <a:xfrm>
            <a:off x="5038344" y="1734311"/>
            <a:ext cx="3992879" cy="4156075"/>
            <a:chOff x="5038344" y="1734311"/>
            <a:chExt cx="3992879" cy="415607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4252" y="1734311"/>
              <a:ext cx="3476244" cy="349605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38344" y="1752599"/>
              <a:ext cx="3992879" cy="4137660"/>
            </a:xfrm>
            <a:custGeom>
              <a:avLst/>
              <a:gdLst/>
              <a:ahLst/>
              <a:cxnLst/>
              <a:rect l="l" t="t" r="r" b="b"/>
              <a:pathLst>
                <a:path w="3992879" h="4137660">
                  <a:moveTo>
                    <a:pt x="3992879" y="0"/>
                  </a:moveTo>
                  <a:lnTo>
                    <a:pt x="0" y="0"/>
                  </a:lnTo>
                  <a:lnTo>
                    <a:pt x="0" y="4137660"/>
                  </a:lnTo>
                  <a:lnTo>
                    <a:pt x="3992879" y="4137660"/>
                  </a:lnTo>
                  <a:lnTo>
                    <a:pt x="3992879" y="0"/>
                  </a:lnTo>
                  <a:close/>
                </a:path>
              </a:pathLst>
            </a:custGeom>
            <a:solidFill>
              <a:srgbClr val="49452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516" y="3110496"/>
              <a:ext cx="287261" cy="3741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1244" y="3102851"/>
              <a:ext cx="2945129" cy="39853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88" y="3316211"/>
              <a:ext cx="909065" cy="3985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516" y="3601224"/>
              <a:ext cx="287261" cy="37412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1244" y="3593579"/>
              <a:ext cx="3153918" cy="39853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2288" y="3806939"/>
              <a:ext cx="1131569" cy="39853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516" y="4091952"/>
              <a:ext cx="287261" cy="37412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1244" y="4084307"/>
              <a:ext cx="2960370" cy="39853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364226" y="3136519"/>
            <a:ext cx="3016250" cy="1221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0965" marR="213360" indent="-88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00965" algn="l"/>
                <a:tab pos="128270" algn="l"/>
              </a:tabLst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Formalización</a:t>
            </a:r>
            <a:r>
              <a:rPr dirty="0" sz="14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regulación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sector servicios.</a:t>
            </a:r>
            <a:endParaRPr sz="1400">
              <a:latin typeface="Carlito"/>
              <a:cs typeface="Carlito"/>
            </a:endParaRPr>
          </a:p>
          <a:p>
            <a:pPr marL="128905" indent="-11620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28905" algn="l"/>
              </a:tabLst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Apertura</a:t>
            </a:r>
            <a:r>
              <a:rPr dirty="0" sz="14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4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mercados</a:t>
            </a:r>
            <a:r>
              <a:rPr dirty="0" sz="14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para</a:t>
            </a:r>
            <a:r>
              <a:rPr dirty="0" sz="14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prestadores</a:t>
            </a:r>
            <a:endParaRPr sz="1400">
              <a:latin typeface="Carlito"/>
              <a:cs typeface="Carlito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servicios.</a:t>
            </a:r>
            <a:endParaRPr sz="1400">
              <a:latin typeface="Carlito"/>
              <a:cs typeface="Carlito"/>
            </a:endParaRPr>
          </a:p>
          <a:p>
            <a:pPr marL="128905" indent="-11620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28905" algn="l"/>
              </a:tabLst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Capacitaciones</a:t>
            </a:r>
            <a:r>
              <a:rPr dirty="0" sz="14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 materia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servicio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182624" y="1743455"/>
            <a:ext cx="4115435" cy="4136390"/>
            <a:chOff x="1182624" y="1743455"/>
            <a:chExt cx="4115435" cy="4136390"/>
          </a:xfrm>
        </p:grpSpPr>
        <p:sp>
          <p:nvSpPr>
            <p:cNvPr id="17" name="object 17" descr=""/>
            <p:cNvSpPr/>
            <p:nvPr/>
          </p:nvSpPr>
          <p:spPr>
            <a:xfrm>
              <a:off x="5169408" y="3215639"/>
              <a:ext cx="123825" cy="1198245"/>
            </a:xfrm>
            <a:custGeom>
              <a:avLst/>
              <a:gdLst/>
              <a:ahLst/>
              <a:cxnLst/>
              <a:rect l="l" t="t" r="r" b="b"/>
              <a:pathLst>
                <a:path w="123825" h="1198245">
                  <a:moveTo>
                    <a:pt x="123443" y="1197864"/>
                  </a:moveTo>
                  <a:lnTo>
                    <a:pt x="75384" y="1197060"/>
                  </a:lnTo>
                  <a:lnTo>
                    <a:pt x="36147" y="1194863"/>
                  </a:lnTo>
                  <a:lnTo>
                    <a:pt x="9697" y="1191595"/>
                  </a:lnTo>
                  <a:lnTo>
                    <a:pt x="0" y="1187577"/>
                  </a:lnTo>
                  <a:lnTo>
                    <a:pt x="0" y="10287"/>
                  </a:lnTo>
                  <a:lnTo>
                    <a:pt x="9697" y="6268"/>
                  </a:lnTo>
                  <a:lnTo>
                    <a:pt x="36147" y="3000"/>
                  </a:lnTo>
                  <a:lnTo>
                    <a:pt x="75384" y="803"/>
                  </a:lnTo>
                  <a:lnTo>
                    <a:pt x="12344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82624" y="1743455"/>
              <a:ext cx="3828415" cy="4136390"/>
            </a:xfrm>
            <a:custGeom>
              <a:avLst/>
              <a:gdLst/>
              <a:ahLst/>
              <a:cxnLst/>
              <a:rect l="l" t="t" r="r" b="b"/>
              <a:pathLst>
                <a:path w="3828415" h="4136390">
                  <a:moveTo>
                    <a:pt x="3828288" y="0"/>
                  </a:moveTo>
                  <a:lnTo>
                    <a:pt x="0" y="0"/>
                  </a:lnTo>
                  <a:lnTo>
                    <a:pt x="0" y="4136136"/>
                  </a:lnTo>
                  <a:lnTo>
                    <a:pt x="3828288" y="4136136"/>
                  </a:lnTo>
                  <a:lnTo>
                    <a:pt x="3828288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FACILITACIÓN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40"/>
              <a:t> </a:t>
            </a:r>
            <a:r>
              <a:rPr dirty="0" spc="-10"/>
              <a:t>COMERCIO:</a:t>
            </a:r>
          </a:p>
          <a:p>
            <a:pPr marL="291465" indent="-2787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91465" algn="l"/>
              </a:tabLst>
            </a:pPr>
            <a:r>
              <a:rPr dirty="0" spc="-10" b="0">
                <a:latin typeface="Carlito"/>
                <a:cs typeface="Carlito"/>
              </a:rPr>
              <a:t>Negociaciones </a:t>
            </a:r>
            <a:r>
              <a:rPr dirty="0" b="0">
                <a:latin typeface="Carlito"/>
                <a:cs typeface="Carlito"/>
              </a:rPr>
              <a:t>y</a:t>
            </a:r>
            <a:r>
              <a:rPr dirty="0" spc="-1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Acuerdos</a:t>
            </a:r>
            <a:r>
              <a:rPr dirty="0" spc="-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comerciales</a:t>
            </a:r>
          </a:p>
          <a:p>
            <a:pPr marL="291465" indent="-2787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1465" algn="l"/>
              </a:tabLst>
            </a:pPr>
            <a:r>
              <a:rPr dirty="0" b="0">
                <a:latin typeface="Carlito"/>
                <a:cs typeface="Carlito"/>
              </a:rPr>
              <a:t>Impulso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al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Comercio</a:t>
            </a:r>
            <a:r>
              <a:rPr dirty="0" spc="-5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Electrónico</a:t>
            </a:r>
          </a:p>
          <a:p>
            <a:pPr marL="291465" marR="666750" indent="-2794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1465" algn="l"/>
              </a:tabLst>
            </a:pPr>
            <a:r>
              <a:rPr dirty="0" b="0">
                <a:latin typeface="Carlito"/>
                <a:cs typeface="Carlito"/>
              </a:rPr>
              <a:t>Simplificación</a:t>
            </a:r>
            <a:r>
              <a:rPr dirty="0" spc="22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</a:t>
            </a:r>
            <a:r>
              <a:rPr dirty="0" spc="254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los</a:t>
            </a:r>
            <a:r>
              <a:rPr dirty="0" spc="-3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procesos</a:t>
            </a:r>
            <a:r>
              <a:rPr dirty="0" spc="-40" b="0">
                <a:latin typeface="Carlito"/>
                <a:cs typeface="Carlito"/>
              </a:rPr>
              <a:t> </a:t>
            </a:r>
            <a:r>
              <a:rPr dirty="0" spc="-25" b="0">
                <a:latin typeface="Carlito"/>
                <a:cs typeface="Carlito"/>
              </a:rPr>
              <a:t>de </a:t>
            </a:r>
            <a:r>
              <a:rPr dirty="0" spc="-10" b="0">
                <a:latin typeface="Carlito"/>
                <a:cs typeface="Carlito"/>
              </a:rPr>
              <a:t>exportación.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pc="-10"/>
              <a:t>SERVICIOS:</a:t>
            </a:r>
          </a:p>
          <a:p>
            <a:pPr marL="291465" marR="5080" indent="-2794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1465" algn="l"/>
              </a:tabLst>
            </a:pPr>
            <a:r>
              <a:rPr dirty="0" spc="-10" b="0">
                <a:latin typeface="Carlito"/>
                <a:cs typeface="Carlito"/>
              </a:rPr>
              <a:t>Fortalecimiento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del</a:t>
            </a:r>
            <a:r>
              <a:rPr dirty="0" spc="-2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sector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a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través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del</a:t>
            </a:r>
            <a:r>
              <a:rPr dirty="0" spc="-20" b="0">
                <a:latin typeface="Carlito"/>
                <a:cs typeface="Carlito"/>
              </a:rPr>
              <a:t> Plan </a:t>
            </a:r>
            <a:r>
              <a:rPr dirty="0" b="0">
                <a:latin typeface="Carlito"/>
                <a:cs typeface="Carlito"/>
              </a:rPr>
              <a:t>Nacional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Servicios.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pc="-10"/>
              <a:t>COMBUSTIBLES</a:t>
            </a:r>
          </a:p>
          <a:p>
            <a:pPr algn="just" marL="12700" marR="252095">
              <a:lnSpc>
                <a:spcPct val="100000"/>
              </a:lnSpc>
              <a:spcBef>
                <a:spcPts val="1010"/>
              </a:spcBef>
            </a:pPr>
            <a:r>
              <a:rPr dirty="0" b="0">
                <a:latin typeface="Carlito"/>
                <a:cs typeface="Carlito"/>
              </a:rPr>
              <a:t>Coordinar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con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los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organismos</a:t>
            </a:r>
            <a:r>
              <a:rPr dirty="0" spc="-4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del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Estado</a:t>
            </a:r>
            <a:r>
              <a:rPr dirty="0" spc="-35" b="0">
                <a:latin typeface="Carlito"/>
                <a:cs typeface="Carlito"/>
              </a:rPr>
              <a:t> </a:t>
            </a:r>
            <a:r>
              <a:rPr dirty="0" spc="-25" b="0">
                <a:latin typeface="Carlito"/>
                <a:cs typeface="Carlito"/>
              </a:rPr>
              <a:t>la </a:t>
            </a:r>
            <a:r>
              <a:rPr dirty="0" b="0">
                <a:latin typeface="Carlito"/>
                <a:cs typeface="Carlito"/>
              </a:rPr>
              <a:t>aplicación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</a:t>
            </a:r>
            <a:r>
              <a:rPr dirty="0" spc="-20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instrumentos</a:t>
            </a:r>
            <a:r>
              <a:rPr dirty="0" spc="-1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y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normativas</a:t>
            </a:r>
            <a:r>
              <a:rPr dirty="0" spc="-20" b="0">
                <a:latin typeface="Carlito"/>
                <a:cs typeface="Carlito"/>
              </a:rPr>
              <a:t> </a:t>
            </a:r>
            <a:r>
              <a:rPr dirty="0" spc="-25" b="0">
                <a:latin typeface="Carlito"/>
                <a:cs typeface="Carlito"/>
              </a:rPr>
              <a:t>en </a:t>
            </a:r>
            <a:r>
              <a:rPr dirty="0" spc="-10" b="0">
                <a:latin typeface="Carlito"/>
                <a:cs typeface="Carlito"/>
              </a:rPr>
              <a:t>materia</a:t>
            </a:r>
            <a:r>
              <a:rPr dirty="0" spc="-15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de</a:t>
            </a:r>
            <a:r>
              <a:rPr dirty="0" spc="-25" b="0">
                <a:latin typeface="Carlito"/>
                <a:cs typeface="Carlito"/>
              </a:rPr>
              <a:t> </a:t>
            </a:r>
            <a:r>
              <a:rPr dirty="0" spc="-10" b="0">
                <a:latin typeface="Carlito"/>
                <a:cs typeface="Carlito"/>
              </a:rPr>
              <a:t>combustibles.</a:t>
            </a:r>
          </a:p>
        </p:txBody>
      </p:sp>
      <p:grpSp>
        <p:nvGrpSpPr>
          <p:cNvPr id="20" name="object 20" descr=""/>
          <p:cNvGrpSpPr/>
          <p:nvPr/>
        </p:nvGrpSpPr>
        <p:grpSpPr>
          <a:xfrm>
            <a:off x="4768405" y="3506533"/>
            <a:ext cx="631190" cy="503555"/>
            <a:chOff x="4768405" y="3506533"/>
            <a:chExt cx="631190" cy="503555"/>
          </a:xfrm>
        </p:grpSpPr>
        <p:sp>
          <p:nvSpPr>
            <p:cNvPr id="21" name="object 21" descr=""/>
            <p:cNvSpPr/>
            <p:nvPr/>
          </p:nvSpPr>
          <p:spPr>
            <a:xfrm>
              <a:off x="4773167" y="3511296"/>
              <a:ext cx="104139" cy="494030"/>
            </a:xfrm>
            <a:custGeom>
              <a:avLst/>
              <a:gdLst/>
              <a:ahLst/>
              <a:cxnLst/>
              <a:rect l="l" t="t" r="r" b="b"/>
              <a:pathLst>
                <a:path w="104139" h="494029">
                  <a:moveTo>
                    <a:pt x="0" y="0"/>
                  </a:moveTo>
                  <a:lnTo>
                    <a:pt x="40356" y="670"/>
                  </a:lnTo>
                  <a:lnTo>
                    <a:pt x="73294" y="2508"/>
                  </a:lnTo>
                  <a:lnTo>
                    <a:pt x="95494" y="5250"/>
                  </a:lnTo>
                  <a:lnTo>
                    <a:pt x="103632" y="8636"/>
                  </a:lnTo>
                  <a:lnTo>
                    <a:pt x="103632" y="485139"/>
                  </a:lnTo>
                  <a:lnTo>
                    <a:pt x="95494" y="488525"/>
                  </a:lnTo>
                  <a:lnTo>
                    <a:pt x="73294" y="491267"/>
                  </a:lnTo>
                  <a:lnTo>
                    <a:pt x="40356" y="493105"/>
                  </a:lnTo>
                  <a:lnTo>
                    <a:pt x="0" y="4937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8843" y="3726180"/>
              <a:ext cx="170560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625" y="949528"/>
            <a:ext cx="54927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SENSIBILIZACIÓN</a:t>
            </a:r>
            <a:r>
              <a:rPr dirty="0" spc="50"/>
              <a:t> </a:t>
            </a:r>
            <a:r>
              <a:rPr dirty="0" spc="95"/>
              <a:t>E</a:t>
            </a:r>
            <a:r>
              <a:rPr dirty="0" spc="30"/>
              <a:t> </a:t>
            </a:r>
            <a:r>
              <a:rPr dirty="0" spc="-10"/>
              <a:t>INFORMACIÓN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12747" y="5113020"/>
            <a:ext cx="7042784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9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1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al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“sistema</a:t>
            </a:r>
            <a:r>
              <a:rPr dirty="0" sz="1300" spc="9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información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las</a:t>
            </a:r>
            <a:endParaRPr sz="130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-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40">
                <a:latin typeface="Carlito"/>
                <a:cs typeface="Carlito"/>
              </a:rPr>
              <a:t> </a:t>
            </a:r>
            <a:r>
              <a:rPr dirty="0" sz="1300" spc="-20">
                <a:latin typeface="Carlito"/>
                <a:cs typeface="Carlito"/>
              </a:rPr>
              <a:t>6.</a:t>
            </a:r>
            <a:r>
              <a:rPr dirty="0" sz="1300" spc="-20">
                <a:latin typeface="Trebuchet MS"/>
                <a:cs typeface="Trebuchet MS"/>
              </a:rPr>
              <a:t>)”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16141" y="1382725"/>
            <a:ext cx="967740" cy="768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-25" b="1">
                <a:latin typeface="Carlito"/>
                <a:cs typeface="Carlito"/>
              </a:rPr>
              <a:t>825</a:t>
            </a:r>
            <a:endParaRPr sz="48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16141" y="1988057"/>
            <a:ext cx="216027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0" algn="l"/>
              </a:tabLst>
            </a:pPr>
            <a:r>
              <a:rPr dirty="0" sz="1700" spc="-10">
                <a:latin typeface="Carlito"/>
                <a:cs typeface="Carlito"/>
              </a:rPr>
              <a:t>Representantes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16141" y="2191969"/>
            <a:ext cx="2160905" cy="89535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545"/>
              </a:spcBef>
              <a:tabLst>
                <a:tab pos="2038350" algn="l"/>
              </a:tabLst>
            </a:pPr>
            <a:r>
              <a:rPr dirty="0" sz="1700">
                <a:latin typeface="Carlito"/>
                <a:cs typeface="Carlito"/>
              </a:rPr>
              <a:t>MIPYMES</a:t>
            </a:r>
            <a:r>
              <a:rPr dirty="0" sz="1700" spc="275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sensibilizados sobre Internacionalización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50">
                <a:latin typeface="Carlito"/>
                <a:cs typeface="Carlito"/>
              </a:rPr>
              <a:t>e </a:t>
            </a:r>
            <a:r>
              <a:rPr dirty="0" sz="1700">
                <a:latin typeface="Carlito"/>
                <a:cs typeface="Carlito"/>
              </a:rPr>
              <a:t>información</a:t>
            </a:r>
            <a:r>
              <a:rPr dirty="0" sz="1700" spc="-80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sectorial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036" y="1575816"/>
            <a:ext cx="2125980" cy="159410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235" y="1580388"/>
            <a:ext cx="2263140" cy="147066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6735" y="3253740"/>
            <a:ext cx="3329940" cy="165506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2747" y="3316223"/>
            <a:ext cx="3319272" cy="153009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7264" y="483108"/>
            <a:ext cx="1623059" cy="24929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114" y="2785236"/>
            <a:ext cx="6798309" cy="46266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3561" y="3603752"/>
            <a:ext cx="3189858" cy="4577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7368" y="431291"/>
            <a:ext cx="1624583" cy="2492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3532632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3797808"/>
            <a:ext cx="1580515" cy="132715"/>
          </a:xfrm>
          <a:custGeom>
            <a:avLst/>
            <a:gdLst/>
            <a:ahLst/>
            <a:cxnLst/>
            <a:rect l="l" t="t" r="r" b="b"/>
            <a:pathLst>
              <a:path w="1580515" h="132714">
                <a:moveTo>
                  <a:pt x="1580388" y="0"/>
                </a:moveTo>
                <a:lnTo>
                  <a:pt x="0" y="0"/>
                </a:lnTo>
                <a:lnTo>
                  <a:pt x="0" y="132588"/>
                </a:lnTo>
                <a:lnTo>
                  <a:pt x="1580388" y="132588"/>
                </a:lnTo>
                <a:lnTo>
                  <a:pt x="158038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587740" y="3528059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587740" y="3742944"/>
            <a:ext cx="1285240" cy="108585"/>
          </a:xfrm>
          <a:custGeom>
            <a:avLst/>
            <a:gdLst/>
            <a:ahLst/>
            <a:cxnLst/>
            <a:rect l="l" t="t" r="r" b="b"/>
            <a:pathLst>
              <a:path w="1285240" h="108585">
                <a:moveTo>
                  <a:pt x="1284731" y="0"/>
                </a:moveTo>
                <a:lnTo>
                  <a:pt x="0" y="0"/>
                </a:lnTo>
                <a:lnTo>
                  <a:pt x="0" y="108203"/>
                </a:lnTo>
                <a:lnTo>
                  <a:pt x="1284731" y="108203"/>
                </a:lnTo>
                <a:lnTo>
                  <a:pt x="1284731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1570" y="2091055"/>
            <a:ext cx="212598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0415" algn="l"/>
                <a:tab pos="1711960" algn="l"/>
              </a:tabLst>
            </a:pPr>
            <a:r>
              <a:rPr dirty="0" sz="1700" spc="-10" b="1">
                <a:latin typeface="Carlito"/>
                <a:cs typeface="Carlito"/>
              </a:rPr>
              <a:t>envíos</a:t>
            </a:r>
            <a:r>
              <a:rPr dirty="0" sz="1700" b="1">
                <a:latin typeface="Carlito"/>
                <a:cs typeface="Carlito"/>
              </a:rPr>
              <a:t>	</a:t>
            </a:r>
            <a:r>
              <a:rPr dirty="0" sz="1700" spc="-10" b="1">
                <a:latin typeface="Carlito"/>
                <a:cs typeface="Carlito"/>
              </a:rPr>
              <a:t>postales</a:t>
            </a:r>
            <a:r>
              <a:rPr dirty="0" sz="1700" b="1">
                <a:latin typeface="Carlito"/>
                <a:cs typeface="Carlito"/>
              </a:rPr>
              <a:t>	</a:t>
            </a:r>
            <a:r>
              <a:rPr dirty="0" sz="1700" spc="-20" b="1">
                <a:latin typeface="Carlito"/>
                <a:cs typeface="Carlito"/>
              </a:rPr>
              <a:t>para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1834895"/>
            <a:ext cx="2790443" cy="332689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01159" y="2351658"/>
            <a:ext cx="4906010" cy="2874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700" b="1">
                <a:latin typeface="Carlito"/>
                <a:cs typeface="Carlito"/>
              </a:rPr>
              <a:t>MIPYMES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spc="215" b="1">
                <a:latin typeface="Trebuchet MS"/>
                <a:cs typeface="Trebuchet MS"/>
              </a:rPr>
              <a:t>–</a:t>
            </a:r>
            <a:r>
              <a:rPr dirty="0" sz="1700" spc="-130" b="1">
                <a:latin typeface="Trebuchet MS"/>
                <a:cs typeface="Trebuchet MS"/>
              </a:rPr>
              <a:t> </a:t>
            </a:r>
            <a:r>
              <a:rPr dirty="0" sz="1700" spc="-20" b="1">
                <a:latin typeface="Carlito"/>
                <a:cs typeface="Carlito"/>
              </a:rPr>
              <a:t>EXPORTA</a:t>
            </a:r>
            <a:r>
              <a:rPr dirty="0" sz="170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FACIL</a:t>
            </a:r>
            <a:endParaRPr sz="17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300">
                <a:latin typeface="Carlito"/>
                <a:cs typeface="Carlito"/>
              </a:rPr>
              <a:t>Busca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incentivar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utilización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infraestructura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postal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para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lograr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la </a:t>
            </a:r>
            <a:r>
              <a:rPr dirty="0" sz="1300">
                <a:latin typeface="Carlito"/>
                <a:cs typeface="Carlito"/>
              </a:rPr>
              <a:t>inserción</a:t>
            </a:r>
            <a:r>
              <a:rPr dirty="0" sz="1300" spc="30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30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2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mayor</a:t>
            </a:r>
            <a:r>
              <a:rPr dirty="0" sz="1300" spc="2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cantidad</a:t>
            </a:r>
            <a:r>
              <a:rPr dirty="0" sz="1300" spc="29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29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29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29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Latinoamérica</a:t>
            </a:r>
            <a:r>
              <a:rPr dirty="0" sz="1300" spc="29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290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el </a:t>
            </a:r>
            <a:r>
              <a:rPr dirty="0" sz="1300">
                <a:latin typeface="Carlito"/>
                <a:cs typeface="Carlito"/>
              </a:rPr>
              <a:t>mercado</a:t>
            </a:r>
            <a:r>
              <a:rPr dirty="0" sz="1300" spc="455">
                <a:latin typeface="Carlito"/>
                <a:cs typeface="Carlito"/>
              </a:rPr>
              <a:t>   </a:t>
            </a:r>
            <a:r>
              <a:rPr dirty="0" sz="1300">
                <a:latin typeface="Carlito"/>
                <a:cs typeface="Carlito"/>
              </a:rPr>
              <a:t>internacional,</a:t>
            </a:r>
            <a:r>
              <a:rPr dirty="0" sz="1300" spc="459">
                <a:latin typeface="Carlito"/>
                <a:cs typeface="Carlito"/>
              </a:rPr>
              <a:t>   </a:t>
            </a:r>
            <a:r>
              <a:rPr dirty="0" sz="1300">
                <a:latin typeface="Carlito"/>
                <a:cs typeface="Carlito"/>
              </a:rPr>
              <a:t>propiciando</a:t>
            </a:r>
            <a:r>
              <a:rPr dirty="0" sz="1300" spc="455">
                <a:latin typeface="Carlito"/>
                <a:cs typeface="Carlito"/>
              </a:rPr>
              <a:t>  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459">
                <a:latin typeface="Carlito"/>
                <a:cs typeface="Carlito"/>
              </a:rPr>
              <a:t>   </a:t>
            </a:r>
            <a:r>
              <a:rPr dirty="0" sz="1300">
                <a:latin typeface="Carlito"/>
                <a:cs typeface="Carlito"/>
              </a:rPr>
              <a:t>formalización</a:t>
            </a:r>
            <a:r>
              <a:rPr dirty="0" sz="1300" spc="455">
                <a:latin typeface="Carlito"/>
                <a:cs typeface="Carlito"/>
              </a:rPr>
              <a:t>   </a:t>
            </a:r>
            <a:r>
              <a:rPr dirty="0" sz="1300" spc="-60">
                <a:latin typeface="Carlito"/>
                <a:cs typeface="Carlito"/>
              </a:rPr>
              <a:t>e </a:t>
            </a:r>
            <a:r>
              <a:rPr dirty="0" sz="1300">
                <a:latin typeface="Carlito"/>
                <a:cs typeface="Carlito"/>
              </a:rPr>
              <a:t>internacionalización</a:t>
            </a:r>
            <a:r>
              <a:rPr dirty="0" sz="1300" spc="160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155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160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mipymes,</a:t>
            </a:r>
            <a:r>
              <a:rPr dirty="0" sz="1300" spc="160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60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través</a:t>
            </a:r>
            <a:r>
              <a:rPr dirty="0" sz="1300" spc="155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160">
                <a:latin typeface="Carlito"/>
                <a:cs typeface="Carlito"/>
              </a:rPr>
              <a:t> 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65">
                <a:latin typeface="Carlito"/>
                <a:cs typeface="Carlito"/>
              </a:rPr>
              <a:t>  </a:t>
            </a:r>
            <a:r>
              <a:rPr dirty="0" sz="1300" spc="-10">
                <a:latin typeface="Carlito"/>
                <a:cs typeface="Carlito"/>
              </a:rPr>
              <a:t>exportación simplificada.</a:t>
            </a:r>
            <a:endParaRPr sz="1300">
              <a:latin typeface="Carlito"/>
              <a:cs typeface="Carlito"/>
            </a:endParaRPr>
          </a:p>
          <a:p>
            <a:pPr algn="just" marL="12700">
              <a:lnSpc>
                <a:spcPts val="3554"/>
              </a:lnSpc>
              <a:spcBef>
                <a:spcPts val="1080"/>
              </a:spcBef>
            </a:pPr>
            <a:r>
              <a:rPr dirty="0" sz="3250" b="1">
                <a:latin typeface="Carlito"/>
                <a:cs typeface="Carlito"/>
              </a:rPr>
              <a:t>5</a:t>
            </a:r>
            <a:r>
              <a:rPr dirty="0" sz="3250" spc="215" b="1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países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destino </a:t>
            </a:r>
            <a:r>
              <a:rPr dirty="0" sz="1150">
                <a:latin typeface="Carlito"/>
                <a:cs typeface="Carlito"/>
              </a:rPr>
              <a:t>en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el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20">
                <a:latin typeface="Carlito"/>
                <a:cs typeface="Carlito"/>
              </a:rPr>
              <a:t>2023</a:t>
            </a:r>
            <a:endParaRPr sz="1150">
              <a:latin typeface="Carlito"/>
              <a:cs typeface="Carlito"/>
            </a:endParaRPr>
          </a:p>
          <a:p>
            <a:pPr algn="just" marL="12700">
              <a:lnSpc>
                <a:spcPts val="3204"/>
              </a:lnSpc>
            </a:pPr>
            <a:r>
              <a:rPr dirty="0" sz="3250" b="1">
                <a:latin typeface="Carlito"/>
                <a:cs typeface="Carlito"/>
              </a:rPr>
              <a:t>2do</a:t>
            </a:r>
            <a:r>
              <a:rPr dirty="0" sz="3250" spc="200" b="1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año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implementación</a:t>
            </a:r>
            <a:r>
              <a:rPr dirty="0" sz="1150" spc="-3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piloto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del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servicio</a:t>
            </a:r>
            <a:endParaRPr sz="1150">
              <a:latin typeface="Carlito"/>
              <a:cs typeface="Carlito"/>
            </a:endParaRPr>
          </a:p>
          <a:p>
            <a:pPr algn="just" marL="12700" marR="102235">
              <a:lnSpc>
                <a:spcPct val="88700"/>
              </a:lnSpc>
              <a:spcBef>
                <a:spcPts val="90"/>
              </a:spcBef>
            </a:pPr>
            <a:r>
              <a:rPr dirty="0" sz="3250" b="1">
                <a:latin typeface="Carlito"/>
                <a:cs typeface="Carlito"/>
              </a:rPr>
              <a:t>1ra</a:t>
            </a:r>
            <a:r>
              <a:rPr dirty="0" sz="3250" spc="75" b="1">
                <a:latin typeface="Carlito"/>
                <a:cs typeface="Carlito"/>
              </a:rPr>
              <a:t>  </a:t>
            </a:r>
            <a:r>
              <a:rPr dirty="0" sz="1150">
                <a:latin typeface="Carlito"/>
                <a:cs typeface="Carlito"/>
              </a:rPr>
              <a:t>MIPYME</a:t>
            </a:r>
            <a:r>
              <a:rPr dirty="0" sz="1150" spc="36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realizó</a:t>
            </a:r>
            <a:r>
              <a:rPr dirty="0" sz="1150" spc="37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envío</a:t>
            </a:r>
            <a:r>
              <a:rPr dirty="0" sz="1150" spc="37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con</a:t>
            </a:r>
            <a:r>
              <a:rPr dirty="0" sz="1150" spc="37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Certificado</a:t>
            </a:r>
            <a:r>
              <a:rPr dirty="0" sz="1150" spc="37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37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Origen</a:t>
            </a:r>
            <a:r>
              <a:rPr dirty="0" sz="1150" spc="37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38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Certificado Fitosanitario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en el </a:t>
            </a:r>
            <a:r>
              <a:rPr dirty="0" sz="1150" spc="-20">
                <a:latin typeface="Carlito"/>
                <a:cs typeface="Carlito"/>
              </a:rPr>
              <a:t>2023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37077" y="728715"/>
            <a:ext cx="3848100" cy="164782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521970">
              <a:lnSpc>
                <a:spcPct val="100000"/>
              </a:lnSpc>
              <a:spcBef>
                <a:spcPts val="1520"/>
              </a:spcBef>
            </a:pPr>
            <a:r>
              <a:rPr dirty="0" sz="2400" spc="-45" b="1">
                <a:solidFill>
                  <a:srgbClr val="003BB4"/>
                </a:solidFill>
                <a:latin typeface="Times New Roman"/>
                <a:cs typeface="Times New Roman"/>
              </a:rPr>
              <a:t>EXPORTA</a:t>
            </a:r>
            <a:r>
              <a:rPr dirty="0" sz="2400" spc="-10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3BB4"/>
                </a:solidFill>
                <a:latin typeface="Times New Roman"/>
                <a:cs typeface="Times New Roman"/>
              </a:rPr>
              <a:t>FÁCIL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u="sng" sz="19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https://www.mic.gov.py/exporta_facil/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50">
              <a:latin typeface="Times New Roman"/>
              <a:cs typeface="Times New Roman"/>
            </a:endParaRPr>
          </a:p>
          <a:p>
            <a:pPr marL="1176655">
              <a:lnSpc>
                <a:spcPct val="100000"/>
              </a:lnSpc>
              <a:tabLst>
                <a:tab pos="2374265" algn="l"/>
                <a:tab pos="3458210" algn="l"/>
              </a:tabLst>
            </a:pPr>
            <a:r>
              <a:rPr dirty="0" sz="1700" spc="-10" b="1">
                <a:latin typeface="Carlito"/>
                <a:cs typeface="Carlito"/>
              </a:rPr>
              <a:t>Integración</a:t>
            </a:r>
            <a:r>
              <a:rPr dirty="0" sz="1700" b="1">
                <a:latin typeface="Carlito"/>
                <a:cs typeface="Carlito"/>
              </a:rPr>
              <a:t>	</a:t>
            </a:r>
            <a:r>
              <a:rPr dirty="0" sz="1700" spc="-10" b="1">
                <a:latin typeface="Carlito"/>
                <a:cs typeface="Carlito"/>
              </a:rPr>
              <a:t>Comercial</a:t>
            </a:r>
            <a:r>
              <a:rPr dirty="0" sz="1700" b="1">
                <a:latin typeface="Carlito"/>
                <a:cs typeface="Carlito"/>
              </a:rPr>
              <a:t>	</a:t>
            </a:r>
            <a:r>
              <a:rPr dirty="0" sz="1700" spc="-25" b="1">
                <a:latin typeface="Carlito"/>
                <a:cs typeface="Carlito"/>
              </a:rPr>
              <a:t>por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6323" y="338327"/>
            <a:ext cx="1623059" cy="24929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223772" y="5551932"/>
            <a:ext cx="7962900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9209" rIns="0" bIns="0" rtlCol="0" vert="horz">
            <a:spAutoFit/>
          </a:bodyPr>
          <a:lstStyle/>
          <a:p>
            <a:pPr marL="91440" marR="83820">
              <a:lnSpc>
                <a:spcPct val="102299"/>
              </a:lnSpc>
              <a:spcBef>
                <a:spcPts val="229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5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 a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 a </a:t>
            </a:r>
            <a:r>
              <a:rPr dirty="0" sz="1300" spc="-80">
                <a:latin typeface="Trebuchet MS"/>
                <a:cs typeface="Trebuchet MS"/>
              </a:rPr>
              <a:t>“asistencia</a:t>
            </a:r>
            <a:r>
              <a:rPr dirty="0" sz="1300" spc="-7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información,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orientación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técnica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 spc="-50">
                <a:latin typeface="Carlito"/>
                <a:cs typeface="Carlito"/>
              </a:rPr>
              <a:t>y </a:t>
            </a:r>
            <a:r>
              <a:rPr dirty="0" sz="1300">
                <a:latin typeface="Carlito"/>
                <a:cs typeface="Carlito"/>
              </a:rPr>
              <a:t>capacitación</a:t>
            </a:r>
            <a:r>
              <a:rPr dirty="0" sz="1300" spc="-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7.) </a:t>
            </a:r>
            <a:r>
              <a:rPr dirty="0" sz="1300" spc="-160">
                <a:latin typeface="Trebuchet MS"/>
                <a:cs typeface="Trebuchet MS"/>
              </a:rPr>
              <a:t>”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“promoción</a:t>
            </a:r>
            <a:r>
              <a:rPr dirty="0" sz="1300" spc="-7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exportaciones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4.)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“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12747" y="5366003"/>
            <a:ext cx="7858125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9845" rIns="0" bIns="0" rtlCol="0" vert="horz">
            <a:spAutoFit/>
          </a:bodyPr>
          <a:lstStyle/>
          <a:p>
            <a:pPr marL="92075" marR="83820">
              <a:lnSpc>
                <a:spcPct val="102299"/>
              </a:lnSpc>
              <a:spcBef>
                <a:spcPts val="23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 14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“asistencia</a:t>
            </a:r>
            <a:r>
              <a:rPr dirty="0" sz="1300" spc="-6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información,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orientación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técnica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capacitación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7.) </a:t>
            </a:r>
            <a:r>
              <a:rPr dirty="0" sz="1300" spc="-160">
                <a:latin typeface="Trebuchet MS"/>
                <a:cs typeface="Trebuchet MS"/>
              </a:rPr>
              <a:t>”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“promoción</a:t>
            </a:r>
            <a:r>
              <a:rPr dirty="0" sz="1300" spc="-6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 las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exportaciones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4.)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“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32628" y="1592960"/>
            <a:ext cx="653415" cy="768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850" spc="-25" b="1">
                <a:latin typeface="Carlito"/>
                <a:cs typeface="Carlito"/>
              </a:rPr>
              <a:t>63</a:t>
            </a:r>
            <a:endParaRPr sz="485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32628" y="2197988"/>
            <a:ext cx="3573145" cy="6921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just" marL="12700" marR="5080">
              <a:lnSpc>
                <a:spcPct val="78500"/>
              </a:lnSpc>
              <a:spcBef>
                <a:spcPts val="540"/>
              </a:spcBef>
            </a:pPr>
            <a:r>
              <a:rPr dirty="0" sz="1700">
                <a:latin typeface="Carlito"/>
                <a:cs typeface="Carlito"/>
              </a:rPr>
              <a:t>Representantes</a:t>
            </a:r>
            <a:r>
              <a:rPr dirty="0" sz="1700" spc="11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de</a:t>
            </a:r>
            <a:r>
              <a:rPr dirty="0" sz="1700" spc="114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MIPYMES</a:t>
            </a:r>
            <a:r>
              <a:rPr dirty="0" sz="1700" spc="110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recibieron </a:t>
            </a:r>
            <a:r>
              <a:rPr dirty="0" sz="1700">
                <a:latin typeface="Carlito"/>
                <a:cs typeface="Carlito"/>
              </a:rPr>
              <a:t>asistencia</a:t>
            </a:r>
            <a:r>
              <a:rPr dirty="0" sz="1700" spc="49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técnica</a:t>
            </a:r>
            <a:r>
              <a:rPr dirty="0" sz="1700" spc="55">
                <a:latin typeface="Carlito"/>
                <a:cs typeface="Carlito"/>
              </a:rPr>
              <a:t>  </a:t>
            </a:r>
            <a:r>
              <a:rPr dirty="0" sz="1700">
                <a:latin typeface="Carlito"/>
                <a:cs typeface="Carlito"/>
              </a:rPr>
              <a:t>para</a:t>
            </a:r>
            <a:r>
              <a:rPr dirty="0" sz="1700" spc="55">
                <a:latin typeface="Carlito"/>
                <a:cs typeface="Carlito"/>
              </a:rPr>
              <a:t>  </a:t>
            </a:r>
            <a:r>
              <a:rPr dirty="0" sz="1700">
                <a:latin typeface="Carlito"/>
                <a:cs typeface="Carlito"/>
              </a:rPr>
              <a:t>el</a:t>
            </a:r>
            <a:r>
              <a:rPr dirty="0" sz="1700" spc="55">
                <a:latin typeface="Carlito"/>
                <a:cs typeface="Carlito"/>
              </a:rPr>
              <a:t>  </a:t>
            </a:r>
            <a:r>
              <a:rPr dirty="0" sz="1700">
                <a:latin typeface="Carlito"/>
                <a:cs typeface="Carlito"/>
              </a:rPr>
              <a:t>proceso</a:t>
            </a:r>
            <a:r>
              <a:rPr dirty="0" sz="1700" spc="55">
                <a:latin typeface="Carlito"/>
                <a:cs typeface="Carlito"/>
              </a:rPr>
              <a:t>  </a:t>
            </a:r>
            <a:r>
              <a:rPr dirty="0" sz="1700" spc="-25">
                <a:latin typeface="Carlito"/>
                <a:cs typeface="Carlito"/>
              </a:rPr>
              <a:t>de </a:t>
            </a:r>
            <a:r>
              <a:rPr dirty="0" sz="1700">
                <a:latin typeface="Carlito"/>
                <a:cs typeface="Carlito"/>
              </a:rPr>
              <a:t>exportación</a:t>
            </a:r>
            <a:r>
              <a:rPr dirty="0" sz="1700" spc="-70">
                <a:latin typeface="Carlito"/>
                <a:cs typeface="Carlito"/>
              </a:rPr>
              <a:t> </a:t>
            </a:r>
            <a:r>
              <a:rPr dirty="0" sz="1700" spc="-10">
                <a:latin typeface="Carlito"/>
                <a:cs typeface="Carlito"/>
              </a:rPr>
              <a:t>simplificada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49400" y="767740"/>
            <a:ext cx="7155180" cy="95123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1950" spc="-25" b="1">
                <a:solidFill>
                  <a:srgbClr val="003BB4"/>
                </a:solidFill>
                <a:latin typeface="Times New Roman"/>
                <a:cs typeface="Times New Roman"/>
              </a:rPr>
              <a:t>ASISTENCIA</a:t>
            </a:r>
            <a:r>
              <a:rPr dirty="0" sz="1950" spc="-2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003BB4"/>
                </a:solidFill>
                <a:latin typeface="Times New Roman"/>
                <a:cs typeface="Times New Roman"/>
              </a:rPr>
              <a:t>TÉCNICA</a:t>
            </a:r>
            <a:r>
              <a:rPr dirty="0" sz="1950" spc="-1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125" b="1">
                <a:solidFill>
                  <a:srgbClr val="003BB4"/>
                </a:solidFill>
                <a:latin typeface="Times New Roman"/>
                <a:cs typeface="Times New Roman"/>
              </a:rPr>
              <a:t>PARA</a:t>
            </a:r>
            <a:r>
              <a:rPr dirty="0" sz="1950" spc="-1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105" b="1">
                <a:solidFill>
                  <a:srgbClr val="003BB4"/>
                </a:solidFill>
                <a:latin typeface="Times New Roman"/>
                <a:cs typeface="Times New Roman"/>
              </a:rPr>
              <a:t>LA</a:t>
            </a:r>
            <a:r>
              <a:rPr dirty="0" sz="1950" spc="-1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950" spc="-10" b="1">
                <a:solidFill>
                  <a:srgbClr val="003BB4"/>
                </a:solidFill>
                <a:latin typeface="Times New Roman"/>
                <a:cs typeface="Times New Roman"/>
              </a:rPr>
              <a:t>INTERNACIONALIZACIÓN</a:t>
            </a:r>
            <a:endParaRPr sz="1950">
              <a:latin typeface="Times New Roman"/>
              <a:cs typeface="Times New Roman"/>
            </a:endParaRPr>
          </a:p>
          <a:p>
            <a:pPr algn="ctr" marR="191135">
              <a:lnSpc>
                <a:spcPct val="100000"/>
              </a:lnSpc>
              <a:spcBef>
                <a:spcPts val="1305"/>
              </a:spcBef>
            </a:pPr>
            <a:r>
              <a:rPr dirty="0" u="sng" sz="19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https://www.mipymes.gov.py/dgii/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92122" y="1895297"/>
            <a:ext cx="339725" cy="768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-50" b="1">
                <a:latin typeface="Carlito"/>
                <a:cs typeface="Carlito"/>
              </a:rPr>
              <a:t>3</a:t>
            </a:r>
            <a:endParaRPr sz="48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2122" y="2500630"/>
            <a:ext cx="113474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latin typeface="Carlito"/>
                <a:cs typeface="Carlito"/>
              </a:rPr>
              <a:t>Representan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92122" y="2704541"/>
            <a:ext cx="118745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</a:tabLst>
            </a:pPr>
            <a:r>
              <a:rPr dirty="0" sz="1700" spc="-25">
                <a:latin typeface="Carlito"/>
                <a:cs typeface="Carlito"/>
              </a:rPr>
              <a:t>tes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92122" y="2907919"/>
            <a:ext cx="1187450" cy="1504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820"/>
              </a:lnSpc>
              <a:spcBef>
                <a:spcPts val="105"/>
              </a:spcBef>
            </a:pPr>
            <a:r>
              <a:rPr dirty="0" sz="1700" spc="-10">
                <a:latin typeface="Carlito"/>
                <a:cs typeface="Carlito"/>
              </a:rPr>
              <a:t>MIPYMES</a:t>
            </a:r>
            <a:endParaRPr sz="1700">
              <a:latin typeface="Carlito"/>
              <a:cs typeface="Carlito"/>
            </a:endParaRPr>
          </a:p>
          <a:p>
            <a:pPr marL="12700" marR="5080">
              <a:lnSpc>
                <a:spcPct val="78500"/>
              </a:lnSpc>
              <a:spcBef>
                <a:spcPts val="215"/>
              </a:spcBef>
              <a:tabLst>
                <a:tab pos="951230" algn="l"/>
              </a:tabLst>
            </a:pPr>
            <a:r>
              <a:rPr dirty="0" sz="1700" spc="-10">
                <a:latin typeface="Carlito"/>
                <a:cs typeface="Carlito"/>
              </a:rPr>
              <a:t>desarrollaro </a:t>
            </a:r>
            <a:r>
              <a:rPr dirty="0" sz="1700">
                <a:latin typeface="Carlito"/>
                <a:cs typeface="Carlito"/>
              </a:rPr>
              <a:t>n</a:t>
            </a:r>
            <a:r>
              <a:rPr dirty="0" sz="1700" spc="260">
                <a:latin typeface="Carlito"/>
                <a:cs typeface="Carlito"/>
              </a:rPr>
              <a:t> </a:t>
            </a:r>
            <a:r>
              <a:rPr dirty="0" sz="1700">
                <a:latin typeface="Carlito"/>
                <a:cs typeface="Carlito"/>
              </a:rPr>
              <a:t>perfiles</a:t>
            </a:r>
            <a:r>
              <a:rPr dirty="0" sz="1700" spc="280">
                <a:latin typeface="Carlito"/>
                <a:cs typeface="Carlito"/>
              </a:rPr>
              <a:t> </a:t>
            </a:r>
            <a:r>
              <a:rPr dirty="0" sz="1700" spc="-25">
                <a:latin typeface="Carlito"/>
                <a:cs typeface="Carlito"/>
              </a:rPr>
              <a:t>en </a:t>
            </a:r>
            <a:r>
              <a:rPr dirty="0" sz="1700" spc="-10">
                <a:latin typeface="Carlito"/>
                <a:cs typeface="Carlito"/>
              </a:rPr>
              <a:t>portales internacional </a:t>
            </a:r>
            <a:r>
              <a:rPr dirty="0" sz="1700" spc="-25">
                <a:latin typeface="Carlito"/>
                <a:cs typeface="Carlito"/>
              </a:rPr>
              <a:t>es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ts val="1595"/>
              </a:lnSpc>
            </a:pPr>
            <a:r>
              <a:rPr dirty="0" sz="1700" spc="-10">
                <a:latin typeface="Carlito"/>
                <a:cs typeface="Carlito"/>
              </a:rPr>
              <a:t>promoción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1404" y="1918716"/>
            <a:ext cx="1728216" cy="13152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404" y="3284220"/>
            <a:ext cx="1693164" cy="156514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3093720"/>
            <a:ext cx="1909572" cy="175564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2656" y="3093720"/>
            <a:ext cx="1909572" cy="175564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11083" y="307847"/>
            <a:ext cx="1624583" cy="247810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2932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CAPACITACIÓN</a:t>
            </a:r>
            <a:r>
              <a:rPr dirty="0" spc="35"/>
              <a:t> </a:t>
            </a:r>
            <a:r>
              <a:rPr dirty="0" spc="-160"/>
              <a:t>PARA</a:t>
            </a:r>
            <a:r>
              <a:rPr dirty="0" spc="20"/>
              <a:t> </a:t>
            </a:r>
            <a:r>
              <a:rPr dirty="0" spc="-135"/>
              <a:t>LA</a:t>
            </a:r>
            <a:r>
              <a:rPr dirty="0" spc="10"/>
              <a:t> </a:t>
            </a:r>
            <a:r>
              <a:rPr dirty="0" spc="-10"/>
              <a:t>INTERNACIONALIZACIÓN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12747" y="5113020"/>
            <a:ext cx="7703820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</a:t>
            </a:r>
            <a:r>
              <a:rPr dirty="0" sz="1300" spc="1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1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1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“asistencia</a:t>
            </a:r>
            <a:r>
              <a:rPr dirty="0" sz="1300" spc="7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información,</a:t>
            </a:r>
            <a:r>
              <a:rPr dirty="0" sz="1300" spc="18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orientación</a:t>
            </a:r>
            <a:endParaRPr sz="130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latin typeface="Carlito"/>
                <a:cs typeface="Carlito"/>
              </a:rPr>
              <a:t>técnica</a:t>
            </a:r>
            <a:r>
              <a:rPr dirty="0" sz="1300" spc="-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10">
                <a:latin typeface="Carlito"/>
                <a:cs typeface="Carlito"/>
              </a:rPr>
              <a:t> capacitación</a:t>
            </a:r>
            <a:r>
              <a:rPr dirty="0" sz="1300">
                <a:latin typeface="Carlito"/>
                <a:cs typeface="Carlito"/>
              </a:rPr>
              <a:t> (inc.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7.)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155">
                <a:latin typeface="Trebuchet MS"/>
                <a:cs typeface="Trebuchet MS"/>
              </a:rPr>
              <a:t>”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“promoción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 </a:t>
            </a:r>
            <a:r>
              <a:rPr dirty="0" sz="1300" spc="-10">
                <a:latin typeface="Carlito"/>
                <a:cs typeface="Carlito"/>
              </a:rPr>
              <a:t>exportaciones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4.) </a:t>
            </a:r>
            <a:r>
              <a:rPr dirty="0" sz="1300" spc="-50">
                <a:latin typeface="Trebuchet MS"/>
                <a:cs typeface="Trebuchet MS"/>
              </a:rPr>
              <a:t>“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08750" y="1878025"/>
            <a:ext cx="653415" cy="768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-25" b="1">
                <a:latin typeface="Carlito"/>
                <a:cs typeface="Carlito"/>
              </a:rPr>
              <a:t>97</a:t>
            </a:r>
            <a:endParaRPr sz="48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08750" y="2483357"/>
            <a:ext cx="223456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98345" algn="l"/>
              </a:tabLst>
            </a:pPr>
            <a:r>
              <a:rPr dirty="0" sz="1700" spc="-10">
                <a:latin typeface="Carlito"/>
                <a:cs typeface="Carlito"/>
              </a:rPr>
              <a:t>Representantes</a:t>
            </a:r>
            <a:r>
              <a:rPr dirty="0" sz="1700">
                <a:latin typeface="Carlito"/>
                <a:cs typeface="Carlito"/>
              </a:rPr>
              <a:t>	</a:t>
            </a:r>
            <a:r>
              <a:rPr dirty="0" sz="1700" spc="-25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08750" y="2687269"/>
            <a:ext cx="2235835" cy="69151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just" marL="12700" marR="5080">
              <a:lnSpc>
                <a:spcPct val="78300"/>
              </a:lnSpc>
              <a:spcBef>
                <a:spcPts val="550"/>
              </a:spcBef>
            </a:pPr>
            <a:r>
              <a:rPr dirty="0" sz="1700">
                <a:latin typeface="Carlito"/>
                <a:cs typeface="Carlito"/>
              </a:rPr>
              <a:t>MIPYMES</a:t>
            </a:r>
            <a:r>
              <a:rPr dirty="0" sz="1700" spc="459">
                <a:latin typeface="Carlito"/>
                <a:cs typeface="Carlito"/>
              </a:rPr>
              <a:t>   </a:t>
            </a:r>
            <a:r>
              <a:rPr dirty="0" sz="1700" spc="-10">
                <a:latin typeface="Carlito"/>
                <a:cs typeface="Carlito"/>
              </a:rPr>
              <a:t>capacitados </a:t>
            </a:r>
            <a:r>
              <a:rPr dirty="0" sz="1700">
                <a:latin typeface="Carlito"/>
                <a:cs typeface="Carlito"/>
              </a:rPr>
              <a:t>para</a:t>
            </a:r>
            <a:r>
              <a:rPr dirty="0" sz="1700" spc="455">
                <a:latin typeface="Carlito"/>
                <a:cs typeface="Carlito"/>
              </a:rPr>
              <a:t>   </a:t>
            </a:r>
            <a:r>
              <a:rPr dirty="0" sz="1700">
                <a:latin typeface="Carlito"/>
                <a:cs typeface="Carlito"/>
              </a:rPr>
              <a:t>apoyo</a:t>
            </a:r>
            <a:r>
              <a:rPr dirty="0" sz="1700" spc="465">
                <a:latin typeface="Carlito"/>
                <a:cs typeface="Carlito"/>
              </a:rPr>
              <a:t>   </a:t>
            </a:r>
            <a:r>
              <a:rPr dirty="0" sz="1700">
                <a:latin typeface="Carlito"/>
                <a:cs typeface="Carlito"/>
              </a:rPr>
              <a:t>a</a:t>
            </a:r>
            <a:r>
              <a:rPr dirty="0" sz="1700" spc="459">
                <a:latin typeface="Carlito"/>
                <a:cs typeface="Carlito"/>
              </a:rPr>
              <a:t>   </a:t>
            </a:r>
            <a:r>
              <a:rPr dirty="0" sz="1700" spc="-25">
                <a:latin typeface="Carlito"/>
                <a:cs typeface="Carlito"/>
              </a:rPr>
              <a:t>su </a:t>
            </a:r>
            <a:r>
              <a:rPr dirty="0" sz="1700" spc="-10">
                <a:latin typeface="Carlito"/>
                <a:cs typeface="Carlito"/>
              </a:rPr>
              <a:t>internacionalización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77920" y="1513713"/>
            <a:ext cx="355028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9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https://www.mipymes.gov.py/dgii/</a:t>
            </a:r>
            <a:endParaRPr sz="195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2747" y="2145792"/>
            <a:ext cx="2147316" cy="160934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8455" y="2145792"/>
            <a:ext cx="2609088" cy="1391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2747" y="3851147"/>
            <a:ext cx="2147316" cy="120700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44696" y="3642359"/>
            <a:ext cx="1816607" cy="136245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7188" y="3526535"/>
            <a:ext cx="1970532" cy="147675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0876" y="440436"/>
            <a:ext cx="1623059" cy="24929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279" y="767684"/>
            <a:ext cx="5207000" cy="84836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R="297815">
              <a:lnSpc>
                <a:spcPct val="100000"/>
              </a:lnSpc>
              <a:spcBef>
                <a:spcPts val="785"/>
              </a:spcBef>
            </a:pPr>
            <a:r>
              <a:rPr dirty="0"/>
              <a:t>EXPO</a:t>
            </a:r>
            <a:r>
              <a:rPr dirty="0" spc="15"/>
              <a:t> </a:t>
            </a:r>
            <a:r>
              <a:rPr dirty="0" spc="-10"/>
              <a:t>ALADI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u="sng" sz="195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https://www.mipymes.gov.py/internacionalizacion/</a:t>
            </a:r>
            <a:endParaRPr sz="1950">
              <a:latin typeface="Carlito"/>
              <a:cs typeface="Carlito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98675" y="2089404"/>
            <a:ext cx="4826635" cy="2944495"/>
            <a:chOff x="1598675" y="2089404"/>
            <a:chExt cx="4826635" cy="2944495"/>
          </a:xfrm>
        </p:grpSpPr>
        <p:sp>
          <p:nvSpPr>
            <p:cNvPr id="4" name="object 4" descr=""/>
            <p:cNvSpPr/>
            <p:nvPr/>
          </p:nvSpPr>
          <p:spPr>
            <a:xfrm>
              <a:off x="2135123" y="3971544"/>
              <a:ext cx="4290060" cy="1062355"/>
            </a:xfrm>
            <a:custGeom>
              <a:avLst/>
              <a:gdLst/>
              <a:ahLst/>
              <a:cxnLst/>
              <a:rect l="l" t="t" r="r" b="b"/>
              <a:pathLst>
                <a:path w="4290060" h="1062354">
                  <a:moveTo>
                    <a:pt x="4290060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4290060" y="1062227"/>
                  </a:lnTo>
                  <a:lnTo>
                    <a:pt x="429006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22915" y="4577915"/>
              <a:ext cx="387350" cy="176530"/>
            </a:xfrm>
            <a:custGeom>
              <a:avLst/>
              <a:gdLst/>
              <a:ahLst/>
              <a:cxnLst/>
              <a:rect l="l" t="t" r="r" b="b"/>
              <a:pathLst>
                <a:path w="387350" h="176529">
                  <a:moveTo>
                    <a:pt x="386744" y="0"/>
                  </a:moveTo>
                  <a:lnTo>
                    <a:pt x="0" y="0"/>
                  </a:lnTo>
                  <a:lnTo>
                    <a:pt x="0" y="176515"/>
                  </a:lnTo>
                  <a:lnTo>
                    <a:pt x="386744" y="176515"/>
                  </a:lnTo>
                  <a:lnTo>
                    <a:pt x="386744" y="150038"/>
                  </a:lnTo>
                  <a:lnTo>
                    <a:pt x="43948" y="150037"/>
                  </a:lnTo>
                  <a:lnTo>
                    <a:pt x="26369" y="132386"/>
                  </a:lnTo>
                  <a:lnTo>
                    <a:pt x="26368" y="44128"/>
                  </a:lnTo>
                  <a:lnTo>
                    <a:pt x="43948" y="26477"/>
                  </a:lnTo>
                  <a:lnTo>
                    <a:pt x="386744" y="26477"/>
                  </a:lnTo>
                  <a:lnTo>
                    <a:pt x="386744" y="0"/>
                  </a:lnTo>
                  <a:close/>
                </a:path>
                <a:path w="387350" h="176529">
                  <a:moveTo>
                    <a:pt x="386744" y="26477"/>
                  </a:moveTo>
                  <a:lnTo>
                    <a:pt x="347190" y="26477"/>
                  </a:lnTo>
                  <a:lnTo>
                    <a:pt x="360375" y="39716"/>
                  </a:lnTo>
                  <a:lnTo>
                    <a:pt x="360375" y="136799"/>
                  </a:lnTo>
                  <a:lnTo>
                    <a:pt x="347190" y="150038"/>
                  </a:lnTo>
                  <a:lnTo>
                    <a:pt x="386744" y="150038"/>
                  </a:lnTo>
                  <a:lnTo>
                    <a:pt x="386744" y="26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1129" y="4622044"/>
              <a:ext cx="70317" cy="8825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673014" y="4457890"/>
              <a:ext cx="298450" cy="221615"/>
            </a:xfrm>
            <a:custGeom>
              <a:avLst/>
              <a:gdLst/>
              <a:ahLst/>
              <a:cxnLst/>
              <a:rect l="l" t="t" r="r" b="b"/>
              <a:pathLst>
                <a:path w="298450" h="221614">
                  <a:moveTo>
                    <a:pt x="46583" y="200977"/>
                  </a:moveTo>
                  <a:lnTo>
                    <a:pt x="40678" y="195046"/>
                  </a:lnTo>
                  <a:lnTo>
                    <a:pt x="26111" y="195046"/>
                  </a:lnTo>
                  <a:lnTo>
                    <a:pt x="20218" y="200977"/>
                  </a:lnTo>
                  <a:lnTo>
                    <a:pt x="20218" y="215595"/>
                  </a:lnTo>
                  <a:lnTo>
                    <a:pt x="26111" y="221526"/>
                  </a:lnTo>
                  <a:lnTo>
                    <a:pt x="40678" y="221526"/>
                  </a:lnTo>
                  <a:lnTo>
                    <a:pt x="46583" y="215595"/>
                  </a:lnTo>
                  <a:lnTo>
                    <a:pt x="46583" y="208292"/>
                  </a:lnTo>
                  <a:lnTo>
                    <a:pt x="46583" y="200977"/>
                  </a:lnTo>
                  <a:close/>
                </a:path>
                <a:path w="298450" h="221614">
                  <a:moveTo>
                    <a:pt x="254901" y="46342"/>
                  </a:moveTo>
                  <a:lnTo>
                    <a:pt x="236435" y="0"/>
                  </a:lnTo>
                  <a:lnTo>
                    <a:pt x="0" y="97078"/>
                  </a:lnTo>
                  <a:lnTo>
                    <a:pt x="135356" y="70167"/>
                  </a:lnTo>
                  <a:lnTo>
                    <a:pt x="221932" y="34861"/>
                  </a:lnTo>
                  <a:lnTo>
                    <a:pt x="228523" y="51638"/>
                  </a:lnTo>
                  <a:lnTo>
                    <a:pt x="254901" y="46342"/>
                  </a:lnTo>
                  <a:close/>
                </a:path>
                <a:path w="298450" h="221614">
                  <a:moveTo>
                    <a:pt x="266319" y="200977"/>
                  </a:moveTo>
                  <a:lnTo>
                    <a:pt x="260413" y="195046"/>
                  </a:lnTo>
                  <a:lnTo>
                    <a:pt x="245859" y="195046"/>
                  </a:lnTo>
                  <a:lnTo>
                    <a:pt x="239953" y="200977"/>
                  </a:lnTo>
                  <a:lnTo>
                    <a:pt x="239953" y="215595"/>
                  </a:lnTo>
                  <a:lnTo>
                    <a:pt x="245859" y="221526"/>
                  </a:lnTo>
                  <a:lnTo>
                    <a:pt x="260413" y="221526"/>
                  </a:lnTo>
                  <a:lnTo>
                    <a:pt x="266319" y="215595"/>
                  </a:lnTo>
                  <a:lnTo>
                    <a:pt x="266319" y="208292"/>
                  </a:lnTo>
                  <a:lnTo>
                    <a:pt x="266319" y="200977"/>
                  </a:lnTo>
                  <a:close/>
                </a:path>
                <a:path w="298450" h="221614">
                  <a:moveTo>
                    <a:pt x="298399" y="102374"/>
                  </a:moveTo>
                  <a:lnTo>
                    <a:pt x="289610" y="57365"/>
                  </a:lnTo>
                  <a:lnTo>
                    <a:pt x="64160" y="102374"/>
                  </a:lnTo>
                  <a:lnTo>
                    <a:pt x="199085" y="102374"/>
                  </a:lnTo>
                  <a:lnTo>
                    <a:pt x="268516" y="88696"/>
                  </a:lnTo>
                  <a:lnTo>
                    <a:pt x="271602" y="102374"/>
                  </a:lnTo>
                  <a:lnTo>
                    <a:pt x="298399" y="10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95855" y="3023616"/>
              <a:ext cx="4003675" cy="853440"/>
            </a:xfrm>
            <a:custGeom>
              <a:avLst/>
              <a:gdLst/>
              <a:ahLst/>
              <a:cxnLst/>
              <a:rect l="l" t="t" r="r" b="b"/>
              <a:pathLst>
                <a:path w="4003675" h="853439">
                  <a:moveTo>
                    <a:pt x="4003548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4003548" y="853440"/>
                  </a:lnTo>
                  <a:lnTo>
                    <a:pt x="4003548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1107" y="3208600"/>
              <a:ext cx="456867" cy="31162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598675" y="2089404"/>
              <a:ext cx="4003675" cy="853440"/>
            </a:xfrm>
            <a:custGeom>
              <a:avLst/>
              <a:gdLst/>
              <a:ahLst/>
              <a:cxnLst/>
              <a:rect l="l" t="t" r="r" b="b"/>
              <a:pathLst>
                <a:path w="4003675" h="853439">
                  <a:moveTo>
                    <a:pt x="4003548" y="0"/>
                  </a:moveTo>
                  <a:lnTo>
                    <a:pt x="0" y="0"/>
                  </a:lnTo>
                  <a:lnTo>
                    <a:pt x="0" y="853439"/>
                  </a:lnTo>
                  <a:lnTo>
                    <a:pt x="4003548" y="853439"/>
                  </a:lnTo>
                  <a:lnTo>
                    <a:pt x="40035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48280" y="1842908"/>
            <a:ext cx="3368675" cy="318643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ctr" marR="651510">
              <a:lnSpc>
                <a:spcPct val="100000"/>
              </a:lnSpc>
              <a:spcBef>
                <a:spcPts val="915"/>
              </a:spcBef>
            </a:pPr>
            <a:r>
              <a:rPr dirty="0" sz="4400">
                <a:solidFill>
                  <a:srgbClr val="FFFFFF"/>
                </a:solidFill>
                <a:latin typeface="Carlito"/>
                <a:cs typeface="Carlito"/>
              </a:rPr>
              <a:t>13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MIPYMES</a:t>
            </a:r>
            <a:r>
              <a:rPr dirty="0" sz="1300" spc="2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participantes</a:t>
            </a:r>
            <a:endParaRPr sz="1300">
              <a:latin typeface="Carlito"/>
              <a:cs typeface="Carlito"/>
            </a:endParaRPr>
          </a:p>
          <a:p>
            <a:pPr algn="ctr" marR="648970">
              <a:lnSpc>
                <a:spcPct val="100000"/>
              </a:lnSpc>
              <a:spcBef>
                <a:spcPts val="200"/>
              </a:spcBef>
            </a:pP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(76</a:t>
            </a:r>
            <a:r>
              <a:rPr dirty="0" sz="115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r>
              <a:rPr dirty="0" sz="115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15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total</a:t>
            </a:r>
            <a:r>
              <a:rPr dirty="0" sz="11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5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17</a:t>
            </a:r>
            <a:r>
              <a:rPr dirty="0" sz="115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rlito"/>
                <a:cs typeface="Carlito"/>
              </a:rPr>
              <a:t>empresas)</a:t>
            </a:r>
            <a:endParaRPr sz="1150">
              <a:latin typeface="Carlito"/>
              <a:cs typeface="Carlito"/>
            </a:endParaRPr>
          </a:p>
          <a:p>
            <a:pPr algn="ctr" marR="55244">
              <a:lnSpc>
                <a:spcPct val="100000"/>
              </a:lnSpc>
              <a:spcBef>
                <a:spcPts val="1275"/>
              </a:spcBef>
            </a:pPr>
            <a:r>
              <a:rPr dirty="0" sz="4400">
                <a:solidFill>
                  <a:srgbClr val="FFFFFF"/>
                </a:solidFill>
                <a:latin typeface="Carlito"/>
                <a:cs typeface="Carlito"/>
              </a:rPr>
              <a:t>219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reuniones</a:t>
            </a:r>
            <a:r>
              <a:rPr dirty="0" sz="1300" spc="2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concretadas</a:t>
            </a:r>
            <a:endParaRPr sz="1300">
              <a:latin typeface="Carlito"/>
              <a:cs typeface="Carlito"/>
            </a:endParaRPr>
          </a:p>
          <a:p>
            <a:pPr algn="ctr" marR="54610">
              <a:lnSpc>
                <a:spcPct val="100000"/>
              </a:lnSpc>
              <a:spcBef>
                <a:spcPts val="204"/>
              </a:spcBef>
            </a:pP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(81</a:t>
            </a:r>
            <a:r>
              <a:rPr dirty="0" sz="115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r>
              <a:rPr dirty="0" sz="115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15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total</a:t>
            </a:r>
            <a:r>
              <a:rPr dirty="0" sz="11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5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270</a:t>
            </a:r>
            <a:r>
              <a:rPr dirty="0" sz="115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rlito"/>
                <a:cs typeface="Carlito"/>
              </a:rPr>
              <a:t>reuniones)</a:t>
            </a:r>
            <a:endParaRPr sz="11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4400">
                <a:solidFill>
                  <a:srgbClr val="FFFFFF"/>
                </a:solidFill>
                <a:latin typeface="Carlito"/>
                <a:cs typeface="Carlito"/>
              </a:rPr>
              <a:t>USD</a:t>
            </a:r>
            <a:r>
              <a:rPr dirty="0" sz="4400" spc="-1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Carlito"/>
                <a:cs typeface="Carlito"/>
              </a:rPr>
              <a:t>1.768.000</a:t>
            </a:r>
            <a:endParaRPr sz="4400">
              <a:latin typeface="Carlito"/>
              <a:cs typeface="Carlito"/>
            </a:endParaRPr>
          </a:p>
          <a:p>
            <a:pPr marL="1096010">
              <a:lnSpc>
                <a:spcPct val="100000"/>
              </a:lnSpc>
              <a:spcBef>
                <a:spcPts val="195"/>
              </a:spcBef>
            </a:pP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expectativas</a:t>
            </a:r>
            <a:r>
              <a:rPr dirty="0" sz="130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300" spc="-10">
                <a:solidFill>
                  <a:srgbClr val="FFFFFF"/>
                </a:solidFill>
                <a:latin typeface="Carlito"/>
                <a:cs typeface="Carlito"/>
              </a:rPr>
              <a:t> negocios</a:t>
            </a:r>
            <a:endParaRPr sz="1300">
              <a:latin typeface="Carlito"/>
              <a:cs typeface="Carlito"/>
            </a:endParaRPr>
          </a:p>
          <a:p>
            <a:pPr marL="108521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(57</a:t>
            </a:r>
            <a:r>
              <a:rPr dirty="0" sz="115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r>
              <a:rPr dirty="0" sz="11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15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total</a:t>
            </a:r>
            <a:r>
              <a:rPr dirty="0" sz="11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5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FFFFFF"/>
                </a:solidFill>
                <a:latin typeface="Carlito"/>
                <a:cs typeface="Carlito"/>
              </a:rPr>
              <a:t>USD</a:t>
            </a:r>
            <a:r>
              <a:rPr dirty="0" sz="11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rlito"/>
                <a:cs typeface="Carlito"/>
              </a:rPr>
              <a:t>3.088.000)</a:t>
            </a:r>
            <a:endParaRPr sz="115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06652" y="2063495"/>
            <a:ext cx="7058025" cy="3020695"/>
            <a:chOff x="1406652" y="2063495"/>
            <a:chExt cx="7058025" cy="3020695"/>
          </a:xfrm>
        </p:grpSpPr>
        <p:sp>
          <p:nvSpPr>
            <p:cNvPr id="13" name="object 13" descr=""/>
            <p:cNvSpPr/>
            <p:nvPr/>
          </p:nvSpPr>
          <p:spPr>
            <a:xfrm>
              <a:off x="5064061" y="2291778"/>
              <a:ext cx="351790" cy="306070"/>
            </a:xfrm>
            <a:custGeom>
              <a:avLst/>
              <a:gdLst/>
              <a:ahLst/>
              <a:cxnLst/>
              <a:rect l="l" t="t" r="r" b="b"/>
              <a:pathLst>
                <a:path w="351789" h="306069">
                  <a:moveTo>
                    <a:pt x="351586" y="164896"/>
                  </a:moveTo>
                  <a:lnTo>
                    <a:pt x="202158" y="164896"/>
                  </a:lnTo>
                  <a:lnTo>
                    <a:pt x="202158" y="173685"/>
                  </a:lnTo>
                  <a:lnTo>
                    <a:pt x="202158" y="183362"/>
                  </a:lnTo>
                  <a:lnTo>
                    <a:pt x="194246" y="191274"/>
                  </a:lnTo>
                  <a:lnTo>
                    <a:pt x="157340" y="191274"/>
                  </a:lnTo>
                  <a:lnTo>
                    <a:pt x="149428" y="183362"/>
                  </a:lnTo>
                  <a:lnTo>
                    <a:pt x="149428" y="164896"/>
                  </a:lnTo>
                  <a:lnTo>
                    <a:pt x="0" y="164896"/>
                  </a:lnTo>
                  <a:lnTo>
                    <a:pt x="0" y="297688"/>
                  </a:lnTo>
                  <a:lnTo>
                    <a:pt x="7912" y="305600"/>
                  </a:lnTo>
                  <a:lnTo>
                    <a:pt x="343674" y="305600"/>
                  </a:lnTo>
                  <a:lnTo>
                    <a:pt x="351586" y="297688"/>
                  </a:lnTo>
                  <a:lnTo>
                    <a:pt x="351586" y="164896"/>
                  </a:lnTo>
                  <a:close/>
                </a:path>
                <a:path w="351789" h="306069">
                  <a:moveTo>
                    <a:pt x="351586" y="67271"/>
                  </a:moveTo>
                  <a:lnTo>
                    <a:pt x="343674" y="59359"/>
                  </a:lnTo>
                  <a:lnTo>
                    <a:pt x="246113" y="59359"/>
                  </a:lnTo>
                  <a:lnTo>
                    <a:pt x="246113" y="30772"/>
                  </a:lnTo>
                  <a:lnTo>
                    <a:pt x="245237" y="26377"/>
                  </a:lnTo>
                  <a:lnTo>
                    <a:pt x="243713" y="18732"/>
                  </a:lnTo>
                  <a:lnTo>
                    <a:pt x="237159" y="8953"/>
                  </a:lnTo>
                  <a:lnTo>
                    <a:pt x="227380" y="2400"/>
                  </a:lnTo>
                  <a:lnTo>
                    <a:pt x="219748" y="889"/>
                  </a:lnTo>
                  <a:lnTo>
                    <a:pt x="219748" y="28143"/>
                  </a:lnTo>
                  <a:lnTo>
                    <a:pt x="219748" y="59359"/>
                  </a:lnTo>
                  <a:lnTo>
                    <a:pt x="131851" y="59359"/>
                  </a:lnTo>
                  <a:lnTo>
                    <a:pt x="131851" y="28143"/>
                  </a:lnTo>
                  <a:lnTo>
                    <a:pt x="133604" y="26377"/>
                  </a:lnTo>
                  <a:lnTo>
                    <a:pt x="217982" y="26377"/>
                  </a:lnTo>
                  <a:lnTo>
                    <a:pt x="219748" y="28143"/>
                  </a:lnTo>
                  <a:lnTo>
                    <a:pt x="219748" y="889"/>
                  </a:lnTo>
                  <a:lnTo>
                    <a:pt x="215341" y="0"/>
                  </a:lnTo>
                  <a:lnTo>
                    <a:pt x="136245" y="0"/>
                  </a:lnTo>
                  <a:lnTo>
                    <a:pt x="124206" y="2400"/>
                  </a:lnTo>
                  <a:lnTo>
                    <a:pt x="114427" y="8953"/>
                  </a:lnTo>
                  <a:lnTo>
                    <a:pt x="107873" y="18732"/>
                  </a:lnTo>
                  <a:lnTo>
                    <a:pt x="105473" y="30772"/>
                  </a:lnTo>
                  <a:lnTo>
                    <a:pt x="105473" y="59359"/>
                  </a:lnTo>
                  <a:lnTo>
                    <a:pt x="7912" y="59359"/>
                  </a:lnTo>
                  <a:lnTo>
                    <a:pt x="0" y="67271"/>
                  </a:lnTo>
                  <a:lnTo>
                    <a:pt x="0" y="147307"/>
                  </a:lnTo>
                  <a:lnTo>
                    <a:pt x="149428" y="147307"/>
                  </a:lnTo>
                  <a:lnTo>
                    <a:pt x="149428" y="138506"/>
                  </a:lnTo>
                  <a:lnTo>
                    <a:pt x="202158" y="138506"/>
                  </a:lnTo>
                  <a:lnTo>
                    <a:pt x="202158" y="147307"/>
                  </a:lnTo>
                  <a:lnTo>
                    <a:pt x="351586" y="147307"/>
                  </a:lnTo>
                  <a:lnTo>
                    <a:pt x="351586" y="138506"/>
                  </a:lnTo>
                  <a:lnTo>
                    <a:pt x="351586" y="67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06652" y="2478023"/>
              <a:ext cx="765810" cy="2061845"/>
            </a:xfrm>
            <a:custGeom>
              <a:avLst/>
              <a:gdLst/>
              <a:ahLst/>
              <a:cxnLst/>
              <a:rect l="l" t="t" r="r" b="b"/>
              <a:pathLst>
                <a:path w="765810" h="2061845">
                  <a:moveTo>
                    <a:pt x="765556" y="2023618"/>
                  </a:moveTo>
                  <a:lnTo>
                    <a:pt x="764273" y="2017268"/>
                  </a:lnTo>
                  <a:lnTo>
                    <a:pt x="762558" y="2008771"/>
                  </a:lnTo>
                  <a:lnTo>
                    <a:pt x="754405" y="1996668"/>
                  </a:lnTo>
                  <a:lnTo>
                    <a:pt x="742302" y="1988515"/>
                  </a:lnTo>
                  <a:lnTo>
                    <a:pt x="727456" y="1985518"/>
                  </a:lnTo>
                  <a:lnTo>
                    <a:pt x="712660" y="1988515"/>
                  </a:lnTo>
                  <a:lnTo>
                    <a:pt x="700544" y="1996668"/>
                  </a:lnTo>
                  <a:lnTo>
                    <a:pt x="692353" y="2008771"/>
                  </a:lnTo>
                  <a:lnTo>
                    <a:pt x="690638" y="2017268"/>
                  </a:lnTo>
                  <a:lnTo>
                    <a:pt x="309753" y="2017268"/>
                  </a:lnTo>
                  <a:lnTo>
                    <a:pt x="309753" y="979170"/>
                  </a:lnTo>
                  <a:lnTo>
                    <a:pt x="452475" y="979170"/>
                  </a:lnTo>
                  <a:lnTo>
                    <a:pt x="454088" y="987171"/>
                  </a:lnTo>
                  <a:lnTo>
                    <a:pt x="462241" y="999274"/>
                  </a:lnTo>
                  <a:lnTo>
                    <a:pt x="462838" y="999680"/>
                  </a:lnTo>
                  <a:lnTo>
                    <a:pt x="474980" y="1007922"/>
                  </a:lnTo>
                  <a:lnTo>
                    <a:pt x="489839" y="1010920"/>
                  </a:lnTo>
                  <a:lnTo>
                    <a:pt x="504685" y="1007922"/>
                  </a:lnTo>
                  <a:lnTo>
                    <a:pt x="516788" y="999731"/>
                  </a:lnTo>
                  <a:lnTo>
                    <a:pt x="524941" y="987615"/>
                  </a:lnTo>
                  <a:lnTo>
                    <a:pt x="526643" y="979170"/>
                  </a:lnTo>
                  <a:lnTo>
                    <a:pt x="527939" y="972820"/>
                  </a:lnTo>
                  <a:lnTo>
                    <a:pt x="526656" y="966470"/>
                  </a:lnTo>
                  <a:lnTo>
                    <a:pt x="524941" y="957973"/>
                  </a:lnTo>
                  <a:lnTo>
                    <a:pt x="516788" y="945870"/>
                  </a:lnTo>
                  <a:lnTo>
                    <a:pt x="516242" y="945515"/>
                  </a:lnTo>
                  <a:lnTo>
                    <a:pt x="516153" y="945362"/>
                  </a:lnTo>
                  <a:lnTo>
                    <a:pt x="504050" y="937209"/>
                  </a:lnTo>
                  <a:lnTo>
                    <a:pt x="489204" y="934212"/>
                  </a:lnTo>
                  <a:lnTo>
                    <a:pt x="474345" y="937209"/>
                  </a:lnTo>
                  <a:lnTo>
                    <a:pt x="462241" y="945362"/>
                  </a:lnTo>
                  <a:lnTo>
                    <a:pt x="454088" y="957465"/>
                  </a:lnTo>
                  <a:lnTo>
                    <a:pt x="452374" y="965962"/>
                  </a:lnTo>
                  <a:lnTo>
                    <a:pt x="299974" y="965962"/>
                  </a:lnTo>
                  <a:lnTo>
                    <a:pt x="299466" y="966470"/>
                  </a:lnTo>
                  <a:lnTo>
                    <a:pt x="12700" y="966470"/>
                  </a:lnTo>
                  <a:lnTo>
                    <a:pt x="12700" y="44450"/>
                  </a:lnTo>
                  <a:lnTo>
                    <a:pt x="155194" y="44450"/>
                  </a:lnTo>
                  <a:lnTo>
                    <a:pt x="156908" y="52959"/>
                  </a:lnTo>
                  <a:lnTo>
                    <a:pt x="165061" y="65062"/>
                  </a:lnTo>
                  <a:lnTo>
                    <a:pt x="177165" y="73215"/>
                  </a:lnTo>
                  <a:lnTo>
                    <a:pt x="192024" y="76200"/>
                  </a:lnTo>
                  <a:lnTo>
                    <a:pt x="206870" y="73215"/>
                  </a:lnTo>
                  <a:lnTo>
                    <a:pt x="218973" y="65062"/>
                  </a:lnTo>
                  <a:lnTo>
                    <a:pt x="227126" y="52959"/>
                  </a:lnTo>
                  <a:lnTo>
                    <a:pt x="228841" y="44450"/>
                  </a:lnTo>
                  <a:lnTo>
                    <a:pt x="230124" y="38100"/>
                  </a:lnTo>
                  <a:lnTo>
                    <a:pt x="228841" y="31750"/>
                  </a:lnTo>
                  <a:lnTo>
                    <a:pt x="227126" y="23253"/>
                  </a:lnTo>
                  <a:lnTo>
                    <a:pt x="218973" y="11150"/>
                  </a:lnTo>
                  <a:lnTo>
                    <a:pt x="206870" y="2997"/>
                  </a:lnTo>
                  <a:lnTo>
                    <a:pt x="192024" y="0"/>
                  </a:lnTo>
                  <a:lnTo>
                    <a:pt x="177165" y="2997"/>
                  </a:lnTo>
                  <a:lnTo>
                    <a:pt x="165061" y="11150"/>
                  </a:lnTo>
                  <a:lnTo>
                    <a:pt x="156908" y="23253"/>
                  </a:lnTo>
                  <a:lnTo>
                    <a:pt x="155194" y="31750"/>
                  </a:lnTo>
                  <a:lnTo>
                    <a:pt x="2794" y="31750"/>
                  </a:lnTo>
                  <a:lnTo>
                    <a:pt x="0" y="34544"/>
                  </a:lnTo>
                  <a:lnTo>
                    <a:pt x="0" y="976249"/>
                  </a:lnTo>
                  <a:lnTo>
                    <a:pt x="2794" y="979170"/>
                  </a:lnTo>
                  <a:lnTo>
                    <a:pt x="297180" y="979170"/>
                  </a:lnTo>
                  <a:lnTo>
                    <a:pt x="297180" y="2027047"/>
                  </a:lnTo>
                  <a:lnTo>
                    <a:pt x="299974" y="2029968"/>
                  </a:lnTo>
                  <a:lnTo>
                    <a:pt x="690638" y="2029968"/>
                  </a:lnTo>
                  <a:lnTo>
                    <a:pt x="692353" y="2038413"/>
                  </a:lnTo>
                  <a:lnTo>
                    <a:pt x="700544" y="2050529"/>
                  </a:lnTo>
                  <a:lnTo>
                    <a:pt x="712660" y="2058720"/>
                  </a:lnTo>
                  <a:lnTo>
                    <a:pt x="727456" y="2061718"/>
                  </a:lnTo>
                  <a:lnTo>
                    <a:pt x="742302" y="2058720"/>
                  </a:lnTo>
                  <a:lnTo>
                    <a:pt x="754405" y="2050529"/>
                  </a:lnTo>
                  <a:lnTo>
                    <a:pt x="762558" y="2038413"/>
                  </a:lnTo>
                  <a:lnTo>
                    <a:pt x="764260" y="2029968"/>
                  </a:lnTo>
                  <a:lnTo>
                    <a:pt x="765556" y="2023618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5331" y="2063495"/>
              <a:ext cx="2369819" cy="69037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8148" y="3989831"/>
              <a:ext cx="1946148" cy="109423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9004" y="2816351"/>
              <a:ext cx="1946148" cy="1094232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069847" y="5323332"/>
            <a:ext cx="7961630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42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cumplimiento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 Art.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 a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“promoción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exportaciones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(inc.</a:t>
            </a:r>
            <a:endParaRPr sz="13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latin typeface="Carlito"/>
                <a:cs typeface="Carlito"/>
              </a:rPr>
              <a:t>4.) </a:t>
            </a:r>
            <a:r>
              <a:rPr dirty="0" sz="1300" spc="-50">
                <a:latin typeface="Trebuchet MS"/>
                <a:cs typeface="Trebuchet MS"/>
              </a:rPr>
              <a:t>“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3547" y="475487"/>
            <a:ext cx="1623059" cy="249294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7276" y="1414398"/>
            <a:ext cx="8870315" cy="3321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375"/>
              </a:lnSpc>
              <a:spcBef>
                <a:spcPts val="90"/>
              </a:spcBef>
            </a:pPr>
            <a:r>
              <a:rPr dirty="0" sz="1150" spc="-10" b="1" i="1">
                <a:latin typeface="Carlito"/>
                <a:cs typeface="Carlito"/>
              </a:rPr>
              <a:t>Tratado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Libre</a:t>
            </a:r>
            <a:r>
              <a:rPr dirty="0" sz="1150" spc="-20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Comercio</a:t>
            </a:r>
            <a:r>
              <a:rPr dirty="0" sz="1150" spc="-3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MERCOSUR</a:t>
            </a:r>
            <a:r>
              <a:rPr dirty="0" sz="1150" spc="-4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-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Singapur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6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 spc="-10">
                <a:latin typeface="Carlito"/>
                <a:cs typeface="Carlito"/>
              </a:rPr>
              <a:t>Participación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en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las </a:t>
            </a:r>
            <a:r>
              <a:rPr dirty="0" sz="1150" spc="-10">
                <a:latin typeface="Carlito"/>
                <a:cs typeface="Carlito"/>
              </a:rPr>
              <a:t>reuniones</a:t>
            </a:r>
            <a:r>
              <a:rPr dirty="0" sz="1150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virtuales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trabajo</a:t>
            </a:r>
            <a:r>
              <a:rPr dirty="0" sz="1150" spc="-10">
                <a:latin typeface="Carlito"/>
                <a:cs typeface="Carlito"/>
              </a:rPr>
              <a:t> convocadas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oficialmente.</a:t>
            </a:r>
            <a:endParaRPr sz="1150">
              <a:latin typeface="Carlito"/>
              <a:cs typeface="Carlito"/>
            </a:endParaRPr>
          </a:p>
          <a:p>
            <a:pPr marL="12700" marR="3731260" indent="233045">
              <a:lnSpc>
                <a:spcPts val="1370"/>
              </a:lnSpc>
              <a:spcBef>
                <a:spcPts val="4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1150">
                <a:latin typeface="Carlito"/>
                <a:cs typeface="Carlito"/>
              </a:rPr>
              <a:t>Análisis y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validación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documentos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relacionados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al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Capítulo</a:t>
            </a:r>
            <a:r>
              <a:rPr dirty="0" sz="1150" spc="-3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Mipymes del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Tratado. Resultado:</a:t>
            </a:r>
            <a:r>
              <a:rPr dirty="0" sz="1150" spc="-4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Tratado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aprobado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firmado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por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las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partes.</a:t>
            </a:r>
            <a:endParaRPr sz="11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310"/>
              </a:spcBef>
            </a:pPr>
            <a:r>
              <a:rPr dirty="0" sz="1150" spc="-10" b="1" i="1">
                <a:latin typeface="Carlito"/>
                <a:cs typeface="Carlito"/>
              </a:rPr>
              <a:t>Reglamento</a:t>
            </a:r>
            <a:r>
              <a:rPr dirty="0" sz="1150" spc="-2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(UE)</a:t>
            </a:r>
            <a:r>
              <a:rPr dirty="0" sz="1150" spc="-10" b="1" i="1">
                <a:latin typeface="Carlito"/>
                <a:cs typeface="Carlito"/>
              </a:rPr>
              <a:t> 2023/1115</a:t>
            </a:r>
            <a:r>
              <a:rPr dirty="0" sz="1150" spc="-1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relativo</a:t>
            </a:r>
            <a:r>
              <a:rPr dirty="0" sz="1150" spc="-1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a</a:t>
            </a:r>
            <a:r>
              <a:rPr dirty="0" sz="1150" spc="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la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comercialización</a:t>
            </a:r>
            <a:r>
              <a:rPr dirty="0" sz="1150" spc="-1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en</a:t>
            </a:r>
            <a:r>
              <a:rPr dirty="0" sz="1150" spc="-1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el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mercado</a:t>
            </a:r>
            <a:r>
              <a:rPr dirty="0" sz="1150" spc="-1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1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la</a:t>
            </a:r>
            <a:r>
              <a:rPr dirty="0" sz="1150" spc="-1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Unión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determinadas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materias</a:t>
            </a:r>
            <a:r>
              <a:rPr dirty="0" sz="1150" spc="-1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primas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y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productos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asociados</a:t>
            </a:r>
            <a:r>
              <a:rPr dirty="0" sz="1150" spc="-1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a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spc="-25" b="1" i="1">
                <a:latin typeface="Carlito"/>
                <a:cs typeface="Carlito"/>
              </a:rPr>
              <a:t>la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deforestación</a:t>
            </a:r>
            <a:r>
              <a:rPr dirty="0" sz="1150" b="1" i="1">
                <a:latin typeface="Carlito"/>
                <a:cs typeface="Carlito"/>
              </a:rPr>
              <a:t> y</a:t>
            </a:r>
            <a:r>
              <a:rPr dirty="0" sz="1150" spc="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la </a:t>
            </a:r>
            <a:r>
              <a:rPr dirty="0" sz="1150" spc="-20" b="1" i="1">
                <a:latin typeface="Carlito"/>
                <a:cs typeface="Carlito"/>
              </a:rPr>
              <a:t>degradación</a:t>
            </a:r>
            <a:r>
              <a:rPr dirty="0" sz="1150" spc="-10" b="1" i="1">
                <a:latin typeface="Carlito"/>
                <a:cs typeface="Carlito"/>
              </a:rPr>
              <a:t> forestal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4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 spc="-10">
                <a:latin typeface="Carlito"/>
                <a:cs typeface="Carlito"/>
              </a:rPr>
              <a:t>Participación</a:t>
            </a:r>
            <a:r>
              <a:rPr dirty="0" sz="1150" spc="-3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en las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reuniones</a:t>
            </a:r>
            <a:r>
              <a:rPr dirty="0" sz="1150">
                <a:latin typeface="Carlito"/>
                <a:cs typeface="Carlito"/>
              </a:rPr>
              <a:t> de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trabajo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convocadas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oficialmente.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75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>
                <a:latin typeface="Carlito"/>
                <a:cs typeface="Carlito"/>
              </a:rPr>
              <a:t>Análisis</a:t>
            </a:r>
            <a:r>
              <a:rPr dirty="0" sz="1150" spc="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-10">
                <a:latin typeface="Carlito"/>
                <a:cs typeface="Carlito"/>
              </a:rPr>
              <a:t> presentación </a:t>
            </a:r>
            <a:r>
              <a:rPr dirty="0" sz="1150">
                <a:latin typeface="Carlito"/>
                <a:cs typeface="Carlito"/>
              </a:rPr>
              <a:t>de </a:t>
            </a:r>
            <a:r>
              <a:rPr dirty="0" sz="1150" spc="-10">
                <a:latin typeface="Carlito"/>
                <a:cs typeface="Carlito"/>
              </a:rPr>
              <a:t>apreciaciones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técnicas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respecto</a:t>
            </a:r>
            <a:r>
              <a:rPr dirty="0" sz="1150">
                <a:latin typeface="Carlito"/>
                <a:cs typeface="Carlito"/>
              </a:rPr>
              <a:t> a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los</a:t>
            </a:r>
            <a:r>
              <a:rPr dirty="0" sz="1150" spc="10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puntos relacionados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Mipymes.</a:t>
            </a:r>
            <a:endParaRPr sz="1150">
              <a:latin typeface="Carlito"/>
              <a:cs typeface="Carlito"/>
            </a:endParaRPr>
          </a:p>
          <a:p>
            <a:pPr marL="12700">
              <a:lnSpc>
                <a:spcPts val="1370"/>
              </a:lnSpc>
              <a:spcBef>
                <a:spcPts val="1355"/>
              </a:spcBef>
            </a:pPr>
            <a:r>
              <a:rPr dirty="0" sz="1150" spc="-10" b="1" i="1">
                <a:latin typeface="Carlito"/>
                <a:cs typeface="Carlito"/>
              </a:rPr>
              <a:t>Acuerdo</a:t>
            </a:r>
            <a:r>
              <a:rPr dirty="0" sz="1150" spc="-3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marco</a:t>
            </a:r>
            <a:r>
              <a:rPr dirty="0" sz="1150" spc="-2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Comercio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e</a:t>
            </a:r>
            <a:r>
              <a:rPr dirty="0" sz="1150" spc="-10" b="1" i="1">
                <a:latin typeface="Carlito"/>
                <a:cs typeface="Carlito"/>
              </a:rPr>
              <a:t> Inversiones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entre</a:t>
            </a:r>
            <a:r>
              <a:rPr dirty="0" sz="1150" spc="-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Paraguay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y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EE.UU.</a:t>
            </a:r>
            <a:r>
              <a:rPr dirty="0" sz="1150" spc="-3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(TIFA)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60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 spc="-10">
                <a:latin typeface="Carlito"/>
                <a:cs typeface="Carlito"/>
              </a:rPr>
              <a:t>Participación</a:t>
            </a:r>
            <a:r>
              <a:rPr dirty="0" sz="1150" spc="-3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en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las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reuniones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trabajo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del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Consejo </a:t>
            </a:r>
            <a:r>
              <a:rPr dirty="0" sz="1150" spc="-10">
                <a:latin typeface="Carlito"/>
                <a:cs typeface="Carlito"/>
              </a:rPr>
              <a:t>convocadas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oficialmente.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75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 spc="-10">
                <a:latin typeface="Carlito"/>
                <a:cs typeface="Carlito"/>
              </a:rPr>
              <a:t>Presentación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temas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0">
                <a:latin typeface="Carlito"/>
                <a:cs typeface="Carlito"/>
              </a:rPr>
              <a:t> interés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para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Mipymes respecto </a:t>
            </a:r>
            <a:r>
              <a:rPr dirty="0" sz="1150">
                <a:latin typeface="Carlito"/>
                <a:cs typeface="Carlito"/>
              </a:rPr>
              <a:t>a</a:t>
            </a:r>
            <a:r>
              <a:rPr dirty="0" sz="1150" spc="-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plataformas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pagos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internacionales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avances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implementación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Exporta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Fácil.</a:t>
            </a:r>
            <a:endParaRPr sz="1150">
              <a:latin typeface="Carlito"/>
              <a:cs typeface="Carlito"/>
            </a:endParaRPr>
          </a:p>
          <a:p>
            <a:pPr marL="12700">
              <a:lnSpc>
                <a:spcPts val="1375"/>
              </a:lnSpc>
              <a:spcBef>
                <a:spcPts val="1355"/>
              </a:spcBef>
            </a:pPr>
            <a:r>
              <a:rPr dirty="0" sz="1150" spc="-10" b="1" i="1">
                <a:latin typeface="Carlito"/>
                <a:cs typeface="Carlito"/>
              </a:rPr>
              <a:t>Sello</a:t>
            </a:r>
            <a:r>
              <a:rPr dirty="0" sz="1150" spc="-4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Buen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Diseño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MERCOSUR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75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>
                <a:latin typeface="Carlito"/>
                <a:cs typeface="Carlito"/>
              </a:rPr>
              <a:t>Análisis,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validación técnica</a:t>
            </a:r>
            <a:r>
              <a:rPr dirty="0" sz="1150" spc="-2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presentación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sugerencias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para </a:t>
            </a:r>
            <a:r>
              <a:rPr dirty="0" sz="1150" spc="-10">
                <a:latin typeface="Carlito"/>
                <a:cs typeface="Carlito"/>
              </a:rPr>
              <a:t>documentos</a:t>
            </a:r>
            <a:r>
              <a:rPr dirty="0" sz="1150" spc="-20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compartidos.</a:t>
            </a:r>
            <a:endParaRPr sz="1150">
              <a:latin typeface="Carlito"/>
              <a:cs typeface="Carlito"/>
            </a:endParaRPr>
          </a:p>
          <a:p>
            <a:pPr marL="12700">
              <a:lnSpc>
                <a:spcPts val="1375"/>
              </a:lnSpc>
              <a:spcBef>
                <a:spcPts val="1345"/>
              </a:spcBef>
            </a:pPr>
            <a:r>
              <a:rPr dirty="0" sz="1150" spc="-10" b="1" i="1">
                <a:latin typeface="Carlito"/>
                <a:cs typeface="Carlito"/>
              </a:rPr>
              <a:t>Programa</a:t>
            </a:r>
            <a:r>
              <a:rPr dirty="0" sz="1150" spc="-5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3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Acción</a:t>
            </a:r>
            <a:r>
              <a:rPr dirty="0" sz="1150" spc="-4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de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Viena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spc="140" b="1" i="1">
                <a:latin typeface="Trebuchet MS"/>
                <a:cs typeface="Trebuchet MS"/>
              </a:rPr>
              <a:t>–</a:t>
            </a:r>
            <a:r>
              <a:rPr dirty="0" sz="1150" spc="-90" b="1" i="1">
                <a:latin typeface="Trebuchet MS"/>
                <a:cs typeface="Trebuchet MS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Países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en</a:t>
            </a:r>
            <a:r>
              <a:rPr dirty="0" sz="1150" spc="-35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Desarrollo</a:t>
            </a:r>
            <a:r>
              <a:rPr dirty="0" sz="1150" spc="-25" b="1" i="1">
                <a:latin typeface="Carlito"/>
                <a:cs typeface="Carlito"/>
              </a:rPr>
              <a:t> </a:t>
            </a:r>
            <a:r>
              <a:rPr dirty="0" sz="1150" b="1" i="1">
                <a:latin typeface="Carlito"/>
                <a:cs typeface="Carlito"/>
              </a:rPr>
              <a:t>Sin</a:t>
            </a:r>
            <a:r>
              <a:rPr dirty="0" sz="1150" spc="-30" b="1" i="1">
                <a:latin typeface="Carlito"/>
                <a:cs typeface="Carlito"/>
              </a:rPr>
              <a:t> </a:t>
            </a:r>
            <a:r>
              <a:rPr dirty="0" sz="1150" spc="-10" b="1" i="1">
                <a:latin typeface="Carlito"/>
                <a:cs typeface="Carlito"/>
              </a:rPr>
              <a:t>Litoral</a:t>
            </a:r>
            <a:endParaRPr sz="1150">
              <a:latin typeface="Carlito"/>
              <a:cs typeface="Carlito"/>
            </a:endParaRPr>
          </a:p>
          <a:p>
            <a:pPr marL="245745" indent="-233045">
              <a:lnSpc>
                <a:spcPts val="1375"/>
              </a:lnSpc>
              <a:buFont typeface="Arial"/>
              <a:buChar char="•"/>
              <a:tabLst>
                <a:tab pos="245745" algn="l"/>
              </a:tabLst>
            </a:pPr>
            <a:r>
              <a:rPr dirty="0" sz="1150" spc="-10">
                <a:latin typeface="Carlito"/>
                <a:cs typeface="Carlito"/>
              </a:rPr>
              <a:t>Relevamiento</a:t>
            </a:r>
            <a:r>
              <a:rPr dirty="0" sz="1150" spc="-3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y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remisión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de</a:t>
            </a:r>
            <a:r>
              <a:rPr dirty="0" sz="1150" spc="-1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aportes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técnicos</a:t>
            </a:r>
            <a:r>
              <a:rPr dirty="0" sz="1150" spc="-30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relacionados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a</a:t>
            </a:r>
            <a:r>
              <a:rPr dirty="0" sz="1150" spc="-10">
                <a:latin typeface="Carlito"/>
                <a:cs typeface="Carlito"/>
              </a:rPr>
              <a:t> Mipymes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para</a:t>
            </a:r>
            <a:r>
              <a:rPr dirty="0" sz="1150" spc="-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Informe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 spc="-10">
                <a:latin typeface="Carlito"/>
                <a:cs typeface="Carlito"/>
              </a:rPr>
              <a:t>país.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4457" rIns="0" bIns="0" rtlCol="0" vert="horz">
            <a:spAutoFit/>
          </a:bodyPr>
          <a:lstStyle/>
          <a:p>
            <a:pPr marL="63055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Carlito"/>
                <a:cs typeface="Carlito"/>
              </a:rPr>
              <a:t>ACUERDOS</a:t>
            </a:r>
            <a:r>
              <a:rPr dirty="0" spc="-7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COMERCIALES</a:t>
            </a:r>
            <a:r>
              <a:rPr dirty="0" spc="-5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Y</a:t>
            </a:r>
            <a:r>
              <a:rPr dirty="0" spc="-45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RELACIONES</a:t>
            </a:r>
            <a:r>
              <a:rPr dirty="0" spc="-7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INTERNACIONALES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3652" y="327659"/>
            <a:ext cx="1623059" cy="2492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78536" y="5113020"/>
            <a:ext cx="9028430" cy="4953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2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cumplimiento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Ley</a:t>
            </a:r>
            <a:r>
              <a:rPr dirty="0" sz="1300" spc="2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4457/2012,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Art.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14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lo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relacionado</a:t>
            </a:r>
            <a:r>
              <a:rPr dirty="0" sz="1300" spc="28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260">
                <a:latin typeface="Carlito"/>
                <a:cs typeface="Carlito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“promoción</a:t>
            </a:r>
            <a:r>
              <a:rPr dirty="0" sz="1300" spc="16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2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exportaciones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2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2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2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4.)</a:t>
            </a:r>
            <a:r>
              <a:rPr dirty="0" sz="1300" spc="275">
                <a:latin typeface="Carlito"/>
                <a:cs typeface="Carlito"/>
              </a:rPr>
              <a:t> </a:t>
            </a:r>
            <a:r>
              <a:rPr dirty="0" sz="1300" spc="-50">
                <a:latin typeface="Carlito"/>
                <a:cs typeface="Carlito"/>
              </a:rPr>
              <a:t>y</a:t>
            </a:r>
            <a:endParaRPr sz="13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  <a:spcBef>
                <a:spcPts val="35"/>
              </a:spcBef>
            </a:pPr>
            <a:r>
              <a:rPr dirty="0" sz="1300" spc="-75">
                <a:latin typeface="Trebuchet MS"/>
                <a:cs typeface="Trebuchet MS"/>
              </a:rPr>
              <a:t>“participación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instancias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internacionales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otros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organismos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(inc.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75">
                <a:latin typeface="Carlito"/>
                <a:cs typeface="Carlito"/>
              </a:rPr>
              <a:t>11</a:t>
            </a:r>
            <a:r>
              <a:rPr dirty="0" sz="1300" spc="-75">
                <a:latin typeface="Trebuchet MS"/>
                <a:cs typeface="Trebuchet MS"/>
              </a:rPr>
              <a:t>)”</a:t>
            </a:r>
            <a:r>
              <a:rPr dirty="0" sz="1300" spc="-75">
                <a:latin typeface="Carlito"/>
                <a:cs typeface="Carlito"/>
              </a:rPr>
              <a:t>.</a:t>
            </a:r>
            <a:r>
              <a:rPr dirty="0" sz="1300">
                <a:latin typeface="Carlito"/>
                <a:cs typeface="Carlito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“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92122" y="1348866"/>
            <a:ext cx="364871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</a:pPr>
            <a:r>
              <a:rPr dirty="0" sz="1400" spc="-10" i="1">
                <a:latin typeface="Carlito"/>
                <a:cs typeface="Carlito"/>
              </a:rPr>
              <a:t>Representación</a:t>
            </a:r>
            <a:r>
              <a:rPr dirty="0" sz="1400" spc="9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Titular</a:t>
            </a:r>
            <a:r>
              <a:rPr dirty="0" sz="1400" spc="8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del</a:t>
            </a:r>
            <a:r>
              <a:rPr dirty="0" sz="1400" spc="8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Ministerio</a:t>
            </a:r>
            <a:r>
              <a:rPr dirty="0" sz="1400" spc="9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de</a:t>
            </a:r>
            <a:r>
              <a:rPr dirty="0" sz="1400" spc="90" i="1">
                <a:latin typeface="Carlito"/>
                <a:cs typeface="Carlito"/>
              </a:rPr>
              <a:t> </a:t>
            </a:r>
            <a:r>
              <a:rPr dirty="0" sz="1400" spc="-10" i="1">
                <a:latin typeface="Carlito"/>
                <a:cs typeface="Carlito"/>
              </a:rPr>
              <a:t>Industria</a:t>
            </a:r>
            <a:r>
              <a:rPr dirty="0" sz="1400" spc="-1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y</a:t>
            </a:r>
            <a:r>
              <a:rPr dirty="0" sz="1400" spc="-1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Comercio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spc="-20" i="1">
                <a:latin typeface="Carlito"/>
                <a:cs typeface="Carlito"/>
              </a:rPr>
              <a:t>(MIC)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b="1">
                <a:latin typeface="Carlito"/>
                <a:cs typeface="Carlito"/>
              </a:rPr>
              <a:t>Consejo</a:t>
            </a:r>
            <a:r>
              <a:rPr dirty="0" sz="1400" spc="18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Nacional</a:t>
            </a:r>
            <a:r>
              <a:rPr dirty="0" sz="1400" spc="175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de</a:t>
            </a:r>
            <a:r>
              <a:rPr dirty="0" sz="1400" spc="17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Turismo</a:t>
            </a:r>
            <a:r>
              <a:rPr dirty="0" sz="1400" spc="170" b="1">
                <a:latin typeface="Carlito"/>
                <a:cs typeface="Carlito"/>
              </a:rPr>
              <a:t> </a:t>
            </a:r>
            <a:r>
              <a:rPr dirty="0" sz="1400" spc="180" b="1">
                <a:latin typeface="Trebuchet MS"/>
                <a:cs typeface="Trebuchet MS"/>
              </a:rPr>
              <a:t>–</a:t>
            </a:r>
            <a:r>
              <a:rPr dirty="0" sz="1400" spc="80" b="1">
                <a:latin typeface="Trebuchet MS"/>
                <a:cs typeface="Trebuchet MS"/>
              </a:rPr>
              <a:t> </a:t>
            </a:r>
            <a:r>
              <a:rPr dirty="0" sz="1400" b="1">
                <a:latin typeface="Carlito"/>
                <a:cs typeface="Carlito"/>
              </a:rPr>
              <a:t>CONATUR</a:t>
            </a:r>
            <a:r>
              <a:rPr dirty="0" sz="1400" spc="170" b="1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75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la </a:t>
            </a:r>
            <a:r>
              <a:rPr dirty="0" sz="1400" spc="-10" b="1">
                <a:latin typeface="Carlito"/>
                <a:cs typeface="Carlito"/>
              </a:rPr>
              <a:t>Secretaría</a:t>
            </a:r>
            <a:r>
              <a:rPr dirty="0" sz="1400" spc="-4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Nacional</a:t>
            </a:r>
            <a:r>
              <a:rPr dirty="0" sz="1400" spc="-15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de</a:t>
            </a:r>
            <a:r>
              <a:rPr dirty="0" sz="1400" spc="-10" b="1">
                <a:latin typeface="Carlito"/>
                <a:cs typeface="Carlito"/>
              </a:rPr>
              <a:t> Turismo</a:t>
            </a:r>
            <a:r>
              <a:rPr dirty="0" sz="1400" spc="-15" b="1">
                <a:latin typeface="Carlito"/>
                <a:cs typeface="Carlito"/>
              </a:rPr>
              <a:t> </a:t>
            </a:r>
            <a:r>
              <a:rPr dirty="0" sz="1400" spc="180" b="1">
                <a:latin typeface="Trebuchet MS"/>
                <a:cs typeface="Trebuchet MS"/>
              </a:rPr>
              <a:t>–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Carlito"/>
                <a:cs typeface="Carlito"/>
              </a:rPr>
              <a:t>SENATUR </a:t>
            </a:r>
            <a:r>
              <a:rPr dirty="0" sz="1400">
                <a:latin typeface="Carlito"/>
                <a:cs typeface="Carlito"/>
              </a:rPr>
              <a:t>Espacio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coordinación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público</a:t>
            </a:r>
            <a:r>
              <a:rPr dirty="0" sz="1400" spc="-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privada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enfocada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92122" y="2415920"/>
            <a:ext cx="36474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  <a:tab pos="584200" algn="l"/>
                <a:tab pos="1593215" algn="l"/>
                <a:tab pos="2754630" algn="l"/>
                <a:tab pos="3545840" algn="l"/>
              </a:tabLst>
            </a:pPr>
            <a:r>
              <a:rPr dirty="0" sz="1400" spc="-50">
                <a:latin typeface="Carlito"/>
                <a:cs typeface="Carlito"/>
              </a:rPr>
              <a:t>a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25">
                <a:latin typeface="Carlito"/>
                <a:cs typeface="Carlito"/>
              </a:rPr>
              <a:t>la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promoción,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coordinación,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creación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50">
                <a:latin typeface="Carlito"/>
                <a:cs typeface="Carlito"/>
              </a:rPr>
              <a:t>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92122" y="2629281"/>
            <a:ext cx="364997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2400" algn="l"/>
                <a:tab pos="1839595" algn="l"/>
                <a:tab pos="2547620" algn="l"/>
                <a:tab pos="2862580" algn="l"/>
              </a:tabLst>
            </a:pPr>
            <a:r>
              <a:rPr dirty="0" sz="1400" spc="-10">
                <a:latin typeface="Carlito"/>
                <a:cs typeface="Carlito"/>
              </a:rPr>
              <a:t>implementación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25">
                <a:latin typeface="Carlito"/>
                <a:cs typeface="Carlito"/>
              </a:rPr>
              <a:t>de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planes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50">
                <a:latin typeface="Carlito"/>
                <a:cs typeface="Carlito"/>
              </a:rPr>
              <a:t>y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programas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2122" y="2842641"/>
            <a:ext cx="364744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rlito"/>
                <a:cs typeface="Carlito"/>
              </a:rPr>
              <a:t>destinados</a:t>
            </a:r>
            <a:r>
              <a:rPr dirty="0" sz="1400" spc="19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al</a:t>
            </a:r>
            <a:r>
              <a:rPr dirty="0" sz="1400" spc="19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desarrollo</a:t>
            </a:r>
            <a:r>
              <a:rPr dirty="0" sz="1400" spc="19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9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20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actividad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turística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Paraguay.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684" rIns="0" bIns="0" rtlCol="0" vert="horz">
            <a:spAutoFit/>
          </a:bodyPr>
          <a:lstStyle/>
          <a:p>
            <a:pPr marL="1160145">
              <a:lnSpc>
                <a:spcPct val="100000"/>
              </a:lnSpc>
              <a:spcBef>
                <a:spcPts val="100"/>
              </a:spcBef>
            </a:pPr>
            <a:r>
              <a:rPr dirty="0"/>
              <a:t>REPRESENTACIÓN</a:t>
            </a:r>
            <a:r>
              <a:rPr dirty="0" spc="5"/>
              <a:t> </a:t>
            </a:r>
            <a:r>
              <a:rPr dirty="0" spc="180"/>
              <a:t>EN</a:t>
            </a:r>
            <a:r>
              <a:rPr dirty="0" spc="10"/>
              <a:t> </a:t>
            </a:r>
            <a:r>
              <a:rPr dirty="0"/>
              <a:t>CUERPOS</a:t>
            </a:r>
            <a:r>
              <a:rPr dirty="0" spc="10"/>
              <a:t> </a:t>
            </a:r>
            <a:r>
              <a:rPr dirty="0" spc="-10"/>
              <a:t>COLEGIADOS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346953" y="1348866"/>
            <a:ext cx="37598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i="1">
                <a:latin typeface="Carlito"/>
                <a:cs typeface="Carlito"/>
              </a:rPr>
              <a:t>Representación</a:t>
            </a:r>
            <a:r>
              <a:rPr dirty="0" sz="1400" spc="1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Suplente</a:t>
            </a:r>
            <a:r>
              <a:rPr dirty="0" sz="1400" spc="2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del</a:t>
            </a:r>
            <a:r>
              <a:rPr dirty="0" sz="1400" spc="15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Ministerio</a:t>
            </a:r>
            <a:r>
              <a:rPr dirty="0" sz="1400" spc="1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de</a:t>
            </a:r>
            <a:r>
              <a:rPr dirty="0" sz="1400" spc="5" i="1">
                <a:latin typeface="Carlito"/>
                <a:cs typeface="Carlito"/>
              </a:rPr>
              <a:t> </a:t>
            </a:r>
            <a:r>
              <a:rPr dirty="0" sz="1400" spc="-10" i="1">
                <a:latin typeface="Carlito"/>
                <a:cs typeface="Carlito"/>
              </a:rPr>
              <a:t>Industria</a:t>
            </a:r>
            <a:r>
              <a:rPr dirty="0" sz="1400" spc="-1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y</a:t>
            </a:r>
            <a:r>
              <a:rPr dirty="0" sz="1400" spc="-10" i="1">
                <a:latin typeface="Carlito"/>
                <a:cs typeface="Carlito"/>
              </a:rPr>
              <a:t> </a:t>
            </a:r>
            <a:r>
              <a:rPr dirty="0" sz="1400" i="1">
                <a:latin typeface="Carlito"/>
                <a:cs typeface="Carlito"/>
              </a:rPr>
              <a:t>Comercio</a:t>
            </a:r>
            <a:r>
              <a:rPr dirty="0" sz="1400" spc="-25" i="1">
                <a:latin typeface="Carlito"/>
                <a:cs typeface="Carlito"/>
              </a:rPr>
              <a:t> </a:t>
            </a:r>
            <a:r>
              <a:rPr dirty="0" sz="1400" spc="-20" i="1">
                <a:latin typeface="Carlito"/>
                <a:cs typeface="Carlito"/>
              </a:rPr>
              <a:t>(MIC)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63234" y="1775587"/>
            <a:ext cx="2025014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5"/>
              </a:spcBef>
              <a:tabLst>
                <a:tab pos="788035" algn="l"/>
                <a:tab pos="1148080" algn="l"/>
              </a:tabLst>
            </a:pPr>
            <a:r>
              <a:rPr dirty="0" sz="1400" spc="-10" b="1">
                <a:latin typeface="Carlito"/>
                <a:cs typeface="Carlito"/>
              </a:rPr>
              <a:t>Nacional</a:t>
            </a:r>
            <a:r>
              <a:rPr dirty="0" sz="1400" b="1">
                <a:latin typeface="Carlito"/>
                <a:cs typeface="Carlito"/>
              </a:rPr>
              <a:t>	</a:t>
            </a:r>
            <a:r>
              <a:rPr dirty="0" sz="1400" spc="-25" b="1">
                <a:latin typeface="Carlito"/>
                <a:cs typeface="Carlito"/>
              </a:rPr>
              <a:t>del</a:t>
            </a:r>
            <a:r>
              <a:rPr dirty="0" sz="1400" b="1">
                <a:latin typeface="Carlito"/>
                <a:cs typeface="Carlito"/>
              </a:rPr>
              <a:t>	</a:t>
            </a:r>
            <a:r>
              <a:rPr dirty="0" sz="1400" spc="-10" b="1">
                <a:latin typeface="Carlito"/>
                <a:cs typeface="Carlito"/>
              </a:rPr>
              <a:t>Audiovisual </a:t>
            </a:r>
            <a:r>
              <a:rPr dirty="0" sz="1400" b="1">
                <a:latin typeface="Carlito"/>
                <a:cs typeface="Carlito"/>
              </a:rPr>
              <a:t>Nacional</a:t>
            </a:r>
            <a:r>
              <a:rPr dirty="0" sz="1400" spc="455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del</a:t>
            </a:r>
            <a:r>
              <a:rPr dirty="0" sz="1400" spc="465" b="1">
                <a:latin typeface="Carlito"/>
                <a:cs typeface="Carlito"/>
              </a:rPr>
              <a:t> </a:t>
            </a:r>
            <a:r>
              <a:rPr dirty="0" sz="1400" spc="-10" b="1">
                <a:latin typeface="Carlito"/>
                <a:cs typeface="Carlito"/>
              </a:rPr>
              <a:t>Audiovisual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26983" y="1775587"/>
            <a:ext cx="9836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5"/>
              </a:spcBef>
              <a:tabLst>
                <a:tab pos="295910" algn="l"/>
                <a:tab pos="745490" algn="l"/>
              </a:tabLst>
            </a:pPr>
            <a:r>
              <a:rPr dirty="0" sz="1400" spc="130" b="1">
                <a:latin typeface="Trebuchet MS"/>
                <a:cs typeface="Trebuchet MS"/>
              </a:rPr>
              <a:t>–</a:t>
            </a:r>
            <a:r>
              <a:rPr dirty="0" sz="1400" b="1">
                <a:latin typeface="Trebuchet MS"/>
                <a:cs typeface="Trebuchet MS"/>
              </a:rPr>
              <a:t>	</a:t>
            </a:r>
            <a:r>
              <a:rPr dirty="0" sz="1400" spc="-25" b="1">
                <a:latin typeface="Carlito"/>
                <a:cs typeface="Carlito"/>
              </a:rPr>
              <a:t>CNA</a:t>
            </a:r>
            <a:r>
              <a:rPr dirty="0" sz="1400" b="1">
                <a:latin typeface="Carlito"/>
                <a:cs typeface="Carlito"/>
              </a:rPr>
              <a:t>	</a:t>
            </a:r>
            <a:r>
              <a:rPr dirty="0" sz="1400" spc="-25">
                <a:latin typeface="Carlito"/>
                <a:cs typeface="Carlito"/>
              </a:rPr>
              <a:t>del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rlito"/>
                <a:cs typeface="Carlito"/>
              </a:rPr>
              <a:t>Paraguayo</a:t>
            </a:r>
            <a:r>
              <a:rPr dirty="0" sz="1400" spc="325" b="1">
                <a:latin typeface="Carlito"/>
                <a:cs typeface="Carlito"/>
              </a:rPr>
              <a:t> </a:t>
            </a:r>
            <a:r>
              <a:rPr dirty="0" sz="1400" spc="130" b="1">
                <a:latin typeface="Trebuchet MS"/>
                <a:cs typeface="Trebuchet MS"/>
              </a:rPr>
              <a:t>–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46953" y="1775587"/>
            <a:ext cx="65786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rlito"/>
                <a:cs typeface="Carlito"/>
              </a:rPr>
              <a:t>Consejo Instituto </a:t>
            </a:r>
            <a:r>
              <a:rPr dirty="0" sz="1400" spc="-20" b="1">
                <a:latin typeface="Carlito"/>
                <a:cs typeface="Carlito"/>
              </a:rPr>
              <a:t>INAP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rlito"/>
                <a:cs typeface="Carlito"/>
              </a:rPr>
              <a:t>Espacio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55614" y="2415920"/>
            <a:ext cx="30511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1458595" algn="l"/>
                <a:tab pos="2152015" algn="l"/>
                <a:tab pos="2856865" algn="l"/>
              </a:tabLst>
            </a:pPr>
            <a:r>
              <a:rPr dirty="0" sz="1400" spc="-25">
                <a:latin typeface="Carlito"/>
                <a:cs typeface="Carlito"/>
              </a:rPr>
              <a:t>de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coordinación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público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10">
                <a:latin typeface="Carlito"/>
                <a:cs typeface="Carlito"/>
              </a:rPr>
              <a:t>privada</a:t>
            </a:r>
            <a:r>
              <a:rPr dirty="0" sz="1400">
                <a:latin typeface="Carlito"/>
                <a:cs typeface="Carlito"/>
              </a:rPr>
              <a:t>	</a:t>
            </a:r>
            <a:r>
              <a:rPr dirty="0" sz="1400" spc="-25">
                <a:latin typeface="Carlito"/>
                <a:cs typeface="Carlito"/>
              </a:rPr>
              <a:t>de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46953" y="2629281"/>
            <a:ext cx="376301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rlito"/>
                <a:cs typeface="Carlito"/>
              </a:rPr>
              <a:t>elaboración</a:t>
            </a:r>
            <a:r>
              <a:rPr dirty="0" sz="1400" spc="3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3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políticas</a:t>
            </a:r>
            <a:r>
              <a:rPr dirty="0" sz="1400" spc="3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institucionales</a:t>
            </a:r>
            <a:r>
              <a:rPr dirty="0" sz="1400" spc="35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del</a:t>
            </a:r>
            <a:r>
              <a:rPr dirty="0" sz="1400" spc="33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INAP, </a:t>
            </a:r>
            <a:r>
              <a:rPr dirty="0" sz="1400">
                <a:latin typeface="Carlito"/>
                <a:cs typeface="Carlito"/>
              </a:rPr>
              <a:t>fomentar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2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audiovisual</a:t>
            </a:r>
            <a:r>
              <a:rPr dirty="0" sz="1400" spc="2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paraguayo</a:t>
            </a:r>
            <a:r>
              <a:rPr dirty="0" sz="1400" spc="2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favorecer</a:t>
            </a:r>
            <a:r>
              <a:rPr dirty="0" sz="1400" spc="215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interacción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interesados</a:t>
            </a:r>
            <a:r>
              <a:rPr dirty="0" sz="1400">
                <a:latin typeface="Carlito"/>
                <a:cs typeface="Carlito"/>
              </a:rPr>
              <a:t> en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-10">
                <a:latin typeface="Carlito"/>
                <a:cs typeface="Carlito"/>
              </a:rPr>
              <a:t> sector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635" y="390143"/>
            <a:ext cx="1624583" cy="24929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4" y="3755135"/>
            <a:ext cx="2449068" cy="12725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3755135"/>
            <a:ext cx="2449068" cy="12725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2747" y="3755135"/>
            <a:ext cx="2157983" cy="135788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412747" y="5530596"/>
            <a:ext cx="7967980" cy="50292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 marR="85090">
              <a:lnSpc>
                <a:spcPts val="1600"/>
              </a:lnSpc>
              <a:spcBef>
                <a:spcPts val="320"/>
              </a:spcBef>
            </a:pP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20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cumplimiento</a:t>
            </a:r>
            <a:r>
              <a:rPr dirty="0" sz="1400" spc="2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Ley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4457/2012,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Art.</a:t>
            </a:r>
            <a:r>
              <a:rPr dirty="0" sz="1400" spc="2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14</a:t>
            </a:r>
            <a:r>
              <a:rPr dirty="0" sz="1400" spc="20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20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</a:t>
            </a:r>
            <a:r>
              <a:rPr dirty="0" sz="1400" spc="2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relacionado</a:t>
            </a:r>
            <a:r>
              <a:rPr dirty="0" sz="1400" spc="2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“promoción</a:t>
            </a:r>
            <a:r>
              <a:rPr dirty="0" sz="1400" spc="110">
                <a:latin typeface="Trebuchet MS"/>
                <a:cs typeface="Trebuchet MS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20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las</a:t>
            </a:r>
            <a:r>
              <a:rPr dirty="0" sz="1400" spc="2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exportaciones</a:t>
            </a:r>
            <a:r>
              <a:rPr dirty="0" sz="1400" spc="21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MIPYMES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(inc.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4.)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“participación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instancias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internacionales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otros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organismos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(inc.</a:t>
            </a:r>
            <a:r>
              <a:rPr dirty="0" sz="1400" spc="-5">
                <a:latin typeface="Carlito"/>
                <a:cs typeface="Carlito"/>
              </a:rPr>
              <a:t> </a:t>
            </a:r>
            <a:r>
              <a:rPr dirty="0" sz="1400" spc="-85">
                <a:latin typeface="Carlito"/>
                <a:cs typeface="Carlito"/>
              </a:rPr>
              <a:t>11</a:t>
            </a:r>
            <a:r>
              <a:rPr dirty="0" sz="1400" spc="-85">
                <a:latin typeface="Trebuchet MS"/>
                <a:cs typeface="Trebuchet MS"/>
              </a:rPr>
              <a:t>)”</a:t>
            </a:r>
            <a:r>
              <a:rPr dirty="0" sz="1400" spc="-85">
                <a:latin typeface="Carlito"/>
                <a:cs typeface="Carlito"/>
              </a:rPr>
              <a:t>.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“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00882" y="3230118"/>
            <a:ext cx="3904615" cy="1066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250" spc="45" b="1">
                <a:solidFill>
                  <a:srgbClr val="001F5F"/>
                </a:solidFill>
                <a:latin typeface="Times New Roman"/>
                <a:cs typeface="Times New Roman"/>
              </a:rPr>
              <a:t>DIRECCION</a:t>
            </a:r>
            <a:r>
              <a:rPr dirty="0" sz="225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NACIONAL</a:t>
            </a:r>
            <a:r>
              <a:rPr dirty="0" sz="2250" spc="90" b="1">
                <a:solidFill>
                  <a:srgbClr val="001F5F"/>
                </a:solidFill>
                <a:latin typeface="Times New Roman"/>
                <a:cs typeface="Times New Roman"/>
              </a:rPr>
              <a:t> DE</a:t>
            </a:r>
            <a:endParaRPr sz="22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35"/>
              </a:spcBef>
            </a:pPr>
            <a:r>
              <a:rPr dirty="0" sz="2250" spc="40" b="1">
                <a:solidFill>
                  <a:srgbClr val="001F5F"/>
                </a:solidFill>
                <a:latin typeface="Times New Roman"/>
                <a:cs typeface="Times New Roman"/>
              </a:rPr>
              <a:t>EMPRENDEDURISMO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Viceministerio</a:t>
            </a:r>
            <a:r>
              <a:rPr dirty="0" sz="22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22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50" spc="-10" b="1">
                <a:solidFill>
                  <a:srgbClr val="001F5F"/>
                </a:solidFill>
                <a:latin typeface="Times New Roman"/>
                <a:cs typeface="Times New Roman"/>
              </a:rPr>
              <a:t>Mipymes</a:t>
            </a:r>
            <a:endParaRPr sz="225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1371" y="1110861"/>
            <a:ext cx="1081964" cy="9620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471671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3"/>
                </a:lnTo>
                <a:lnTo>
                  <a:pt x="1283208" y="108203"/>
                </a:lnTo>
                <a:lnTo>
                  <a:pt x="128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688079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5" h="108585">
                <a:moveTo>
                  <a:pt x="1283208" y="0"/>
                </a:moveTo>
                <a:lnTo>
                  <a:pt x="0" y="0"/>
                </a:lnTo>
                <a:lnTo>
                  <a:pt x="0" y="108204"/>
                </a:lnTo>
                <a:lnTo>
                  <a:pt x="1283208" y="108204"/>
                </a:lnTo>
                <a:lnTo>
                  <a:pt x="1283208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188" y="5736335"/>
            <a:ext cx="2321052" cy="3556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622792" y="3512820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3"/>
                </a:lnTo>
                <a:lnTo>
                  <a:pt x="1283207" y="108203"/>
                </a:lnTo>
                <a:lnTo>
                  <a:pt x="1283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622792" y="3727703"/>
            <a:ext cx="1283335" cy="108585"/>
          </a:xfrm>
          <a:custGeom>
            <a:avLst/>
            <a:gdLst/>
            <a:ahLst/>
            <a:cxnLst/>
            <a:rect l="l" t="t" r="r" b="b"/>
            <a:pathLst>
              <a:path w="1283334" h="108585">
                <a:moveTo>
                  <a:pt x="1283207" y="0"/>
                </a:moveTo>
                <a:lnTo>
                  <a:pt x="0" y="0"/>
                </a:lnTo>
                <a:lnTo>
                  <a:pt x="0" y="108204"/>
                </a:lnTo>
                <a:lnTo>
                  <a:pt x="1283207" y="108204"/>
                </a:lnTo>
                <a:lnTo>
                  <a:pt x="1283207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64563" y="5112258"/>
            <a:ext cx="5974080" cy="199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40">
                <a:latin typeface="Carlito"/>
                <a:cs typeface="Carlito"/>
              </a:rPr>
              <a:t>(</a:t>
            </a:r>
            <a:r>
              <a:rPr dirty="0" sz="1150" spc="-40">
                <a:latin typeface="Trebuchet MS"/>
                <a:cs typeface="Trebuchet MS"/>
              </a:rPr>
              <a:t>021)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6163097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60">
                <a:latin typeface="Trebuchet MS"/>
                <a:cs typeface="Trebuchet MS"/>
                <a:hlinkClick r:id="rId4"/>
              </a:rPr>
              <a:t>dgii@mic.gov.py</a:t>
            </a:r>
            <a:r>
              <a:rPr dirty="0" sz="1150" spc="-10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Avda.</a:t>
            </a:r>
            <a:r>
              <a:rPr dirty="0" sz="1150" spc="-55">
                <a:latin typeface="Trebuchet MS"/>
                <a:cs typeface="Trebuchet MS"/>
              </a:rPr>
              <a:t> </a:t>
            </a:r>
            <a:r>
              <a:rPr dirty="0" sz="1150">
                <a:latin typeface="Carlito"/>
                <a:cs typeface="Carlito"/>
              </a:rPr>
              <a:t>Mcal.</a:t>
            </a:r>
            <a:r>
              <a:rPr dirty="0" sz="1150" spc="5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López</a:t>
            </a:r>
            <a:r>
              <a:rPr dirty="0" sz="1150" spc="10">
                <a:latin typeface="Carlito"/>
                <a:cs typeface="Carlito"/>
              </a:rPr>
              <a:t> </a:t>
            </a:r>
            <a:r>
              <a:rPr dirty="0" sz="1150">
                <a:latin typeface="Carlito"/>
                <a:cs typeface="Carlito"/>
              </a:rPr>
              <a:t>Nº</a:t>
            </a:r>
            <a:r>
              <a:rPr dirty="0" sz="1150" spc="20">
                <a:latin typeface="Carlito"/>
                <a:cs typeface="Carlito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3333</a:t>
            </a:r>
            <a:r>
              <a:rPr dirty="0" sz="1150" spc="-85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Planta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80">
                <a:latin typeface="Trebuchet MS"/>
                <a:cs typeface="Trebuchet MS"/>
              </a:rPr>
              <a:t>Baja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•</a:t>
            </a:r>
            <a:r>
              <a:rPr dirty="0" sz="1150" spc="-70">
                <a:latin typeface="Trebuchet MS"/>
                <a:cs typeface="Trebuchet MS"/>
              </a:rPr>
              <a:t> Villa</a:t>
            </a:r>
            <a:r>
              <a:rPr dirty="0" sz="1150" spc="-65">
                <a:latin typeface="Trebuchet MS"/>
                <a:cs typeface="Trebuchet MS"/>
              </a:rPr>
              <a:t> </a:t>
            </a:r>
            <a:r>
              <a:rPr dirty="0" sz="1150" spc="-10">
                <a:latin typeface="Trebuchet MS"/>
                <a:cs typeface="Trebuchet MS"/>
              </a:rPr>
              <a:t>Morra</a:t>
            </a:r>
            <a:r>
              <a:rPr dirty="0" sz="1150" spc="-45">
                <a:latin typeface="Trebuchet MS"/>
                <a:cs typeface="Trebuchet MS"/>
              </a:rPr>
              <a:t> </a:t>
            </a:r>
            <a:r>
              <a:rPr dirty="0" sz="1150" spc="140">
                <a:latin typeface="Trebuchet MS"/>
                <a:cs typeface="Trebuchet MS"/>
              </a:rPr>
              <a:t>–</a:t>
            </a:r>
            <a:r>
              <a:rPr dirty="0" sz="1150" spc="-70">
                <a:latin typeface="Trebuchet MS"/>
                <a:cs typeface="Trebuchet MS"/>
              </a:rPr>
              <a:t> </a:t>
            </a:r>
            <a:r>
              <a:rPr dirty="0" sz="1150" spc="-10">
                <a:latin typeface="Carlito"/>
                <a:cs typeface="Carlito"/>
              </a:rPr>
              <a:t>Asunción</a:t>
            </a:r>
            <a:endParaRPr sz="115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8620" y="4279391"/>
            <a:ext cx="150571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867" y="1362583"/>
            <a:ext cx="7869555" cy="1808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Convocatoria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para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Capital</a:t>
            </a:r>
            <a:r>
              <a:rPr dirty="0" sz="1300" spc="1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Semilla</a:t>
            </a:r>
            <a:r>
              <a:rPr dirty="0" sz="1300" spc="1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Mujer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Emprendedora,</a:t>
            </a:r>
            <a:r>
              <a:rPr dirty="0" sz="1300" spc="1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tiene</a:t>
            </a:r>
            <a:r>
              <a:rPr dirty="0" sz="1300" spc="1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por</a:t>
            </a:r>
            <a:r>
              <a:rPr dirty="0" sz="1300" spc="1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objeto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contribuir</a:t>
            </a:r>
            <a:r>
              <a:rPr dirty="0" sz="1300" spc="1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al</a:t>
            </a:r>
            <a:r>
              <a:rPr dirty="0" sz="1300" spc="1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crecimiento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económico </a:t>
            </a:r>
            <a:r>
              <a:rPr dirty="0" sz="1300">
                <a:latin typeface="Carlito"/>
                <a:cs typeface="Carlito"/>
              </a:rPr>
              <a:t>inclusivo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sostenible,</a:t>
            </a:r>
            <a:r>
              <a:rPr dirty="0" sz="1300" spc="5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través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mejora</a:t>
            </a:r>
            <a:r>
              <a:rPr dirty="0" sz="1300" spc="5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el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desarrollo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competitividad</a:t>
            </a:r>
            <a:r>
              <a:rPr dirty="0" sz="1300" spc="6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5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</a:t>
            </a:r>
            <a:r>
              <a:rPr dirty="0" sz="1300" spc="5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el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ambiente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de </a:t>
            </a:r>
            <a:r>
              <a:rPr dirty="0" sz="1300">
                <a:latin typeface="Carlito"/>
                <a:cs typeface="Carlito"/>
              </a:rPr>
              <a:t>negocios</a:t>
            </a:r>
            <a:r>
              <a:rPr dirty="0" sz="1300" spc="6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Paraguay,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etapa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post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pandemia,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está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especialmente</a:t>
            </a:r>
            <a:r>
              <a:rPr dirty="0" sz="1300" spc="9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dirigido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emprendimientos</a:t>
            </a:r>
            <a:r>
              <a:rPr dirty="0" sz="1300" spc="7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propiedad</a:t>
            </a:r>
            <a:r>
              <a:rPr dirty="0" sz="1300" spc="7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de </a:t>
            </a:r>
            <a:r>
              <a:rPr dirty="0" sz="1300" spc="-10">
                <a:latin typeface="Carlito"/>
                <a:cs typeface="Carlito"/>
              </a:rPr>
              <a:t>mujeres.</a:t>
            </a:r>
            <a:endParaRPr sz="1300">
              <a:latin typeface="Carlito"/>
              <a:cs typeface="Carlito"/>
            </a:endParaRPr>
          </a:p>
          <a:p>
            <a:pPr algn="just" marL="12700" marR="6350">
              <a:lnSpc>
                <a:spcPct val="100000"/>
              </a:lnSpc>
              <a:spcBef>
                <a:spcPts val="1560"/>
              </a:spcBef>
            </a:pPr>
            <a:r>
              <a:rPr dirty="0" sz="1300">
                <a:latin typeface="Carlito"/>
                <a:cs typeface="Carlito"/>
              </a:rPr>
              <a:t>El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Viceministerio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MIPYMES,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través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Dirección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Nacional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Emprendedurismo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-DINAEM-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contribuye,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con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el </a:t>
            </a:r>
            <a:r>
              <a:rPr dirty="0" sz="1300">
                <a:latin typeface="Carlito"/>
                <a:cs typeface="Carlito"/>
              </a:rPr>
              <a:t>propósito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fomentar</a:t>
            </a:r>
            <a:r>
              <a:rPr dirty="0" sz="1300" spc="-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cultura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emprendedora,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impulsar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innovación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emprendimientos,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posibilitar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el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acceso</a:t>
            </a:r>
            <a:r>
              <a:rPr dirty="0" sz="1300" spc="-25">
                <a:latin typeface="Carlito"/>
                <a:cs typeface="Carlito"/>
              </a:rPr>
              <a:t> </a:t>
            </a:r>
            <a:r>
              <a:rPr dirty="0" sz="1300" spc="-50">
                <a:latin typeface="Carlito"/>
                <a:cs typeface="Carlito"/>
              </a:rPr>
              <a:t>a </a:t>
            </a:r>
            <a:r>
              <a:rPr dirty="0" sz="1300">
                <a:latin typeface="Carlito"/>
                <a:cs typeface="Carlito"/>
              </a:rPr>
              <a:t>financiamiento</a:t>
            </a:r>
            <a:r>
              <a:rPr dirty="0" sz="1300" spc="1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para</a:t>
            </a:r>
            <a:r>
              <a:rPr dirty="0" sz="1300" spc="1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emprendedores,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así</a:t>
            </a:r>
            <a:r>
              <a:rPr dirty="0" sz="1300" spc="1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como</a:t>
            </a:r>
            <a:r>
              <a:rPr dirty="0" sz="1300" spc="12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desarrollar</a:t>
            </a:r>
            <a:r>
              <a:rPr dirty="0" sz="1300" spc="1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las</a:t>
            </a:r>
            <a:r>
              <a:rPr dirty="0" sz="1300" spc="1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competencias</a:t>
            </a:r>
            <a:r>
              <a:rPr dirty="0" sz="1300" spc="13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emprendedoras</a:t>
            </a:r>
            <a:r>
              <a:rPr dirty="0" sz="1300" spc="12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y</a:t>
            </a:r>
            <a:r>
              <a:rPr dirty="0" sz="1300" spc="1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la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potenciación</a:t>
            </a:r>
            <a:r>
              <a:rPr dirty="0" sz="1300" spc="135">
                <a:latin typeface="Carlito"/>
                <a:cs typeface="Carlito"/>
              </a:rPr>
              <a:t> </a:t>
            </a:r>
            <a:r>
              <a:rPr dirty="0" sz="1300" spc="-25">
                <a:latin typeface="Carlito"/>
                <a:cs typeface="Carlito"/>
              </a:rPr>
              <a:t>de </a:t>
            </a:r>
            <a:r>
              <a:rPr dirty="0" sz="1300" spc="-10">
                <a:latin typeface="Carlito"/>
                <a:cs typeface="Carlito"/>
              </a:rPr>
              <a:t>emprendimientos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en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marcha.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53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CAPITAL</a:t>
            </a:r>
            <a:r>
              <a:rPr dirty="0" spc="-60"/>
              <a:t> </a:t>
            </a:r>
            <a:r>
              <a:rPr dirty="0" spc="-55"/>
              <a:t>SEMILLA</a:t>
            </a:r>
            <a:r>
              <a:rPr dirty="0" spc="-95"/>
              <a:t> </a:t>
            </a:r>
            <a:r>
              <a:rPr dirty="0" spc="-160"/>
              <a:t>PARA</a:t>
            </a:r>
            <a:r>
              <a:rPr dirty="0" spc="5"/>
              <a:t> </a:t>
            </a:r>
            <a:r>
              <a:rPr dirty="0" spc="-35"/>
              <a:t>MUJERES</a:t>
            </a:r>
            <a:r>
              <a:rPr dirty="0" spc="-65"/>
              <a:t> </a:t>
            </a:r>
            <a:r>
              <a:rPr dirty="0" spc="-10"/>
              <a:t>EMPRENDEDORAS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888" y="388620"/>
            <a:ext cx="1624583" cy="2492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40891" y="5452871"/>
            <a:ext cx="8243570" cy="68008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7780" rIns="0" bIns="0" rtlCol="0" vert="horz">
            <a:spAutoFit/>
          </a:bodyPr>
          <a:lstStyle/>
          <a:p>
            <a:pPr algn="just" marL="74295" marR="63500">
              <a:lnSpc>
                <a:spcPct val="111200"/>
              </a:lnSpc>
              <a:spcBef>
                <a:spcPts val="140"/>
              </a:spcBef>
            </a:pP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Cumplimiento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Ley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</a:t>
            </a:r>
            <a:r>
              <a:rPr dirty="0" sz="1200">
                <a:latin typeface="Aroania"/>
                <a:cs typeface="Aroania"/>
              </a:rPr>
              <a:t>°</a:t>
            </a:r>
            <a:r>
              <a:rPr dirty="0" sz="1200" spc="-30">
                <a:latin typeface="Aroania"/>
                <a:cs typeface="Aroania"/>
              </a:rPr>
              <a:t> </a:t>
            </a:r>
            <a:r>
              <a:rPr dirty="0" sz="1200">
                <a:latin typeface="Carlito"/>
                <a:cs typeface="Carlito"/>
              </a:rPr>
              <a:t>5669/2016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0">
                <a:latin typeface="Trebuchet MS"/>
                <a:cs typeface="Trebuchet MS"/>
              </a:rPr>
              <a:t>“De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Fomento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85">
                <a:latin typeface="Trebuchet MS"/>
                <a:cs typeface="Trebuchet MS"/>
              </a:rPr>
              <a:t>Emprendedora”,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cuenta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responsabilidad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fomentar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el </a:t>
            </a:r>
            <a:r>
              <a:rPr dirty="0" sz="1200">
                <a:latin typeface="Carlito"/>
                <a:cs typeface="Carlito"/>
              </a:rPr>
              <a:t>espíritu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2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emprendedora</a:t>
            </a:r>
            <a:r>
              <a:rPr dirty="0" sz="1200" spc="1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2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todos</a:t>
            </a:r>
            <a:r>
              <a:rPr dirty="0" sz="1200" spc="2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2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estamentos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educativos</a:t>
            </a:r>
            <a:r>
              <a:rPr dirty="0" sz="1200" spc="2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del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país</a:t>
            </a:r>
            <a:r>
              <a:rPr dirty="0" sz="1200" spc="2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2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establecer</a:t>
            </a:r>
            <a:r>
              <a:rPr dirty="0" sz="1200" spc="20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instrumentos</a:t>
            </a:r>
            <a:r>
              <a:rPr dirty="0" sz="1200" spc="2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2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investigación, desarrollo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sustentabilidad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proyectos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emprendedores,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creando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 impulsando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medidas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apoyo,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económicas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 </a:t>
            </a:r>
            <a:r>
              <a:rPr dirty="0" sz="1200" spc="-10">
                <a:latin typeface="Carlito"/>
                <a:cs typeface="Carlito"/>
              </a:rPr>
              <a:t>financieras.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135" y="3429000"/>
            <a:ext cx="2372867" cy="166420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8964" y="3517391"/>
            <a:ext cx="2372867" cy="16703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639" y="3453384"/>
            <a:ext cx="2374392" cy="1653539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3925" y="264797"/>
            <a:ext cx="524465" cy="4686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42772" y="1958339"/>
            <a:ext cx="3491865" cy="1077595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1440" marR="92710">
              <a:lnSpc>
                <a:spcPct val="100000"/>
              </a:lnSpc>
              <a:spcBef>
                <a:spcPts val="259"/>
              </a:spcBef>
            </a:pPr>
            <a:r>
              <a:rPr dirty="0" sz="1600" b="1">
                <a:latin typeface="Carlito"/>
                <a:cs typeface="Carlito"/>
              </a:rPr>
              <a:t>17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Reuniones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Negociaciones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Acceso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Mercados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Bienes,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Servicios, </a:t>
            </a:r>
            <a:r>
              <a:rPr dirty="0" sz="1600">
                <a:latin typeface="Carlito"/>
                <a:cs typeface="Carlito"/>
              </a:rPr>
              <a:t>Comercio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Electrónico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Firma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Digital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a </a:t>
            </a:r>
            <a:r>
              <a:rPr dirty="0" sz="1600">
                <a:latin typeface="Carlito"/>
                <a:cs typeface="Carlito"/>
              </a:rPr>
              <a:t>nivel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nacional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internacional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79491" y="1810511"/>
            <a:ext cx="4005579" cy="132334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2075" marR="106045">
              <a:lnSpc>
                <a:spcPct val="100000"/>
              </a:lnSpc>
              <a:spcBef>
                <a:spcPts val="265"/>
              </a:spcBef>
            </a:pPr>
            <a:r>
              <a:rPr dirty="0" sz="1600">
                <a:latin typeface="Carlito"/>
                <a:cs typeface="Carlito"/>
              </a:rPr>
              <a:t>Se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busca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elevar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estándares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disciplinas comerciales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como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comercio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electrónico; </a:t>
            </a:r>
            <a:r>
              <a:rPr dirty="0" sz="1600">
                <a:latin typeface="Carlito"/>
                <a:cs typeface="Carlito"/>
              </a:rPr>
              <a:t>permitiendo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acceso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balanceado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efectivo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50">
                <a:latin typeface="Carlito"/>
                <a:cs typeface="Carlito"/>
              </a:rPr>
              <a:t>a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mercados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estados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partes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su </a:t>
            </a:r>
            <a:r>
              <a:rPr dirty="0" sz="1600">
                <a:latin typeface="Carlito"/>
                <a:cs typeface="Carlito"/>
              </a:rPr>
              <a:t>caso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profundización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acuerdos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vigentes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394961" y="2336038"/>
            <a:ext cx="584200" cy="452120"/>
            <a:chOff x="4394961" y="2336038"/>
            <a:chExt cx="584200" cy="452120"/>
          </a:xfrm>
        </p:grpSpPr>
        <p:sp>
          <p:nvSpPr>
            <p:cNvPr id="8" name="object 8" descr=""/>
            <p:cNvSpPr/>
            <p:nvPr/>
          </p:nvSpPr>
          <p:spPr>
            <a:xfrm>
              <a:off x="4401311" y="2342388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19">
                  <a:moveTo>
                    <a:pt x="352043" y="0"/>
                  </a:moveTo>
                  <a:lnTo>
                    <a:pt x="352043" y="109727"/>
                  </a:lnTo>
                  <a:lnTo>
                    <a:pt x="0" y="109727"/>
                  </a:lnTo>
                  <a:lnTo>
                    <a:pt x="0" y="329184"/>
                  </a:lnTo>
                  <a:lnTo>
                    <a:pt x="352043" y="329184"/>
                  </a:lnTo>
                  <a:lnTo>
                    <a:pt x="352043" y="438912"/>
                  </a:lnTo>
                  <a:lnTo>
                    <a:pt x="571500" y="219456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01311" y="2342388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19">
                  <a:moveTo>
                    <a:pt x="0" y="109727"/>
                  </a:moveTo>
                  <a:lnTo>
                    <a:pt x="352043" y="109727"/>
                  </a:lnTo>
                  <a:lnTo>
                    <a:pt x="352043" y="0"/>
                  </a:lnTo>
                  <a:lnTo>
                    <a:pt x="571500" y="219456"/>
                  </a:lnTo>
                  <a:lnTo>
                    <a:pt x="352043" y="438912"/>
                  </a:lnTo>
                  <a:lnTo>
                    <a:pt x="352043" y="329184"/>
                  </a:lnTo>
                  <a:lnTo>
                    <a:pt x="0" y="329184"/>
                  </a:lnTo>
                  <a:lnTo>
                    <a:pt x="0" y="109727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42772" y="3485388"/>
            <a:ext cx="3491865" cy="58547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1440" marR="21082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2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Prestadores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Cualificados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Servicios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Confianza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habilitados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-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PCSC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99303" y="3456432"/>
            <a:ext cx="4005579" cy="83058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2075" marR="262255">
              <a:lnSpc>
                <a:spcPct val="100000"/>
              </a:lnSpc>
              <a:spcBef>
                <a:spcPts val="260"/>
              </a:spcBef>
            </a:pPr>
            <a:r>
              <a:rPr dirty="0" sz="1600">
                <a:latin typeface="Carlito"/>
                <a:cs typeface="Carlito"/>
              </a:rPr>
              <a:t>Habilitados</a:t>
            </a:r>
            <a:r>
              <a:rPr dirty="0" sz="1600" spc="-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conforme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normativa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vigente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emisión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certificados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firma </a:t>
            </a:r>
            <a:r>
              <a:rPr dirty="0" sz="1600" spc="-10">
                <a:latin typeface="Carlito"/>
                <a:cs typeface="Carlito"/>
              </a:rPr>
              <a:t>electrónica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cualificada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394961" y="3768597"/>
            <a:ext cx="584200" cy="452120"/>
            <a:chOff x="4394961" y="3768597"/>
            <a:chExt cx="584200" cy="452120"/>
          </a:xfrm>
        </p:grpSpPr>
        <p:sp>
          <p:nvSpPr>
            <p:cNvPr id="13" name="object 13" descr=""/>
            <p:cNvSpPr/>
            <p:nvPr/>
          </p:nvSpPr>
          <p:spPr>
            <a:xfrm>
              <a:off x="4401311" y="3774947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352043" y="0"/>
                  </a:moveTo>
                  <a:lnTo>
                    <a:pt x="352043" y="109727"/>
                  </a:lnTo>
                  <a:lnTo>
                    <a:pt x="0" y="109727"/>
                  </a:lnTo>
                  <a:lnTo>
                    <a:pt x="0" y="329183"/>
                  </a:lnTo>
                  <a:lnTo>
                    <a:pt x="352043" y="329183"/>
                  </a:lnTo>
                  <a:lnTo>
                    <a:pt x="352043" y="438912"/>
                  </a:lnTo>
                  <a:lnTo>
                    <a:pt x="571500" y="219456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01311" y="3774947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0" y="109727"/>
                  </a:moveTo>
                  <a:lnTo>
                    <a:pt x="352043" y="109727"/>
                  </a:lnTo>
                  <a:lnTo>
                    <a:pt x="352043" y="0"/>
                  </a:lnTo>
                  <a:lnTo>
                    <a:pt x="571500" y="219456"/>
                  </a:lnTo>
                  <a:lnTo>
                    <a:pt x="352043" y="438912"/>
                  </a:lnTo>
                  <a:lnTo>
                    <a:pt x="352043" y="329183"/>
                  </a:lnTo>
                  <a:lnTo>
                    <a:pt x="0" y="329183"/>
                  </a:lnTo>
                  <a:lnTo>
                    <a:pt x="0" y="109727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48867" y="4482084"/>
            <a:ext cx="3491865" cy="1807845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rlito"/>
                <a:cs typeface="Carlito"/>
              </a:rPr>
              <a:t>28 </a:t>
            </a:r>
            <a:r>
              <a:rPr dirty="0" sz="1600" spc="-10">
                <a:latin typeface="Carlito"/>
                <a:cs typeface="Carlito"/>
              </a:rPr>
              <a:t>habilitaciones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marco de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la</a:t>
            </a:r>
            <a:endParaRPr sz="16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</a:pPr>
            <a:r>
              <a:rPr dirty="0" sz="1600" spc="-10">
                <a:latin typeface="Carlito"/>
                <a:cs typeface="Carlito"/>
              </a:rPr>
              <a:t>ICPP:</a:t>
            </a:r>
            <a:endParaRPr sz="1600">
              <a:latin typeface="Carlito"/>
              <a:cs typeface="Carlito"/>
            </a:endParaRPr>
          </a:p>
          <a:p>
            <a:pPr marL="278765" indent="-187325">
              <a:lnSpc>
                <a:spcPct val="100000"/>
              </a:lnSpc>
              <a:spcBef>
                <a:spcPts val="5"/>
              </a:spcBef>
              <a:buChar char="-"/>
              <a:tabLst>
                <a:tab pos="278765" algn="l"/>
              </a:tabLst>
            </a:pPr>
            <a:r>
              <a:rPr dirty="0" sz="1600">
                <a:latin typeface="Carlito"/>
                <a:cs typeface="Carlito"/>
              </a:rPr>
              <a:t>8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Autoridades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Registro.</a:t>
            </a:r>
            <a:endParaRPr sz="1600">
              <a:latin typeface="Carlito"/>
              <a:cs typeface="Carlito"/>
            </a:endParaRPr>
          </a:p>
          <a:p>
            <a:pPr marL="278765" indent="-187325">
              <a:lnSpc>
                <a:spcPct val="100000"/>
              </a:lnSpc>
              <a:buChar char="-"/>
              <a:tabLst>
                <a:tab pos="278765" algn="l"/>
              </a:tabLst>
            </a:pPr>
            <a:r>
              <a:rPr dirty="0" sz="1600">
                <a:latin typeface="Carlito"/>
                <a:cs typeface="Carlito"/>
              </a:rPr>
              <a:t>4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Autoridades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Validación.</a:t>
            </a:r>
            <a:endParaRPr sz="1600">
              <a:latin typeface="Carlito"/>
              <a:cs typeface="Carlito"/>
            </a:endParaRPr>
          </a:p>
          <a:p>
            <a:pPr marL="278765" indent="-187325">
              <a:lnSpc>
                <a:spcPct val="100000"/>
              </a:lnSpc>
              <a:buChar char="-"/>
              <a:tabLst>
                <a:tab pos="278765" algn="l"/>
              </a:tabLst>
            </a:pPr>
            <a:r>
              <a:rPr dirty="0" sz="1600">
                <a:latin typeface="Carlito"/>
                <a:cs typeface="Carlito"/>
              </a:rPr>
              <a:t>3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Prestadores</a:t>
            </a:r>
            <a:r>
              <a:rPr dirty="0" sz="1600" spc="-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Servicios de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Soporte</a:t>
            </a:r>
            <a:endParaRPr sz="1600">
              <a:latin typeface="Carlito"/>
              <a:cs typeface="Carlito"/>
            </a:endParaRPr>
          </a:p>
          <a:p>
            <a:pPr marL="180975" marR="428625" indent="-90170">
              <a:lnSpc>
                <a:spcPct val="100000"/>
              </a:lnSpc>
              <a:buChar char="-"/>
              <a:tabLst>
                <a:tab pos="180975" algn="l"/>
                <a:tab pos="278130" algn="l"/>
              </a:tabLst>
            </a:pPr>
            <a:r>
              <a:rPr dirty="0" sz="1600">
                <a:latin typeface="Carlito"/>
                <a:cs typeface="Carlito"/>
              </a:rPr>
              <a:t>	13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Infraestructuras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tecnológicas </a:t>
            </a:r>
            <a:r>
              <a:rPr dirty="0" sz="1600" spc="-50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softwares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99303" y="4754879"/>
            <a:ext cx="4005579" cy="919480"/>
          </a:xfrm>
          <a:prstGeom prst="rect">
            <a:avLst/>
          </a:prstGeom>
          <a:solidFill>
            <a:srgbClr val="D7E1F3"/>
          </a:solidFill>
          <a:ln w="9525">
            <a:solidFill>
              <a:srgbClr val="4F81BC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just" marL="92075" marR="569595">
              <a:lnSpc>
                <a:spcPct val="100000"/>
              </a:lnSpc>
              <a:spcBef>
                <a:spcPts val="265"/>
              </a:spcBef>
            </a:pPr>
            <a:r>
              <a:rPr dirty="0" sz="1600" spc="-25">
                <a:latin typeface="Carlito"/>
                <a:cs typeface="Carlito"/>
              </a:rPr>
              <a:t>Todos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ellos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finalidad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facilitar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35">
                <a:latin typeface="Carlito"/>
                <a:cs typeface="Carlito"/>
              </a:rPr>
              <a:t>al </a:t>
            </a:r>
            <a:r>
              <a:rPr dirty="0" sz="1600">
                <a:latin typeface="Carlito"/>
                <a:cs typeface="Carlito"/>
              </a:rPr>
              <a:t>ciudadano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confiable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seguro </a:t>
            </a:r>
            <a:r>
              <a:rPr dirty="0" sz="1600">
                <a:latin typeface="Carlito"/>
                <a:cs typeface="Carlito"/>
              </a:rPr>
              <a:t>brindado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PCSC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99534" y="4987797"/>
            <a:ext cx="584200" cy="452120"/>
            <a:chOff x="4399534" y="4987797"/>
            <a:chExt cx="584200" cy="452120"/>
          </a:xfrm>
        </p:grpSpPr>
        <p:sp>
          <p:nvSpPr>
            <p:cNvPr id="18" name="object 18" descr=""/>
            <p:cNvSpPr/>
            <p:nvPr/>
          </p:nvSpPr>
          <p:spPr>
            <a:xfrm>
              <a:off x="4405884" y="4994147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352043" y="0"/>
                  </a:moveTo>
                  <a:lnTo>
                    <a:pt x="352043" y="109727"/>
                  </a:lnTo>
                  <a:lnTo>
                    <a:pt x="0" y="109727"/>
                  </a:lnTo>
                  <a:lnTo>
                    <a:pt x="0" y="329183"/>
                  </a:lnTo>
                  <a:lnTo>
                    <a:pt x="352043" y="329183"/>
                  </a:lnTo>
                  <a:lnTo>
                    <a:pt x="352043" y="438911"/>
                  </a:lnTo>
                  <a:lnTo>
                    <a:pt x="571500" y="219456"/>
                  </a:lnTo>
                  <a:lnTo>
                    <a:pt x="352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05884" y="4994147"/>
              <a:ext cx="571500" cy="439420"/>
            </a:xfrm>
            <a:custGeom>
              <a:avLst/>
              <a:gdLst/>
              <a:ahLst/>
              <a:cxnLst/>
              <a:rect l="l" t="t" r="r" b="b"/>
              <a:pathLst>
                <a:path w="571500" h="439420">
                  <a:moveTo>
                    <a:pt x="0" y="109727"/>
                  </a:moveTo>
                  <a:lnTo>
                    <a:pt x="352043" y="109727"/>
                  </a:lnTo>
                  <a:lnTo>
                    <a:pt x="352043" y="0"/>
                  </a:lnTo>
                  <a:lnTo>
                    <a:pt x="571500" y="219456"/>
                  </a:lnTo>
                  <a:lnTo>
                    <a:pt x="352043" y="438911"/>
                  </a:lnTo>
                  <a:lnTo>
                    <a:pt x="352043" y="329183"/>
                  </a:lnTo>
                  <a:lnTo>
                    <a:pt x="0" y="329183"/>
                  </a:lnTo>
                  <a:lnTo>
                    <a:pt x="0" y="109727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34157" y="1262583"/>
            <a:ext cx="484759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4040" algn="l"/>
              </a:tabLst>
            </a:pPr>
            <a:r>
              <a:rPr dirty="0" spc="-45">
                <a:solidFill>
                  <a:srgbClr val="001F5F"/>
                </a:solidFill>
              </a:rPr>
              <a:t>FACILITACION</a:t>
            </a:r>
            <a:r>
              <a:rPr dirty="0" spc="-85">
                <a:solidFill>
                  <a:srgbClr val="001F5F"/>
                </a:solidFill>
              </a:rPr>
              <a:t> </a:t>
            </a:r>
            <a:r>
              <a:rPr dirty="0" spc="-25">
                <a:solidFill>
                  <a:srgbClr val="001F5F"/>
                </a:solidFill>
              </a:rPr>
              <a:t>DEL</a:t>
            </a:r>
            <a:r>
              <a:rPr dirty="0">
                <a:solidFill>
                  <a:srgbClr val="001F5F"/>
                </a:solidFill>
              </a:rPr>
              <a:t>	</a:t>
            </a:r>
            <a:r>
              <a:rPr dirty="0" spc="-25">
                <a:solidFill>
                  <a:srgbClr val="001F5F"/>
                </a:solidFill>
              </a:rPr>
              <a:t>COMERCIO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8438" y="1405255"/>
            <a:ext cx="8189595" cy="237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762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CAE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tiene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como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objetivo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general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fomento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cultura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emprendedora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nivel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local,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desarrollo</a:t>
            </a:r>
            <a:r>
              <a:rPr dirty="0" sz="1400" spc="1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las </a:t>
            </a:r>
            <a:r>
              <a:rPr dirty="0" sz="1400">
                <a:latin typeface="Carlito"/>
                <a:cs typeface="Carlito"/>
              </a:rPr>
              <a:t>capacidades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empresariales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emprendedores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fortalecimiento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MIPYMES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su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zona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actuación, </a:t>
            </a:r>
            <a:r>
              <a:rPr dirty="0" sz="1400">
                <a:latin typeface="Carlito"/>
                <a:cs typeface="Carlito"/>
              </a:rPr>
              <a:t>con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pilares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básicos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brindar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información,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articulación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capacitación.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Son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instancias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territoriales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impulsadas </a:t>
            </a:r>
            <a:r>
              <a:rPr dirty="0" sz="1400">
                <a:latin typeface="Carlito"/>
                <a:cs typeface="Carlito"/>
              </a:rPr>
              <a:t>por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DINAEM</a:t>
            </a:r>
            <a:r>
              <a:rPr dirty="0" sz="1400" spc="4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certificadas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por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48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Viceministerio</a:t>
            </a:r>
            <a:r>
              <a:rPr dirty="0" sz="1400" spc="4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4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MIPYMES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mediante</a:t>
            </a:r>
            <a:r>
              <a:rPr dirty="0" sz="1400" spc="4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jornadas</a:t>
            </a:r>
            <a:r>
              <a:rPr dirty="0" sz="1400" spc="4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48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sensibilización, </a:t>
            </a:r>
            <a:r>
              <a:rPr dirty="0" sz="1400">
                <a:latin typeface="Carlito"/>
                <a:cs typeface="Carlito"/>
              </a:rPr>
              <a:t>capacitación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articulación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con</a:t>
            </a:r>
            <a:r>
              <a:rPr dirty="0" sz="1400" spc="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actores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locales,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formando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una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triple</a:t>
            </a:r>
            <a:r>
              <a:rPr dirty="0" sz="1400" spc="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hélice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base</a:t>
            </a:r>
            <a:r>
              <a:rPr dirty="0" sz="1400" spc="7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(academia,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sector</a:t>
            </a:r>
            <a:r>
              <a:rPr dirty="0" sz="1400" spc="7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público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 spc="-50">
                <a:latin typeface="Carlito"/>
                <a:cs typeface="Carlito"/>
              </a:rPr>
              <a:t>y </a:t>
            </a:r>
            <a:r>
              <a:rPr dirty="0" sz="1400">
                <a:latin typeface="Carlito"/>
                <a:cs typeface="Carlito"/>
              </a:rPr>
              <a:t>sector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privado)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buscando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su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fortalecimiento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sostenibilidad.</a:t>
            </a:r>
            <a:endParaRPr sz="14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través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CAE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se</a:t>
            </a:r>
            <a:r>
              <a:rPr dirty="0" sz="1400" spc="10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apunta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descentralizar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servicios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0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apoyo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emprendedores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través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instalación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centros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locales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con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enfoque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territorial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vinculados</a:t>
            </a:r>
            <a:r>
              <a:rPr dirty="0" sz="1400" spc="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con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Academia,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Sector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Privado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el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Sector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Público.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Dejar capacidades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instaladas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nivel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local,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través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formación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gestión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centros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desarrollo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capacidades </a:t>
            </a:r>
            <a:r>
              <a:rPr dirty="0" sz="1400">
                <a:latin typeface="Carlito"/>
                <a:cs typeface="Carlito"/>
              </a:rPr>
              <a:t>técnicas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del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equipo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técnico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465" rIns="0" bIns="0" rtlCol="0" vert="horz">
            <a:spAutoFit/>
          </a:bodyPr>
          <a:lstStyle/>
          <a:p>
            <a:pPr marL="789305">
              <a:lnSpc>
                <a:spcPct val="100000"/>
              </a:lnSpc>
              <a:spcBef>
                <a:spcPts val="100"/>
              </a:spcBef>
            </a:pPr>
            <a:r>
              <a:rPr dirty="0"/>
              <a:t>CENTRO</a:t>
            </a:r>
            <a:r>
              <a:rPr dirty="0" spc="114"/>
              <a:t> </a:t>
            </a:r>
            <a:r>
              <a:rPr dirty="0" spc="110"/>
              <a:t>DE</a:t>
            </a:r>
            <a:r>
              <a:rPr dirty="0" spc="130"/>
              <a:t> </a:t>
            </a:r>
            <a:r>
              <a:rPr dirty="0" spc="-80"/>
              <a:t>APOYO</a:t>
            </a:r>
            <a:r>
              <a:rPr dirty="0" spc="160"/>
              <a:t> </a:t>
            </a:r>
            <a:r>
              <a:rPr dirty="0" spc="-175"/>
              <a:t>A</a:t>
            </a:r>
            <a:r>
              <a:rPr dirty="0" spc="145"/>
              <a:t> </a:t>
            </a:r>
            <a:r>
              <a:rPr dirty="0"/>
              <a:t>EMPRENDEDORES</a:t>
            </a:r>
            <a:r>
              <a:rPr dirty="0" spc="114"/>
              <a:t> </a:t>
            </a:r>
            <a:r>
              <a:rPr dirty="0" spc="-10"/>
              <a:t>(CAE)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383" y="370331"/>
            <a:ext cx="1623059" cy="2492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57072" y="5279135"/>
            <a:ext cx="8310880" cy="68008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7780" rIns="0" bIns="0" rtlCol="0" vert="horz">
            <a:spAutoFit/>
          </a:bodyPr>
          <a:lstStyle/>
          <a:p>
            <a:pPr algn="just" marL="73660" marR="66040">
              <a:lnSpc>
                <a:spcPct val="111200"/>
              </a:lnSpc>
              <a:spcBef>
                <a:spcPts val="140"/>
              </a:spcBef>
            </a:pP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Cumplimiento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Ley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</a:t>
            </a:r>
            <a:r>
              <a:rPr dirty="0" sz="1200">
                <a:latin typeface="Aroania"/>
                <a:cs typeface="Aroania"/>
              </a:rPr>
              <a:t>°</a:t>
            </a:r>
            <a:r>
              <a:rPr dirty="0" sz="1200" spc="-5">
                <a:latin typeface="Aroania"/>
                <a:cs typeface="Aroania"/>
              </a:rPr>
              <a:t> </a:t>
            </a:r>
            <a:r>
              <a:rPr dirty="0" sz="1200">
                <a:latin typeface="Carlito"/>
                <a:cs typeface="Carlito"/>
              </a:rPr>
              <a:t>5669/2016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85">
                <a:latin typeface="Trebuchet MS"/>
                <a:cs typeface="Trebuchet MS"/>
              </a:rPr>
              <a:t>“De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Fomento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Emprendedora”,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cuenta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responsabilidad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fomentar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el </a:t>
            </a:r>
            <a:r>
              <a:rPr dirty="0" sz="1200">
                <a:latin typeface="Carlito"/>
                <a:cs typeface="Carlito"/>
              </a:rPr>
              <a:t>espíritu</a:t>
            </a:r>
            <a:r>
              <a:rPr dirty="0" sz="1200" spc="2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2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2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emprendedora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2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todos</a:t>
            </a:r>
            <a:r>
              <a:rPr dirty="0" sz="1200" spc="2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estamentos</a:t>
            </a:r>
            <a:r>
              <a:rPr dirty="0" sz="1200" spc="2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educativos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del</a:t>
            </a:r>
            <a:r>
              <a:rPr dirty="0" sz="1200" spc="2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país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2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establecer</a:t>
            </a:r>
            <a:r>
              <a:rPr dirty="0" sz="1200" spc="229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instrumentos</a:t>
            </a:r>
            <a:r>
              <a:rPr dirty="0" sz="1200" spc="2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24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investigación, desarrollo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sustentabilidad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proyectos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emprendedores,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creando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impulsando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medidas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apoyo,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económicas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 </a:t>
            </a:r>
            <a:r>
              <a:rPr dirty="0" sz="1200" spc="-10">
                <a:latin typeface="Carlito"/>
                <a:cs typeface="Carlito"/>
              </a:rPr>
              <a:t>financieras.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75944" y="3842003"/>
            <a:ext cx="4954905" cy="1301750"/>
            <a:chOff x="1075944" y="3842003"/>
            <a:chExt cx="4954905" cy="13017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3842003"/>
              <a:ext cx="1894332" cy="12588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4660" y="3852671"/>
              <a:ext cx="1530096" cy="12908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6759" y="3845051"/>
              <a:ext cx="1473708" cy="1298448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6855" y="3855720"/>
            <a:ext cx="1328927" cy="137464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72171" y="3848100"/>
            <a:ext cx="1531620" cy="1298448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56105" y="1135507"/>
            <a:ext cx="781304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CST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tiene como objetivo apoyar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 </a:t>
            </a:r>
            <a:r>
              <a:rPr dirty="0" sz="1200" spc="-10">
                <a:latin typeface="Carlito"/>
                <a:cs typeface="Carlito"/>
              </a:rPr>
              <a:t>innovación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tecnológica</a:t>
            </a:r>
            <a:r>
              <a:rPr dirty="0" sz="1200">
                <a:latin typeface="Carlito"/>
                <a:cs typeface="Carlito"/>
              </a:rPr>
              <a:t> sectorial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impulsar la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competitividad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las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Microempresas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0">
                <a:latin typeface="Carlito"/>
                <a:cs typeface="Carlito"/>
              </a:rPr>
              <a:t>a </a:t>
            </a:r>
            <a:r>
              <a:rPr dirty="0" sz="1200">
                <a:latin typeface="Carlito"/>
                <a:cs typeface="Carlito"/>
              </a:rPr>
              <a:t>través de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alianza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instituciones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que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promueven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 desarrollo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competitividad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empresarial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sectores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alimentos, </a:t>
            </a:r>
            <a:r>
              <a:rPr dirty="0" sz="1200">
                <a:latin typeface="Carlito"/>
                <a:cs typeface="Carlito"/>
              </a:rPr>
              <a:t>calzados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textil.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servicios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básicos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que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ofrecen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CST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apuntan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 la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formación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profesionales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del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sector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evaluación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potencialidades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tecnológicas</a:t>
            </a:r>
            <a:r>
              <a:rPr dirty="0" sz="1200" spc="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emprendimientos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microempresas.</a:t>
            </a:r>
            <a:endParaRPr sz="12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sector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alimentos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Viceministerio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MIPYMES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</a:t>
            </a:r>
            <a:r>
              <a:rPr dirty="0" sz="1200" spc="1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través</a:t>
            </a:r>
            <a:r>
              <a:rPr dirty="0" sz="1200" spc="1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DINAEM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desarrollo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una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alianza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estratégica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la </a:t>
            </a:r>
            <a:r>
              <a:rPr dirty="0" sz="1200">
                <a:latin typeface="Carlito"/>
                <a:cs typeface="Carlito"/>
              </a:rPr>
              <a:t>Facultad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Química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Universidad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Nacional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Asunción,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dotando</a:t>
            </a:r>
            <a:r>
              <a:rPr dirty="0" sz="1200" spc="11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0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equipamientos</a:t>
            </a:r>
            <a:r>
              <a:rPr dirty="0" sz="1200" spc="11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primer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nivel</a:t>
            </a:r>
            <a:r>
              <a:rPr dirty="0" sz="1200" spc="10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</a:t>
            </a:r>
            <a:r>
              <a:rPr dirty="0" sz="1200" spc="10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laboratorio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de </a:t>
            </a:r>
            <a:r>
              <a:rPr dirty="0" sz="1200">
                <a:latin typeface="Carlito"/>
                <a:cs typeface="Carlito"/>
              </a:rPr>
              <a:t>alimentos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dicha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institución,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por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otro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lado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desarrolló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una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alianza</a:t>
            </a:r>
            <a:r>
              <a:rPr dirty="0" sz="1200" spc="1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estratégica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Ministerio</a:t>
            </a:r>
            <a:r>
              <a:rPr dirty="0" sz="1200" spc="1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Trabajo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Seguridad </a:t>
            </a:r>
            <a:r>
              <a:rPr dirty="0" sz="1200">
                <a:latin typeface="Carlito"/>
                <a:cs typeface="Carlito"/>
              </a:rPr>
              <a:t>Social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Empleo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 través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del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CEE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sector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Textil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SNPP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el sector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Calzados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instalación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equipamientos tecnológicos.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7766" y="626490"/>
            <a:ext cx="67310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CENTRO</a:t>
            </a:r>
            <a:r>
              <a:rPr dirty="0" spc="10"/>
              <a:t> </a:t>
            </a:r>
            <a:r>
              <a:rPr dirty="0" spc="110"/>
              <a:t>DE</a:t>
            </a:r>
            <a:r>
              <a:rPr dirty="0" spc="35"/>
              <a:t> </a:t>
            </a:r>
            <a:r>
              <a:rPr dirty="0" spc="-40"/>
              <a:t>SERVICIO</a:t>
            </a:r>
            <a:r>
              <a:rPr dirty="0" spc="35"/>
              <a:t> </a:t>
            </a:r>
            <a:r>
              <a:rPr dirty="0"/>
              <a:t>TECNOLOGICO</a:t>
            </a:r>
            <a:r>
              <a:rPr dirty="0" spc="35"/>
              <a:t> </a:t>
            </a:r>
            <a:r>
              <a:rPr dirty="0" spc="-10"/>
              <a:t>(CST)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888" y="321563"/>
            <a:ext cx="1624583" cy="2492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93875" y="5405628"/>
            <a:ext cx="8197850" cy="6769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240" rIns="0" bIns="0" rtlCol="0" vert="horz">
            <a:spAutoFit/>
          </a:bodyPr>
          <a:lstStyle/>
          <a:p>
            <a:pPr algn="just" marL="74930" marR="65405">
              <a:lnSpc>
                <a:spcPct val="121400"/>
              </a:lnSpc>
              <a:spcBef>
                <a:spcPts val="120"/>
              </a:spcBef>
            </a:pPr>
            <a:r>
              <a:rPr dirty="0" sz="1100">
                <a:latin typeface="Carlito"/>
                <a:cs typeface="Carlito"/>
              </a:rPr>
              <a:t>En</a:t>
            </a:r>
            <a:r>
              <a:rPr dirty="0" sz="1100" spc="-6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Cumplimiento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la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Ley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N</a:t>
            </a:r>
            <a:r>
              <a:rPr dirty="0" sz="1100">
                <a:latin typeface="Aroania"/>
                <a:cs typeface="Aroania"/>
              </a:rPr>
              <a:t>°</a:t>
            </a:r>
            <a:r>
              <a:rPr dirty="0" sz="1100" spc="-15">
                <a:latin typeface="Aroania"/>
                <a:cs typeface="Aroania"/>
              </a:rPr>
              <a:t> </a:t>
            </a:r>
            <a:r>
              <a:rPr dirty="0" sz="1100">
                <a:latin typeface="Carlito"/>
                <a:cs typeface="Carlito"/>
              </a:rPr>
              <a:t>5669/2016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 spc="-80">
                <a:latin typeface="Trebuchet MS"/>
                <a:cs typeface="Trebuchet MS"/>
              </a:rPr>
              <a:t>“De</a:t>
            </a:r>
            <a:r>
              <a:rPr dirty="0" sz="1100" spc="-5">
                <a:latin typeface="Trebuchet MS"/>
                <a:cs typeface="Trebuchet MS"/>
              </a:rPr>
              <a:t> </a:t>
            </a:r>
            <a:r>
              <a:rPr dirty="0" sz="1100">
                <a:latin typeface="Carlito"/>
                <a:cs typeface="Carlito"/>
              </a:rPr>
              <a:t>Fomento</a:t>
            </a:r>
            <a:r>
              <a:rPr dirty="0" sz="1100" spc="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la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Cultura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 spc="-60">
                <a:latin typeface="Trebuchet MS"/>
                <a:cs typeface="Trebuchet MS"/>
              </a:rPr>
              <a:t>Emprendedora”,</a:t>
            </a:r>
            <a:r>
              <a:rPr dirty="0" sz="1100" spc="-25">
                <a:latin typeface="Trebuchet MS"/>
                <a:cs typeface="Trebuchet MS"/>
              </a:rPr>
              <a:t> </a:t>
            </a:r>
            <a:r>
              <a:rPr dirty="0" sz="1100">
                <a:latin typeface="Carlito"/>
                <a:cs typeface="Carlito"/>
              </a:rPr>
              <a:t>cuenta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con la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responsabilidad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fomentar</a:t>
            </a:r>
            <a:r>
              <a:rPr dirty="0" sz="1100" spc="2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el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espíritu</a:t>
            </a:r>
            <a:r>
              <a:rPr dirty="0" sz="1100" spc="15">
                <a:latin typeface="Carlito"/>
                <a:cs typeface="Carlito"/>
              </a:rPr>
              <a:t> </a:t>
            </a:r>
            <a:r>
              <a:rPr dirty="0" sz="1100" spc="-50">
                <a:latin typeface="Carlito"/>
                <a:cs typeface="Carlito"/>
              </a:rPr>
              <a:t>y</a:t>
            </a:r>
            <a:r>
              <a:rPr dirty="0" sz="1100">
                <a:latin typeface="Carlito"/>
                <a:cs typeface="Carlito"/>
              </a:rPr>
              <a:t> la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cultura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emprendedora en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todos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los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estamentos educativos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del</a:t>
            </a:r>
            <a:r>
              <a:rPr dirty="0" sz="1100" spc="-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país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y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establecer instrumentos</a:t>
            </a:r>
            <a:r>
              <a:rPr dirty="0" sz="1100" spc="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investigación,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desarrollo</a:t>
            </a:r>
            <a:r>
              <a:rPr dirty="0" sz="1100" spc="-1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y</a:t>
            </a:r>
            <a:r>
              <a:rPr dirty="0" sz="1100" spc="-10">
                <a:latin typeface="Carlito"/>
                <a:cs typeface="Carlito"/>
              </a:rPr>
              <a:t> sustentabilidad </a:t>
            </a:r>
            <a:r>
              <a:rPr dirty="0" sz="1100">
                <a:latin typeface="Carlito"/>
                <a:cs typeface="Carlito"/>
              </a:rPr>
              <a:t>de proyectos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emprendedores,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creando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o</a:t>
            </a:r>
            <a:r>
              <a:rPr dirty="0" sz="1100" spc="-1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impulsando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medidas</a:t>
            </a:r>
            <a:r>
              <a:rPr dirty="0" sz="1100" spc="-3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de apoyo,</a:t>
            </a:r>
            <a:r>
              <a:rPr dirty="0" sz="1100" spc="-30">
                <a:latin typeface="Carlito"/>
                <a:cs typeface="Carlito"/>
              </a:rPr>
              <a:t> </a:t>
            </a:r>
            <a:r>
              <a:rPr dirty="0" sz="1100" spc="-10">
                <a:latin typeface="Carlito"/>
                <a:cs typeface="Carlito"/>
              </a:rPr>
              <a:t>económicas</a:t>
            </a:r>
            <a:r>
              <a:rPr dirty="0" sz="1100" spc="-45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y</a:t>
            </a:r>
            <a:r>
              <a:rPr dirty="0" sz="1100" spc="-10">
                <a:latin typeface="Carlito"/>
                <a:cs typeface="Carlito"/>
              </a:rPr>
              <a:t> financieras.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4783" y="3429000"/>
            <a:ext cx="1728216" cy="16870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0347" y="3429000"/>
            <a:ext cx="1926336" cy="16870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8228" y="3386328"/>
            <a:ext cx="1926335" cy="163068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4460" y="3386328"/>
            <a:ext cx="1725167" cy="172974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58036" y="1770964"/>
            <a:ext cx="799719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las</a:t>
            </a:r>
            <a:r>
              <a:rPr dirty="0" sz="1200" spc="29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convocatorias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capital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semilla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2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mujeres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emprendedoras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</a:t>
            </a:r>
            <a:r>
              <a:rPr dirty="0" sz="1200" spc="2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han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desarrollado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diversas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capacitaciones</a:t>
            </a:r>
            <a:r>
              <a:rPr dirty="0" sz="1200" spc="30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como: </a:t>
            </a:r>
            <a:r>
              <a:rPr dirty="0" sz="1200">
                <a:latin typeface="Carlito"/>
                <a:cs typeface="Carlito"/>
              </a:rPr>
              <a:t>Formalización</a:t>
            </a:r>
            <a:r>
              <a:rPr dirty="0" sz="1200" spc="3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3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mi</a:t>
            </a:r>
            <a:r>
              <a:rPr dirty="0" sz="1200" spc="3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Emprendimiento,</a:t>
            </a:r>
            <a:r>
              <a:rPr dirty="0" sz="1200" spc="3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Modelo</a:t>
            </a:r>
            <a:r>
              <a:rPr dirty="0" sz="1200" spc="3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3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Negocios</a:t>
            </a:r>
            <a:r>
              <a:rPr dirty="0" sz="1200" spc="3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Canvas,</a:t>
            </a:r>
            <a:r>
              <a:rPr dirty="0" sz="1200" spc="3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Digitalizando</a:t>
            </a:r>
            <a:r>
              <a:rPr dirty="0" sz="1200" spc="3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mi</a:t>
            </a:r>
            <a:r>
              <a:rPr dirty="0" sz="1200" spc="3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Emprendimiento,</a:t>
            </a:r>
            <a:r>
              <a:rPr dirty="0" sz="1200" spc="3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Finanzas</a:t>
            </a:r>
            <a:r>
              <a:rPr dirty="0" sz="1200" spc="3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(Costos, </a:t>
            </a:r>
            <a:r>
              <a:rPr dirty="0" sz="1200">
                <a:latin typeface="Carlito"/>
                <a:cs typeface="Carlito"/>
              </a:rPr>
              <a:t>presupuestos),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Discurso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Ascensor,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Perfil</a:t>
            </a:r>
            <a:r>
              <a:rPr dirty="0" sz="1200" spc="11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Negocios,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dichas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capacitaciones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tenido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una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gran</a:t>
            </a:r>
            <a:r>
              <a:rPr dirty="0" sz="1200" spc="1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aceptación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impacto</a:t>
            </a:r>
            <a:r>
              <a:rPr dirty="0" sz="1200" spc="1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las </a:t>
            </a:r>
            <a:r>
              <a:rPr dirty="0" sz="1200">
                <a:latin typeface="Carlito"/>
                <a:cs typeface="Carlito"/>
              </a:rPr>
              <a:t>emprendedoras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alcanzándose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récord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histórico de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emprendedoras</a:t>
            </a:r>
            <a:r>
              <a:rPr dirty="0" sz="1200">
                <a:latin typeface="Carlito"/>
                <a:cs typeface="Carlito"/>
              </a:rPr>
              <a:t> en línea de 1.400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una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reproducción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 las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capacitaciones </a:t>
            </a:r>
            <a:r>
              <a:rPr dirty="0" sz="1200">
                <a:latin typeface="Carlito"/>
                <a:cs typeface="Carlito"/>
              </a:rPr>
              <a:t>a </a:t>
            </a:r>
            <a:r>
              <a:rPr dirty="0" sz="1200" spc="-10">
                <a:latin typeface="Carlito"/>
                <a:cs typeface="Carlito"/>
              </a:rPr>
              <a:t>través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 </a:t>
            </a:r>
            <a:r>
              <a:rPr dirty="0" sz="1200" spc="-10">
                <a:latin typeface="Carlito"/>
                <a:cs typeface="Carlito"/>
              </a:rPr>
              <a:t>plataforma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YouTube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más 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9000 </a:t>
            </a:r>
            <a:r>
              <a:rPr dirty="0" sz="1200" spc="-10">
                <a:latin typeface="Carlito"/>
                <a:cs typeface="Carlito"/>
              </a:rPr>
              <a:t>vistas.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2653" y="982471"/>
            <a:ext cx="75641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latin typeface="Carlito"/>
                <a:cs typeface="Carlito"/>
              </a:rPr>
              <a:t>CAPACITACION </a:t>
            </a:r>
            <a:r>
              <a:rPr dirty="0" spc="-10">
                <a:latin typeface="Carlito"/>
                <a:cs typeface="Carlito"/>
              </a:rPr>
              <a:t>FOMENTO</a:t>
            </a:r>
            <a:r>
              <a:rPr dirty="0" spc="-5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DE</a:t>
            </a:r>
            <a:r>
              <a:rPr dirty="0" spc="-35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LA</a:t>
            </a:r>
            <a:r>
              <a:rPr dirty="0" spc="-55">
                <a:latin typeface="Carlito"/>
                <a:cs typeface="Carlito"/>
              </a:rPr>
              <a:t> </a:t>
            </a:r>
            <a:r>
              <a:rPr dirty="0" spc="-20">
                <a:latin typeface="Carlito"/>
                <a:cs typeface="Carlito"/>
              </a:rPr>
              <a:t>CULTURA</a:t>
            </a:r>
            <a:r>
              <a:rPr dirty="0" spc="-80">
                <a:latin typeface="Carlito"/>
                <a:cs typeface="Carlito"/>
              </a:rPr>
              <a:t> </a:t>
            </a:r>
            <a:r>
              <a:rPr dirty="0" spc="-10">
                <a:latin typeface="Carlito"/>
                <a:cs typeface="Carlito"/>
              </a:rPr>
              <a:t>EMPRENDEDORA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95755" y="5259323"/>
            <a:ext cx="8118475" cy="68008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7780" rIns="0" bIns="0" rtlCol="0" vert="horz">
            <a:spAutoFit/>
          </a:bodyPr>
          <a:lstStyle/>
          <a:p>
            <a:pPr algn="just" marL="74930" marR="64135">
              <a:lnSpc>
                <a:spcPct val="111300"/>
              </a:lnSpc>
              <a:spcBef>
                <a:spcPts val="140"/>
              </a:spcBef>
            </a:pP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Cumplimiento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Ley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</a:t>
            </a:r>
            <a:r>
              <a:rPr dirty="0" sz="1200">
                <a:latin typeface="Aroania"/>
                <a:cs typeface="Aroania"/>
              </a:rPr>
              <a:t>°</a:t>
            </a:r>
            <a:r>
              <a:rPr dirty="0" sz="1200" spc="-20">
                <a:latin typeface="Aroania"/>
                <a:cs typeface="Aroania"/>
              </a:rPr>
              <a:t> </a:t>
            </a:r>
            <a:r>
              <a:rPr dirty="0" sz="1200">
                <a:latin typeface="Carlito"/>
                <a:cs typeface="Carlito"/>
              </a:rPr>
              <a:t>5669/2016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90">
                <a:latin typeface="Trebuchet MS"/>
                <a:cs typeface="Trebuchet MS"/>
              </a:rPr>
              <a:t>“De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Fomento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Emprendedora”,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>
                <a:latin typeface="Carlito"/>
                <a:cs typeface="Carlito"/>
              </a:rPr>
              <a:t>cuenta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con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responsabilidad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fomentar </a:t>
            </a:r>
            <a:r>
              <a:rPr dirty="0" sz="1200">
                <a:latin typeface="Carlito"/>
                <a:cs typeface="Carlito"/>
              </a:rPr>
              <a:t>el</a:t>
            </a:r>
            <a:r>
              <a:rPr dirty="0" sz="1200" spc="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espíritu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la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cultura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emprendedora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en</a:t>
            </a:r>
            <a:r>
              <a:rPr dirty="0" sz="1200" spc="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todos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los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estamentos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educativos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del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país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establecer</a:t>
            </a:r>
            <a:r>
              <a:rPr dirty="0" sz="1200" spc="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instrumentos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investigación, desarrollo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sustentabilidad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proyectos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emprendedores,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creando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 impulsando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medidas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apoyo,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económicas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</a:t>
            </a:r>
            <a:r>
              <a:rPr dirty="0" sz="1200" spc="-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financieras.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915155" y="3174492"/>
            <a:ext cx="5027930" cy="1865630"/>
            <a:chOff x="3915155" y="3174492"/>
            <a:chExt cx="5027930" cy="186563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155" y="3174492"/>
              <a:ext cx="2382012" cy="18653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7167" y="3174492"/>
              <a:ext cx="2645664" cy="1738883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5755" y="3174492"/>
            <a:ext cx="2645664" cy="1847087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98191" y="3276726"/>
            <a:ext cx="4309745" cy="799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299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DIRECCIÓN</a:t>
            </a:r>
            <a:r>
              <a:rPr dirty="0" sz="1600" spc="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GENERAL</a:t>
            </a:r>
            <a:r>
              <a:rPr dirty="0" sz="1600" spc="1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95" b="1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dirty="0" sz="1600" spc="1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001F5F"/>
                </a:solidFill>
                <a:latin typeface="Times New Roman"/>
                <a:cs typeface="Times New Roman"/>
              </a:rPr>
              <a:t>CAPACITACIÓN </a:t>
            </a:r>
            <a:r>
              <a:rPr dirty="0" sz="1600" spc="145" b="1">
                <a:solidFill>
                  <a:srgbClr val="001F5F"/>
                </a:solidFill>
                <a:latin typeface="Times New Roman"/>
                <a:cs typeface="Times New Roman"/>
              </a:rPr>
              <a:t>EN</a:t>
            </a:r>
            <a:r>
              <a:rPr dirty="0" sz="16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GESTIÓN</a:t>
            </a:r>
            <a:r>
              <a:rPr dirty="0" sz="1600" spc="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 sz="16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ASISTENCIA</a:t>
            </a:r>
            <a:r>
              <a:rPr dirty="0" sz="1600" spc="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TÉCNICA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2210"/>
              </a:lnSpc>
            </a:pPr>
            <a:r>
              <a:rPr dirty="0" sz="1850" spc="-25" b="1">
                <a:solidFill>
                  <a:srgbClr val="001F5F"/>
                </a:solidFill>
                <a:latin typeface="Times New Roman"/>
                <a:cs typeface="Times New Roman"/>
              </a:rPr>
              <a:t>Memoria</a:t>
            </a:r>
            <a:r>
              <a:rPr dirty="0" sz="185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50" spc="-40" b="1">
                <a:solidFill>
                  <a:srgbClr val="001F5F"/>
                </a:solidFill>
                <a:latin typeface="Times New Roman"/>
                <a:cs typeface="Times New Roman"/>
              </a:rPr>
              <a:t>Anual</a:t>
            </a:r>
            <a:r>
              <a:rPr dirty="0" sz="185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50" spc="-20" b="1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598" y="610855"/>
            <a:ext cx="1658512" cy="147594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3540252"/>
            <a:ext cx="1041400" cy="88900"/>
          </a:xfrm>
          <a:custGeom>
            <a:avLst/>
            <a:gdLst/>
            <a:ahLst/>
            <a:cxnLst/>
            <a:rect l="l" t="t" r="r" b="b"/>
            <a:pathLst>
              <a:path w="1041400" h="88900">
                <a:moveTo>
                  <a:pt x="1040892" y="0"/>
                </a:moveTo>
                <a:lnTo>
                  <a:pt x="0" y="0"/>
                </a:lnTo>
                <a:lnTo>
                  <a:pt x="0" y="88392"/>
                </a:lnTo>
                <a:lnTo>
                  <a:pt x="1040892" y="88392"/>
                </a:lnTo>
                <a:lnTo>
                  <a:pt x="10408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3715511"/>
            <a:ext cx="1041400" cy="88900"/>
          </a:xfrm>
          <a:custGeom>
            <a:avLst/>
            <a:gdLst/>
            <a:ahLst/>
            <a:cxnLst/>
            <a:rect l="l" t="t" r="r" b="b"/>
            <a:pathLst>
              <a:path w="1041400" h="88900">
                <a:moveTo>
                  <a:pt x="1040892" y="0"/>
                </a:moveTo>
                <a:lnTo>
                  <a:pt x="0" y="0"/>
                </a:lnTo>
                <a:lnTo>
                  <a:pt x="0" y="88392"/>
                </a:lnTo>
                <a:lnTo>
                  <a:pt x="1040892" y="88392"/>
                </a:lnTo>
                <a:lnTo>
                  <a:pt x="1040892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9644" y="5140452"/>
            <a:ext cx="1886712" cy="288808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863583" y="3453384"/>
            <a:ext cx="1042669" cy="86995"/>
          </a:xfrm>
          <a:custGeom>
            <a:avLst/>
            <a:gdLst/>
            <a:ahLst/>
            <a:cxnLst/>
            <a:rect l="l" t="t" r="r" b="b"/>
            <a:pathLst>
              <a:path w="1042670" h="86995">
                <a:moveTo>
                  <a:pt x="1042416" y="0"/>
                </a:moveTo>
                <a:lnTo>
                  <a:pt x="0" y="0"/>
                </a:lnTo>
                <a:lnTo>
                  <a:pt x="0" y="86867"/>
                </a:lnTo>
                <a:lnTo>
                  <a:pt x="1042416" y="86867"/>
                </a:lnTo>
                <a:lnTo>
                  <a:pt x="10424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863583" y="3628644"/>
            <a:ext cx="1042669" cy="86995"/>
          </a:xfrm>
          <a:custGeom>
            <a:avLst/>
            <a:gdLst/>
            <a:ahLst/>
            <a:cxnLst/>
            <a:rect l="l" t="t" r="r" b="b"/>
            <a:pathLst>
              <a:path w="1042670" h="86995">
                <a:moveTo>
                  <a:pt x="1042416" y="0"/>
                </a:moveTo>
                <a:lnTo>
                  <a:pt x="0" y="0"/>
                </a:lnTo>
                <a:lnTo>
                  <a:pt x="0" y="86867"/>
                </a:lnTo>
                <a:lnTo>
                  <a:pt x="1042416" y="86867"/>
                </a:lnTo>
                <a:lnTo>
                  <a:pt x="1042416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569" y="603884"/>
            <a:ext cx="66535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CAPACITACIÓN</a:t>
            </a:r>
            <a:r>
              <a:rPr dirty="0" spc="90"/>
              <a:t> </a:t>
            </a:r>
            <a:r>
              <a:rPr dirty="0" spc="180"/>
              <a:t>EN</a:t>
            </a:r>
            <a:r>
              <a:rPr dirty="0" spc="70"/>
              <a:t> </a:t>
            </a:r>
            <a:r>
              <a:rPr dirty="0"/>
              <a:t>GESTIÓN</a:t>
            </a:r>
            <a:r>
              <a:rPr dirty="0" spc="55"/>
              <a:t> </a:t>
            </a:r>
            <a:r>
              <a:rPr dirty="0" spc="-30"/>
              <a:t>EMPRESARIAL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18488" y="1552955"/>
            <a:ext cx="6681470" cy="287020"/>
          </a:xfrm>
          <a:custGeom>
            <a:avLst/>
            <a:gdLst/>
            <a:ahLst/>
            <a:cxnLst/>
            <a:rect l="l" t="t" r="r" b="b"/>
            <a:pathLst>
              <a:path w="6681470" h="287019">
                <a:moveTo>
                  <a:pt x="6681215" y="0"/>
                </a:moveTo>
                <a:lnTo>
                  <a:pt x="0" y="0"/>
                </a:lnTo>
                <a:lnTo>
                  <a:pt x="0" y="286512"/>
                </a:lnTo>
                <a:lnTo>
                  <a:pt x="6681215" y="286512"/>
                </a:lnTo>
                <a:lnTo>
                  <a:pt x="66812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679575" y="873943"/>
            <a:ext cx="6042025" cy="91376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262890">
              <a:lnSpc>
                <a:spcPct val="100000"/>
              </a:lnSpc>
              <a:spcBef>
                <a:spcPts val="880"/>
              </a:spcBef>
            </a:pPr>
            <a:r>
              <a:rPr dirty="0" u="heavy" sz="20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2"/>
              </a:rPr>
              <a:t>https://www.mipymes.gov.py/pcd/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dirty="0" sz="2400" spc="-20" b="1">
                <a:solidFill>
                  <a:srgbClr val="003BB4"/>
                </a:solidFill>
                <a:latin typeface="Times New Roman"/>
                <a:cs typeface="Times New Roman"/>
              </a:rPr>
              <a:t>Cursos</a:t>
            </a:r>
            <a:r>
              <a:rPr dirty="0" sz="2400" spc="-3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3BB4"/>
                </a:solidFill>
                <a:latin typeface="Times New Roman"/>
                <a:cs typeface="Times New Roman"/>
              </a:rPr>
              <a:t>modulares</a:t>
            </a:r>
            <a:r>
              <a:rPr dirty="0" sz="2400" spc="-5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3BB4"/>
                </a:solidFill>
                <a:latin typeface="Times New Roman"/>
                <a:cs typeface="Times New Roman"/>
              </a:rPr>
              <a:t>abiertos</a:t>
            </a:r>
            <a:r>
              <a:rPr dirty="0" sz="2400" spc="-6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3BB4"/>
                </a:solidFill>
                <a:latin typeface="Times New Roman"/>
                <a:cs typeface="Times New Roman"/>
              </a:rPr>
              <a:t>a</a:t>
            </a:r>
            <a:r>
              <a:rPr dirty="0" sz="2400" spc="-5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3BB4"/>
                </a:solidFill>
                <a:latin typeface="Times New Roman"/>
                <a:cs typeface="Times New Roman"/>
              </a:rPr>
              <a:t>todo</a:t>
            </a:r>
            <a:r>
              <a:rPr dirty="0" sz="2400" spc="-6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3BB4"/>
                </a:solidFill>
                <a:latin typeface="Times New Roman"/>
                <a:cs typeface="Times New Roman"/>
              </a:rPr>
              <a:t>público</a:t>
            </a:r>
            <a:r>
              <a:rPr dirty="0" sz="2400" spc="-4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3BB4"/>
                </a:solidFill>
                <a:latin typeface="Times New Roman"/>
                <a:cs typeface="Times New Roman"/>
              </a:rPr>
              <a:t>2023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655" y="1943100"/>
            <a:ext cx="4146804" cy="431139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74208" y="1943100"/>
            <a:ext cx="3543300" cy="737870"/>
          </a:xfrm>
          <a:prstGeom prst="rect">
            <a:avLst/>
          </a:prstGeom>
          <a:solidFill>
            <a:srgbClr val="1F487C"/>
          </a:solidFill>
        </p:spPr>
        <p:txBody>
          <a:bodyPr wrap="square" lIns="0" tIns="29845" rIns="0" bIns="0" rtlCol="0" vert="horz">
            <a:spAutoFit/>
          </a:bodyPr>
          <a:lstStyle/>
          <a:p>
            <a:pPr marL="74930" marR="1014730">
              <a:lnSpc>
                <a:spcPct val="98000"/>
              </a:lnSpc>
              <a:spcBef>
                <a:spcPts val="235"/>
              </a:spcBef>
              <a:tabLst>
                <a:tab pos="1417955" algn="l"/>
              </a:tabLst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Emprendedores y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MIPYMES capacitados: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2600" spc="-10">
                <a:solidFill>
                  <a:srgbClr val="FFFFFF"/>
                </a:solidFill>
                <a:latin typeface="Carlito"/>
                <a:cs typeface="Carlito"/>
              </a:rPr>
              <a:t>21.525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74208" y="2886455"/>
            <a:ext cx="3543300" cy="2438400"/>
          </a:xfrm>
          <a:prstGeom prst="rect">
            <a:avLst/>
          </a:prstGeom>
          <a:solidFill>
            <a:srgbClr val="8EB4E2"/>
          </a:solidFill>
        </p:spPr>
        <p:txBody>
          <a:bodyPr wrap="square" lIns="0" tIns="24765" rIns="0" bIns="0" rtlCol="0" vert="horz">
            <a:spAutoFit/>
          </a:bodyPr>
          <a:lstStyle/>
          <a:p>
            <a:pPr marL="354330" indent="-2794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54330" algn="l"/>
              </a:tabLst>
            </a:pPr>
            <a:r>
              <a:rPr dirty="0" sz="1700" b="1">
                <a:latin typeface="Carlito"/>
                <a:cs typeface="Carlito"/>
              </a:rPr>
              <a:t>10</a:t>
            </a:r>
            <a:r>
              <a:rPr dirty="0" sz="1700" spc="-3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Cursos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plataforma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virtual</a:t>
            </a:r>
            <a:endParaRPr sz="1700">
              <a:latin typeface="Carlito"/>
              <a:cs typeface="Carlito"/>
            </a:endParaRPr>
          </a:p>
          <a:p>
            <a:pPr marL="354330" indent="-2794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330" algn="l"/>
              </a:tabLst>
            </a:pPr>
            <a:r>
              <a:rPr dirty="0" sz="1700" b="1">
                <a:latin typeface="Carlito"/>
                <a:cs typeface="Carlito"/>
              </a:rPr>
              <a:t>9 </a:t>
            </a:r>
            <a:r>
              <a:rPr dirty="0" sz="1700" spc="-10" b="1">
                <a:latin typeface="Carlito"/>
                <a:cs typeface="Carlito"/>
              </a:rPr>
              <a:t>webinar</a:t>
            </a:r>
            <a:endParaRPr sz="1700">
              <a:latin typeface="Carlito"/>
              <a:cs typeface="Carlito"/>
            </a:endParaRPr>
          </a:p>
          <a:p>
            <a:pPr marL="354330" indent="-279400">
              <a:lnSpc>
                <a:spcPct val="100000"/>
              </a:lnSpc>
              <a:buFont typeface="Arial"/>
              <a:buChar char="•"/>
              <a:tabLst>
                <a:tab pos="354330" algn="l"/>
              </a:tabLst>
            </a:pPr>
            <a:r>
              <a:rPr dirty="0" sz="1700" b="1">
                <a:latin typeface="Carlito"/>
                <a:cs typeface="Carlito"/>
              </a:rPr>
              <a:t>2</a:t>
            </a:r>
            <a:r>
              <a:rPr dirty="0" sz="1700" spc="-5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Diplomados</a:t>
            </a:r>
            <a:r>
              <a:rPr dirty="0" sz="1700" spc="-5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para</a:t>
            </a:r>
            <a:r>
              <a:rPr dirty="0" sz="1700" spc="-4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Gestores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de</a:t>
            </a:r>
            <a:endParaRPr sz="1700">
              <a:latin typeface="Carlito"/>
              <a:cs typeface="Carlito"/>
            </a:endParaRP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dirty="0" sz="1700" b="1">
                <a:latin typeface="Carlito"/>
                <a:cs typeface="Carlito"/>
              </a:rPr>
              <a:t>Centros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SBDC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con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la</a:t>
            </a:r>
            <a:r>
              <a:rPr dirty="0" sz="1700" spc="-10" b="1">
                <a:latin typeface="Carlito"/>
                <a:cs typeface="Carlito"/>
              </a:rPr>
              <a:t> </a:t>
            </a:r>
            <a:r>
              <a:rPr dirty="0" sz="1700" spc="-20" b="1">
                <a:latin typeface="Carlito"/>
                <a:cs typeface="Carlito"/>
              </a:rPr>
              <a:t>UTSA</a:t>
            </a:r>
            <a:endParaRPr sz="1700">
              <a:latin typeface="Carlito"/>
              <a:cs typeface="Carlito"/>
            </a:endParaRPr>
          </a:p>
          <a:p>
            <a:pPr marL="354330" indent="-279400">
              <a:lnSpc>
                <a:spcPct val="100000"/>
              </a:lnSpc>
              <a:buFont typeface="Arial"/>
              <a:buChar char="•"/>
              <a:tabLst>
                <a:tab pos="354330" algn="l"/>
              </a:tabLst>
            </a:pPr>
            <a:r>
              <a:rPr dirty="0" sz="1700" b="1">
                <a:latin typeface="Carlito"/>
                <a:cs typeface="Carlito"/>
              </a:rPr>
              <a:t>1</a:t>
            </a:r>
            <a:r>
              <a:rPr dirty="0" sz="1700" spc="-3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Curso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Formación de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Formadores</a:t>
            </a:r>
            <a:endParaRPr sz="1700">
              <a:latin typeface="Carlito"/>
              <a:cs typeface="Carlito"/>
            </a:endParaRPr>
          </a:p>
          <a:p>
            <a:pPr marL="354330">
              <a:lnSpc>
                <a:spcPct val="100000"/>
              </a:lnSpc>
              <a:spcBef>
                <a:spcPts val="10"/>
              </a:spcBef>
            </a:pPr>
            <a:r>
              <a:rPr dirty="0" sz="1700" spc="215" b="1">
                <a:latin typeface="Trebuchet MS"/>
                <a:cs typeface="Trebuchet MS"/>
              </a:rPr>
              <a:t>–</a:t>
            </a:r>
            <a:r>
              <a:rPr dirty="0" sz="1700" spc="-130" b="1">
                <a:latin typeface="Trebuchet MS"/>
                <a:cs typeface="Trebuchet MS"/>
              </a:rPr>
              <a:t> </a:t>
            </a:r>
            <a:r>
              <a:rPr dirty="0" sz="1700" b="1">
                <a:latin typeface="Carlito"/>
                <a:cs typeface="Carlito"/>
              </a:rPr>
              <a:t>Consultores</a:t>
            </a:r>
            <a:r>
              <a:rPr dirty="0" sz="1700" spc="-5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Junior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NAE</a:t>
            </a:r>
            <a:endParaRPr sz="1700">
              <a:latin typeface="Carlito"/>
              <a:cs typeface="Carlito"/>
            </a:endParaRPr>
          </a:p>
          <a:p>
            <a:pPr marL="354330" marR="348615" indent="-2794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330" algn="l"/>
              </a:tabLst>
            </a:pPr>
            <a:r>
              <a:rPr dirty="0" sz="1700" b="1">
                <a:latin typeface="Carlito"/>
                <a:cs typeface="Carlito"/>
              </a:rPr>
              <a:t>26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Cursos,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Talleres</a:t>
            </a:r>
            <a:r>
              <a:rPr dirty="0" sz="1700" spc="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y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seminarios presenciales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417" y="483870"/>
            <a:ext cx="7741920" cy="690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60"/>
              </a:lnSpc>
              <a:spcBef>
                <a:spcPts val="100"/>
              </a:spcBef>
            </a:pPr>
            <a:r>
              <a:rPr dirty="0"/>
              <a:t>CURSOS,</a:t>
            </a:r>
            <a:r>
              <a:rPr dirty="0" spc="-100"/>
              <a:t> </a:t>
            </a:r>
            <a:r>
              <a:rPr dirty="0" spc="-35"/>
              <a:t>TALLERES</a:t>
            </a:r>
            <a:r>
              <a:rPr dirty="0" spc="-114"/>
              <a:t> </a:t>
            </a:r>
            <a:r>
              <a:rPr dirty="0"/>
              <a:t>Y</a:t>
            </a:r>
            <a:r>
              <a:rPr dirty="0" spc="-145"/>
              <a:t> </a:t>
            </a:r>
            <a:r>
              <a:rPr dirty="0"/>
              <a:t>SEMINARIOS</a:t>
            </a:r>
            <a:r>
              <a:rPr dirty="0" spc="-55"/>
              <a:t> </a:t>
            </a:r>
            <a:r>
              <a:rPr dirty="0" spc="-10"/>
              <a:t>PRESENCIALES</a:t>
            </a:r>
          </a:p>
          <a:p>
            <a:pPr algn="ctr">
              <a:lnSpc>
                <a:spcPts val="2380"/>
              </a:lnSpc>
            </a:pPr>
            <a:r>
              <a:rPr dirty="0" u="sng" sz="2000" spc="-10" b="0">
                <a:uFill>
                  <a:solidFill>
                    <a:srgbClr val="003BB4"/>
                  </a:solidFill>
                </a:uFill>
                <a:latin typeface="Carlito"/>
                <a:cs typeface="Carlito"/>
                <a:hlinkClick r:id="rId2"/>
              </a:rPr>
              <a:t>https://www.mipymes.gov.py/pcd/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8" y="1350263"/>
            <a:ext cx="2359152" cy="25572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0271" y="1401066"/>
            <a:ext cx="2280666" cy="24349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4188" y="4142232"/>
            <a:ext cx="2947416" cy="17922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5352" y="1363980"/>
            <a:ext cx="2491740" cy="26258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0976" y="4101084"/>
            <a:ext cx="3563834" cy="190652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1459" y="126492"/>
            <a:ext cx="1498092" cy="3338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008" y="481329"/>
            <a:ext cx="87388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NUESTROS</a:t>
            </a:r>
            <a:r>
              <a:rPr dirty="0" sz="2400" spc="1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ALIADOS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La</a:t>
            </a:r>
            <a:r>
              <a:rPr dirty="0" sz="2400" spc="-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Academia,</a:t>
            </a:r>
            <a:r>
              <a:rPr dirty="0" sz="2400" spc="-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Gremios</a:t>
            </a:r>
            <a:r>
              <a:rPr dirty="0" sz="2400" spc="-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Empresariales,</a:t>
            </a:r>
            <a:r>
              <a:rPr dirty="0" sz="2400" spc="-1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Cooperantes</a:t>
            </a:r>
            <a:r>
              <a:rPr dirty="0" sz="2400" spc="-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internacionales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60347" y="1215897"/>
            <a:ext cx="63265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000" spc="-5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23.</a:t>
            </a:r>
            <a:r>
              <a:rPr dirty="0" u="heavy" sz="2000" spc="-6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45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ESTADISTICAS</a:t>
            </a:r>
            <a:r>
              <a:rPr dirty="0" u="heavy" sz="2000" spc="-65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SDE</a:t>
            </a:r>
            <a:r>
              <a:rPr dirty="0" u="heavy" sz="2000" spc="-3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45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2023_</a:t>
            </a:r>
            <a:r>
              <a:rPr dirty="0" u="heavy" sz="2000" spc="-3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CAPACITACION </a:t>
            </a:r>
            <a:r>
              <a:rPr dirty="0" u="heavy" sz="2000" spc="-15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Y</a:t>
            </a:r>
            <a:r>
              <a:rPr dirty="0" u="heavy" sz="200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65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AT</a:t>
            </a:r>
            <a:r>
              <a:rPr dirty="0" u="heavy" sz="2000" spc="-5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0">
                <a:solidFill>
                  <a:srgbClr val="003BB4"/>
                </a:solidFill>
                <a:uFill>
                  <a:solidFill>
                    <a:srgbClr val="003BB4"/>
                  </a:solidFill>
                </a:uFill>
                <a:latin typeface="Times New Roman"/>
                <a:cs typeface="Times New Roman"/>
              </a:rPr>
              <a:t>.xlsx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667" y="2734055"/>
            <a:ext cx="511623" cy="5440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2176" y="2756916"/>
            <a:ext cx="231648" cy="5059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5576" y="2761488"/>
            <a:ext cx="521208" cy="5318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0" y="2720339"/>
            <a:ext cx="576072" cy="5059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1455" y="2762489"/>
            <a:ext cx="455697" cy="44494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5439" y="1879092"/>
            <a:ext cx="527304" cy="55016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5895" y="1926335"/>
            <a:ext cx="515306" cy="49225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6164" y="1909572"/>
            <a:ext cx="518160" cy="50292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41776" y="1926335"/>
            <a:ext cx="498348" cy="43281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8808" y="1915667"/>
            <a:ext cx="498348" cy="50749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8323" y="1959864"/>
            <a:ext cx="504444" cy="45623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1179" y="1958339"/>
            <a:ext cx="505968" cy="50292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05371" y="1956816"/>
            <a:ext cx="519683" cy="49987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65747" y="2846832"/>
            <a:ext cx="514851" cy="47701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7347" y="1956816"/>
            <a:ext cx="580644" cy="54102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4323" y="2016251"/>
            <a:ext cx="428244" cy="42052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72511" y="4524755"/>
            <a:ext cx="720851" cy="25755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26750" y="3789815"/>
            <a:ext cx="698586" cy="39823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28968" y="3698637"/>
            <a:ext cx="631867" cy="59621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7355" y="3869890"/>
            <a:ext cx="704268" cy="21811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37716" y="4526764"/>
            <a:ext cx="687666" cy="29323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043171" y="3720084"/>
            <a:ext cx="754379" cy="409492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21579" y="3777996"/>
            <a:ext cx="723900" cy="42824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61888" y="3777996"/>
            <a:ext cx="556183" cy="52636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57571" y="4459223"/>
            <a:ext cx="542544" cy="443483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65976" y="3834384"/>
            <a:ext cx="536448" cy="41250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726179" y="4421791"/>
            <a:ext cx="864842" cy="45863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913120" y="4424171"/>
            <a:ext cx="560831" cy="51968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051547" y="2773679"/>
            <a:ext cx="587681" cy="53035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833392" y="2842486"/>
            <a:ext cx="428179" cy="420171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1456182" y="3384550"/>
            <a:ext cx="154051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84175" algn="l"/>
              </a:tabLst>
            </a:pPr>
            <a:r>
              <a:rPr dirty="0" sz="1300" b="1">
                <a:solidFill>
                  <a:srgbClr val="1F3863"/>
                </a:solidFill>
                <a:latin typeface="Carlito"/>
                <a:cs typeface="Carlito"/>
              </a:rPr>
              <a:t>Con</a:t>
            </a:r>
            <a:r>
              <a:rPr dirty="0" sz="1300" spc="-20" b="1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1F3863"/>
                </a:solidFill>
                <a:latin typeface="Carlito"/>
                <a:cs typeface="Carlito"/>
              </a:rPr>
              <a:t>el</a:t>
            </a:r>
            <a:r>
              <a:rPr dirty="0" sz="1300" spc="-25" b="1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1300" b="1">
                <a:solidFill>
                  <a:srgbClr val="1F3863"/>
                </a:solidFill>
                <a:latin typeface="Carlito"/>
                <a:cs typeface="Carlito"/>
              </a:rPr>
              <a:t>apoyo</a:t>
            </a:r>
            <a:r>
              <a:rPr dirty="0" sz="1300" spc="-5" b="1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1300" spc="-25" b="1">
                <a:solidFill>
                  <a:srgbClr val="1F3863"/>
                </a:solidFill>
                <a:latin typeface="Carlito"/>
                <a:cs typeface="Carlito"/>
              </a:rPr>
              <a:t>de:</a:t>
            </a:r>
            <a:endParaRPr sz="1300">
              <a:latin typeface="Carlito"/>
              <a:cs typeface="Carlito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559552" y="2744723"/>
            <a:ext cx="522731" cy="547115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17307" y="3758260"/>
            <a:ext cx="564370" cy="638479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845807" y="4443984"/>
            <a:ext cx="505968" cy="47548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11323" y="2674620"/>
            <a:ext cx="458724" cy="591312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622" y="272288"/>
            <a:ext cx="58654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1F5F"/>
                </a:solidFill>
              </a:rPr>
              <a:t>CONSULTORIOS</a:t>
            </a:r>
            <a:r>
              <a:rPr dirty="0" spc="-50">
                <a:solidFill>
                  <a:srgbClr val="001F5F"/>
                </a:solidFill>
              </a:rPr>
              <a:t> </a:t>
            </a:r>
            <a:r>
              <a:rPr dirty="0" spc="-40">
                <a:solidFill>
                  <a:srgbClr val="001F5F"/>
                </a:solidFill>
              </a:rPr>
              <a:t>EMPRESARIALES</a:t>
            </a:r>
            <a:r>
              <a:rPr dirty="0" spc="-60">
                <a:solidFill>
                  <a:srgbClr val="001F5F"/>
                </a:solidFill>
              </a:rPr>
              <a:t> </a:t>
            </a:r>
            <a:r>
              <a:rPr dirty="0" spc="25">
                <a:solidFill>
                  <a:srgbClr val="001F5F"/>
                </a:solidFill>
              </a:rPr>
              <a:t>NAE</a:t>
            </a:r>
          </a:p>
          <a:p>
            <a:pPr algn="ctr" marL="3810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</a:rPr>
              <a:t>Con</a:t>
            </a:r>
            <a:r>
              <a:rPr dirty="0" spc="-10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la</a:t>
            </a:r>
            <a:r>
              <a:rPr dirty="0" spc="-10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ACADEMIA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995928" y="1443227"/>
            <a:ext cx="5387340" cy="4014470"/>
          </a:xfrm>
          <a:custGeom>
            <a:avLst/>
            <a:gdLst/>
            <a:ahLst/>
            <a:cxnLst/>
            <a:rect l="l" t="t" r="r" b="b"/>
            <a:pathLst>
              <a:path w="5387340" h="4014470">
                <a:moveTo>
                  <a:pt x="5387339" y="0"/>
                </a:moveTo>
                <a:lnTo>
                  <a:pt x="0" y="0"/>
                </a:lnTo>
                <a:lnTo>
                  <a:pt x="0" y="4014216"/>
                </a:lnTo>
                <a:lnTo>
                  <a:pt x="5387339" y="4014216"/>
                </a:lnTo>
                <a:lnTo>
                  <a:pt x="538733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057650" y="1455800"/>
            <a:ext cx="5130800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FCE/UNA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San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Lorenzo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FCE/UNE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Alto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Paraná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FACEA/UNI</a:t>
            </a:r>
            <a:r>
              <a:rPr dirty="0" sz="16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Itapúa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FCE/UNC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Concepción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FCE/UNP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Pilar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 NAE</a:t>
            </a:r>
            <a:r>
              <a:rPr dirty="0" sz="16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FCE/UNVES</a:t>
            </a:r>
            <a:r>
              <a:rPr dirty="0" sz="16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Guairá</a:t>
            </a:r>
            <a:endParaRPr sz="1600">
              <a:latin typeface="Carlito"/>
              <a:cs typeface="Carlito"/>
            </a:endParaRPr>
          </a:p>
          <a:p>
            <a:pPr marL="12700" marR="305435" indent="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 NAE</a:t>
            </a:r>
            <a:r>
              <a:rPr dirty="0" sz="16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FCE/UAmericana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Asunción 8.Consultorio Empresarial</a:t>
            </a:r>
            <a:r>
              <a:rPr dirty="0" sz="16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FCE/UNINTER</a:t>
            </a:r>
            <a:r>
              <a:rPr dirty="0" sz="16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CDE</a:t>
            </a:r>
            <a:endParaRPr sz="1600">
              <a:latin typeface="Carlito"/>
              <a:cs typeface="Carlito"/>
            </a:endParaRPr>
          </a:p>
          <a:p>
            <a:pPr marL="211454" indent="-198755">
              <a:lnSpc>
                <a:spcPct val="100000"/>
              </a:lnSpc>
              <a:buSzPct val="96875"/>
              <a:buAutoNum type="arabicPeriod" startAt="9"/>
              <a:tabLst>
                <a:tab pos="211454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Consultorio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Empresarial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FCE/UNA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San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Lorenzo</a:t>
            </a:r>
            <a:endParaRPr sz="1600">
              <a:latin typeface="Carlito"/>
              <a:cs typeface="Carlito"/>
            </a:endParaRPr>
          </a:p>
          <a:p>
            <a:pPr marL="314325" indent="-301625">
              <a:lnSpc>
                <a:spcPct val="100000"/>
              </a:lnSpc>
              <a:buSzPct val="96875"/>
              <a:buAutoNum type="arabicPeriod" startAt="9"/>
              <a:tabLst>
                <a:tab pos="314325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Metropolitana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Asunción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FCAE/UMA</a:t>
            </a:r>
            <a:endParaRPr sz="1600">
              <a:latin typeface="Carlito"/>
              <a:cs typeface="Carlito"/>
            </a:endParaRPr>
          </a:p>
          <a:p>
            <a:pPr marL="314960" indent="-302260">
              <a:lnSpc>
                <a:spcPct val="100000"/>
              </a:lnSpc>
              <a:buSzPct val="96875"/>
              <a:buAutoNum type="arabicPeriod" startAt="9"/>
              <a:tabLst>
                <a:tab pos="314960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Privada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6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Este</a:t>
            </a:r>
            <a:r>
              <a:rPr dirty="0" sz="16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FCCEA/UPE</a:t>
            </a:r>
            <a:endParaRPr sz="1600">
              <a:latin typeface="Carlito"/>
              <a:cs typeface="Carlito"/>
            </a:endParaRPr>
          </a:p>
          <a:p>
            <a:pPr marL="314960" indent="-302260">
              <a:lnSpc>
                <a:spcPct val="100000"/>
              </a:lnSpc>
              <a:buSzPct val="96875"/>
              <a:buAutoNum type="arabicPeriod" startAt="9"/>
              <a:tabLst>
                <a:tab pos="314960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Autónoma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6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Encarnación</a:t>
            </a:r>
            <a:r>
              <a:rPr dirty="0" sz="16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FACE/UNAE</a:t>
            </a:r>
            <a:endParaRPr sz="1600">
              <a:latin typeface="Carlito"/>
              <a:cs typeface="Carlito"/>
            </a:endParaRPr>
          </a:p>
          <a:p>
            <a:pPr marL="314960" indent="-302260">
              <a:lnSpc>
                <a:spcPct val="100000"/>
              </a:lnSpc>
              <a:buSzPct val="96875"/>
              <a:buAutoNum type="arabicPeriod" startAt="9"/>
              <a:tabLst>
                <a:tab pos="314960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Sol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FACE/UNADES</a:t>
            </a:r>
            <a:endParaRPr sz="1600">
              <a:latin typeface="Carlito"/>
              <a:cs typeface="Carlito"/>
            </a:endParaRPr>
          </a:p>
          <a:p>
            <a:pPr marL="314960" indent="-302260">
              <a:lnSpc>
                <a:spcPct val="100000"/>
              </a:lnSpc>
              <a:buSzPct val="96875"/>
              <a:buAutoNum type="arabicPeriod" startAt="9"/>
              <a:tabLst>
                <a:tab pos="314960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Integración</a:t>
            </a:r>
            <a:r>
              <a:rPr dirty="0" sz="16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las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Americas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FCE/UNIDA</a:t>
            </a:r>
            <a:endParaRPr sz="1600">
              <a:latin typeface="Carlito"/>
              <a:cs typeface="Carlito"/>
            </a:endParaRPr>
          </a:p>
          <a:p>
            <a:pPr marL="314960" indent="-302260">
              <a:lnSpc>
                <a:spcPct val="100000"/>
              </a:lnSpc>
              <a:buSzPct val="96875"/>
              <a:buAutoNum type="arabicPeriod" startAt="9"/>
              <a:tabLst>
                <a:tab pos="314960" algn="l"/>
              </a:tabLst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Pacífico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FE/UP</a:t>
            </a:r>
            <a:endParaRPr sz="1600">
              <a:latin typeface="Carlito"/>
              <a:cs typeface="Carlito"/>
            </a:endParaRPr>
          </a:p>
          <a:p>
            <a:pPr marL="265430" indent="-261620">
              <a:lnSpc>
                <a:spcPct val="100000"/>
              </a:lnSpc>
              <a:buSzPct val="96875"/>
              <a:buAutoNum type="arabicPeriod" startAt="9"/>
              <a:tabLst>
                <a:tab pos="265430" algn="l"/>
              </a:tabLst>
            </a:pP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Universidad</a:t>
            </a:r>
            <a:r>
              <a:rPr dirty="0" sz="16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Nihon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Gakko</a:t>
            </a:r>
            <a:r>
              <a:rPr dirty="0" sz="16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NAE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Carlito"/>
                <a:cs typeface="Carlito"/>
              </a:rPr>
              <a:t>FAYCE/ 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UNG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2000" y="1443227"/>
            <a:ext cx="3106420" cy="2437130"/>
          </a:xfrm>
          <a:prstGeom prst="rect">
            <a:avLst/>
          </a:prstGeom>
          <a:solidFill>
            <a:srgbClr val="B8CDE4"/>
          </a:solidFill>
        </p:spPr>
        <p:txBody>
          <a:bodyPr wrap="square" lIns="0" tIns="22860" rIns="0" bIns="0" rtlCol="0" vert="horz">
            <a:spAutoFit/>
          </a:bodyPr>
          <a:lstStyle/>
          <a:p>
            <a:pPr marL="74295" marR="93345">
              <a:lnSpc>
                <a:spcPct val="100400"/>
              </a:lnSpc>
              <a:spcBef>
                <a:spcPts val="180"/>
              </a:spcBef>
            </a:pPr>
            <a:r>
              <a:rPr dirty="0" sz="1700" b="1">
                <a:latin typeface="Carlito"/>
                <a:cs typeface="Carlito"/>
              </a:rPr>
              <a:t>Los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16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Consultorios NAE</a:t>
            </a:r>
            <a:r>
              <a:rPr dirty="0" sz="1700" spc="-10" b="1">
                <a:latin typeface="Carlito"/>
                <a:cs typeface="Carlito"/>
              </a:rPr>
              <a:t> (Núcleo </a:t>
            </a:r>
            <a:r>
              <a:rPr dirty="0" sz="1700" b="1">
                <a:latin typeface="Carlito"/>
                <a:cs typeface="Carlito"/>
              </a:rPr>
              <a:t>de</a:t>
            </a:r>
            <a:r>
              <a:rPr dirty="0" sz="1700" spc="-4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Asistencia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Empresarial) </a:t>
            </a:r>
            <a:r>
              <a:rPr dirty="0" sz="1700" b="1">
                <a:latin typeface="Carlito"/>
                <a:cs typeface="Carlito"/>
              </a:rPr>
              <a:t>habilitados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1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las</a:t>
            </a:r>
            <a:r>
              <a:rPr dirty="0" sz="1700" spc="36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Universidades </a:t>
            </a:r>
            <a:r>
              <a:rPr dirty="0" sz="1700" b="1">
                <a:latin typeface="Carlito"/>
                <a:cs typeface="Carlito"/>
              </a:rPr>
              <a:t>aliadas,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públicas y</a:t>
            </a:r>
            <a:r>
              <a:rPr dirty="0" sz="1700" spc="-10" b="1">
                <a:latin typeface="Carlito"/>
                <a:cs typeface="Carlito"/>
              </a:rPr>
              <a:t> Privadas </a:t>
            </a:r>
            <a:r>
              <a:rPr dirty="0" sz="1700" b="1">
                <a:latin typeface="Carlito"/>
                <a:cs typeface="Carlito"/>
              </a:rPr>
              <a:t>localizadas</a:t>
            </a:r>
            <a:r>
              <a:rPr dirty="0" sz="1700" spc="-1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en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9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Departamentos </a:t>
            </a:r>
            <a:r>
              <a:rPr dirty="0" sz="1700" b="1">
                <a:latin typeface="Carlito"/>
                <a:cs typeface="Carlito"/>
              </a:rPr>
              <a:t>del</a:t>
            </a:r>
            <a:r>
              <a:rPr dirty="0" sz="1700" spc="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país,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atienden</a:t>
            </a:r>
            <a:r>
              <a:rPr dirty="0" sz="1700" spc="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a</a:t>
            </a:r>
            <a:r>
              <a:rPr dirty="0" sz="1700" spc="-20" b="1">
                <a:latin typeface="Carlito"/>
                <a:cs typeface="Carlito"/>
              </a:rPr>
              <a:t> </a:t>
            </a:r>
            <a:r>
              <a:rPr dirty="0" sz="1700" spc="-25" b="1">
                <a:latin typeface="Carlito"/>
                <a:cs typeface="Carlito"/>
              </a:rPr>
              <a:t>las</a:t>
            </a:r>
            <a:r>
              <a:rPr dirty="0" sz="1700" spc="50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MIPYMES</a:t>
            </a:r>
            <a:r>
              <a:rPr dirty="0" sz="1700" spc="-25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brindando </a:t>
            </a:r>
            <a:r>
              <a:rPr dirty="0" sz="1700" b="1">
                <a:latin typeface="Carlito"/>
                <a:cs typeface="Carlito"/>
              </a:rPr>
              <a:t>información</a:t>
            </a:r>
            <a:r>
              <a:rPr dirty="0" sz="1700" spc="-5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básica,</a:t>
            </a:r>
            <a:r>
              <a:rPr dirty="0" sz="1700" spc="-6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diagnóstico </a:t>
            </a:r>
            <a:r>
              <a:rPr dirty="0" sz="1700" b="1">
                <a:latin typeface="Carlito"/>
                <a:cs typeface="Carlito"/>
              </a:rPr>
              <a:t>empresarial</a:t>
            </a:r>
            <a:r>
              <a:rPr dirty="0" sz="1700" spc="3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y</a:t>
            </a:r>
            <a:r>
              <a:rPr dirty="0" sz="1700" spc="-1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planes</a:t>
            </a:r>
            <a:r>
              <a:rPr dirty="0" sz="1700" spc="-10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de</a:t>
            </a:r>
            <a:r>
              <a:rPr dirty="0" sz="1700" spc="-10" b="1">
                <a:latin typeface="Carlito"/>
                <a:cs typeface="Carlito"/>
              </a:rPr>
              <a:t> acción.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2823" rIns="0" bIns="0" rtlCol="0" vert="horz">
            <a:spAutoFit/>
          </a:bodyPr>
          <a:lstStyle/>
          <a:p>
            <a:pPr marL="224726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ASISTENCIA</a:t>
            </a:r>
            <a:r>
              <a:rPr dirty="0" spc="-85"/>
              <a:t> </a:t>
            </a:r>
            <a:r>
              <a:rPr dirty="0" spc="-10"/>
              <a:t>TÉCNICA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801623" y="1350263"/>
            <a:ext cx="8693150" cy="3775075"/>
          </a:xfrm>
          <a:custGeom>
            <a:avLst/>
            <a:gdLst/>
            <a:ahLst/>
            <a:cxnLst/>
            <a:rect l="l" t="t" r="r" b="b"/>
            <a:pathLst>
              <a:path w="8693150" h="3775075">
                <a:moveTo>
                  <a:pt x="8692896" y="0"/>
                </a:moveTo>
                <a:lnTo>
                  <a:pt x="0" y="0"/>
                </a:lnTo>
                <a:lnTo>
                  <a:pt x="0" y="3774948"/>
                </a:lnTo>
                <a:lnTo>
                  <a:pt x="8692896" y="3774948"/>
                </a:lnTo>
                <a:lnTo>
                  <a:pt x="86928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3600" y="1617726"/>
            <a:ext cx="8571230" cy="326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0020" indent="-14732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60020" algn="l"/>
              </a:tabLst>
            </a:pP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Asistencia</a:t>
            </a:r>
            <a:r>
              <a:rPr dirty="0" sz="1800" spc="4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Técnica</a:t>
            </a:r>
            <a:r>
              <a:rPr dirty="0" sz="1800" spc="4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en</a:t>
            </a:r>
            <a:r>
              <a:rPr dirty="0" sz="1800" spc="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Gestión</a:t>
            </a:r>
            <a:r>
              <a:rPr dirty="0" sz="1800" spc="2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3BB4"/>
                </a:solidFill>
                <a:latin typeface="Times New Roman"/>
                <a:cs typeface="Times New Roman"/>
              </a:rPr>
              <a:t>Empresarial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30"/>
              </a:spcBef>
            </a:pPr>
            <a:r>
              <a:rPr dirty="0" sz="1600" b="1">
                <a:latin typeface="Carlito"/>
                <a:cs typeface="Carlito"/>
              </a:rPr>
              <a:t>Programa</a:t>
            </a:r>
            <a:r>
              <a:rPr dirty="0" sz="1600" spc="13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130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Competitividad</a:t>
            </a:r>
            <a:r>
              <a:rPr dirty="0" sz="1600" spc="135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130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las</a:t>
            </a:r>
            <a:r>
              <a:rPr dirty="0" sz="1600" spc="130" b="1">
                <a:latin typeface="Carlito"/>
                <a:cs typeface="Carlito"/>
              </a:rPr>
              <a:t>  </a:t>
            </a:r>
            <a:r>
              <a:rPr dirty="0" sz="1600" b="1">
                <a:latin typeface="Carlito"/>
                <a:cs typeface="Carlito"/>
              </a:rPr>
              <a:t>MIPYMES</a:t>
            </a:r>
            <a:r>
              <a:rPr dirty="0" sz="1600" spc="130" b="1">
                <a:latin typeface="Carlito"/>
                <a:cs typeface="Carlito"/>
              </a:rPr>
              <a:t>  </a:t>
            </a:r>
            <a:r>
              <a:rPr dirty="0" sz="1600" spc="204" b="1">
                <a:latin typeface="Trebuchet MS"/>
                <a:cs typeface="Trebuchet MS"/>
              </a:rPr>
              <a:t>–</a:t>
            </a:r>
            <a:r>
              <a:rPr dirty="0" sz="1600" spc="15" b="1">
                <a:latin typeface="Trebuchet MS"/>
                <a:cs typeface="Trebuchet MS"/>
              </a:rPr>
              <a:t>  </a:t>
            </a:r>
            <a:r>
              <a:rPr dirty="0" sz="1600" b="1">
                <a:latin typeface="Carlito"/>
                <a:cs typeface="Carlito"/>
              </a:rPr>
              <a:t>PCM:</a:t>
            </a:r>
            <a:r>
              <a:rPr dirty="0" sz="1600" spc="135" b="1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125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servicio</a:t>
            </a:r>
            <a:r>
              <a:rPr dirty="0" sz="1600" spc="125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es</a:t>
            </a:r>
            <a:r>
              <a:rPr dirty="0" sz="1600" spc="135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desarrollado</a:t>
            </a:r>
            <a:r>
              <a:rPr dirty="0" sz="1600" spc="130">
                <a:latin typeface="Carlito"/>
                <a:cs typeface="Carlito"/>
              </a:rPr>
              <a:t> 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130">
                <a:latin typeface="Carlito"/>
                <a:cs typeface="Carlito"/>
              </a:rPr>
              <a:t>  </a:t>
            </a:r>
            <a:r>
              <a:rPr dirty="0" sz="1600" spc="-25">
                <a:latin typeface="Carlito"/>
                <a:cs typeface="Carlito"/>
              </a:rPr>
              <a:t>los </a:t>
            </a:r>
            <a:r>
              <a:rPr dirty="0" sz="1600">
                <a:latin typeface="Carlito"/>
                <a:cs typeface="Carlito"/>
              </a:rPr>
              <a:t>profesionales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 spc="-35">
                <a:latin typeface="Carlito"/>
                <a:cs typeface="Carlito"/>
              </a:rPr>
              <a:t>DGCGAT,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cuenta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2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asesores,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1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senior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1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junior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para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esta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tarea.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año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se </a:t>
            </a:r>
            <a:r>
              <a:rPr dirty="0" sz="1600">
                <a:latin typeface="Carlito"/>
                <a:cs typeface="Carlito"/>
              </a:rPr>
              <a:t>asistieron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total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31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empresas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programa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PCM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correspondientes</a:t>
            </a:r>
            <a:r>
              <a:rPr dirty="0" sz="1600" spc="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los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adjudicados</a:t>
            </a:r>
            <a:r>
              <a:rPr dirty="0" sz="1600" spc="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llamado </a:t>
            </a:r>
            <a:r>
              <a:rPr dirty="0" sz="1600">
                <a:latin typeface="Carlito"/>
                <a:cs typeface="Carlito"/>
              </a:rPr>
              <a:t>2019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2020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34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empresas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programa</a:t>
            </a:r>
            <a:r>
              <a:rPr dirty="0" sz="1600" spc="-10">
                <a:latin typeface="Carlito"/>
                <a:cs typeface="Carlito"/>
              </a:rPr>
              <a:t> PFAM..</a:t>
            </a:r>
            <a:endParaRPr sz="16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1925"/>
              </a:spcBef>
            </a:pPr>
            <a:r>
              <a:rPr dirty="0" sz="1600" b="1">
                <a:latin typeface="Carlito"/>
                <a:cs typeface="Carlito"/>
              </a:rPr>
              <a:t>Principales</a:t>
            </a:r>
            <a:r>
              <a:rPr dirty="0" sz="1600" spc="-3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logros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Asistencia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25" b="1">
                <a:latin typeface="Carlito"/>
                <a:cs typeface="Carlito"/>
              </a:rPr>
              <a:t>Técnica </a:t>
            </a:r>
            <a:r>
              <a:rPr dirty="0" sz="1600" b="1">
                <a:latin typeface="Carlito"/>
                <a:cs typeface="Carlito"/>
              </a:rPr>
              <a:t>y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seguimiento</a:t>
            </a:r>
            <a:r>
              <a:rPr dirty="0" sz="1600" spc="-2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a</a:t>
            </a:r>
            <a:r>
              <a:rPr dirty="0" sz="1600" spc="-2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65</a:t>
            </a:r>
            <a:r>
              <a:rPr dirty="0" sz="1600" spc="-10" b="1">
                <a:latin typeface="Carlito"/>
                <a:cs typeface="Carlito"/>
              </a:rPr>
              <a:t> MIPYMES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beneficiadas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por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el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PCM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PFAM.</a:t>
            </a:r>
            <a:endParaRPr sz="1600">
              <a:latin typeface="Carlito"/>
              <a:cs typeface="Carlito"/>
            </a:endParaRPr>
          </a:p>
          <a:p>
            <a:pPr algn="just" marL="176530" indent="-163830">
              <a:lnSpc>
                <a:spcPct val="100000"/>
              </a:lnSpc>
              <a:spcBef>
                <a:spcPts val="1885"/>
              </a:spcBef>
              <a:buAutoNum type="arabicPlain" startAt="2"/>
              <a:tabLst>
                <a:tab pos="176530" algn="l"/>
              </a:tabLst>
            </a:pP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Asistencia</a:t>
            </a:r>
            <a:r>
              <a:rPr dirty="0" sz="1800" spc="5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Técnica</a:t>
            </a:r>
            <a:r>
              <a:rPr dirty="0" sz="1800" spc="4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-</a:t>
            </a:r>
            <a:r>
              <a:rPr dirty="0" sz="1800" spc="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Planes</a:t>
            </a:r>
            <a:r>
              <a:rPr dirty="0" sz="1800" spc="5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BB4"/>
                </a:solidFill>
                <a:latin typeface="Times New Roman"/>
                <a:cs typeface="Times New Roman"/>
              </a:rPr>
              <a:t>de Acción</a:t>
            </a:r>
            <a:r>
              <a:rPr dirty="0" sz="1800" spc="50" b="1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003BB4"/>
                </a:solidFill>
                <a:latin typeface="Times New Roman"/>
                <a:cs typeface="Times New Roman"/>
              </a:rPr>
              <a:t>NAE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35"/>
              </a:spcBef>
            </a:pPr>
            <a:r>
              <a:rPr dirty="0" sz="1600" b="1">
                <a:latin typeface="Carlito"/>
                <a:cs typeface="Carlito"/>
              </a:rPr>
              <a:t>Programa</a:t>
            </a:r>
            <a:r>
              <a:rPr dirty="0" sz="1600" spc="8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Núcleo</a:t>
            </a:r>
            <a:r>
              <a:rPr dirty="0" sz="1600" spc="9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8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Asistencia</a:t>
            </a:r>
            <a:r>
              <a:rPr dirty="0" sz="1600" spc="8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Empresarial</a:t>
            </a:r>
            <a:r>
              <a:rPr dirty="0" sz="1600" spc="6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NAE:</a:t>
            </a:r>
            <a:r>
              <a:rPr dirty="0" sz="1600" spc="80" b="1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servicio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desarrollado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través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del</a:t>
            </a:r>
            <a:r>
              <a:rPr dirty="0" sz="1600" spc="8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Programa </a:t>
            </a:r>
            <a:r>
              <a:rPr dirty="0" sz="1600" spc="-65">
                <a:latin typeface="Trebuchet MS"/>
                <a:cs typeface="Trebuchet MS"/>
              </a:rPr>
              <a:t>“NAE”</a:t>
            </a:r>
            <a:r>
              <a:rPr dirty="0" sz="1600" spc="60">
                <a:latin typeface="Trebuchet MS"/>
                <a:cs typeface="Trebuchet MS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sus</a:t>
            </a:r>
            <a:r>
              <a:rPr dirty="0" sz="1600" spc="19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tutores</a:t>
            </a:r>
            <a:r>
              <a:rPr dirty="0" sz="1600" spc="1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consultores</a:t>
            </a:r>
            <a:r>
              <a:rPr dirty="0" sz="1600" spc="1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empresariales</a:t>
            </a:r>
            <a:r>
              <a:rPr dirty="0" sz="1600" spc="1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junior</a:t>
            </a:r>
            <a:r>
              <a:rPr dirty="0" sz="1600" spc="1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NAE</a:t>
            </a:r>
            <a:r>
              <a:rPr dirty="0" sz="1600" spc="1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quienes</a:t>
            </a:r>
            <a:r>
              <a:rPr dirty="0" sz="1600" spc="18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1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partir</a:t>
            </a:r>
            <a:r>
              <a:rPr dirty="0" sz="1600" spc="1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7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18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conformación</a:t>
            </a:r>
            <a:r>
              <a:rPr dirty="0" sz="1600" spc="18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grupos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trabajo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asisten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emprendedores</a:t>
            </a:r>
            <a:r>
              <a:rPr dirty="0" sz="1600" spc="1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MIPYMES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sus</a:t>
            </a:r>
            <a:r>
              <a:rPr dirty="0" sz="1600" spc="10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comunidades.</a:t>
            </a:r>
            <a:r>
              <a:rPr dirty="0" sz="1600" spc="10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En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este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semestre</a:t>
            </a:r>
            <a:r>
              <a:rPr dirty="0" sz="1600" spc="10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se</a:t>
            </a:r>
            <a:r>
              <a:rPr dirty="0" sz="1600" spc="10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ha </a:t>
            </a:r>
            <a:r>
              <a:rPr dirty="0" sz="1600">
                <a:latin typeface="Carlito"/>
                <a:cs typeface="Carlito"/>
              </a:rPr>
              <a:t>asistido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con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un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diagnóstico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y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plan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acción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173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empresas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varios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Departamentos</a:t>
            </a:r>
            <a:r>
              <a:rPr dirty="0" sz="1600" spc="-1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del</a:t>
            </a:r>
            <a:r>
              <a:rPr dirty="0" sz="1600" spc="-2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país.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935" rIns="0" bIns="0" rtlCol="0" vert="horz">
            <a:spAutoFit/>
          </a:bodyPr>
          <a:lstStyle/>
          <a:p>
            <a:pPr marL="246253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ASISTENCIA</a:t>
            </a:r>
            <a:r>
              <a:rPr dirty="0" spc="-85"/>
              <a:t> </a:t>
            </a:r>
            <a:r>
              <a:rPr dirty="0" spc="-10"/>
              <a:t>TÉCNICA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18744" y="1181100"/>
            <a:ext cx="8511540" cy="2885440"/>
          </a:xfrm>
          <a:custGeom>
            <a:avLst/>
            <a:gdLst/>
            <a:ahLst/>
            <a:cxnLst/>
            <a:rect l="l" t="t" r="r" b="b"/>
            <a:pathLst>
              <a:path w="8511540" h="2885440">
                <a:moveTo>
                  <a:pt x="8511540" y="0"/>
                </a:moveTo>
                <a:lnTo>
                  <a:pt x="0" y="0"/>
                </a:lnTo>
                <a:lnTo>
                  <a:pt x="0" y="2884932"/>
                </a:lnTo>
                <a:lnTo>
                  <a:pt x="8511540" y="2884932"/>
                </a:lnTo>
                <a:lnTo>
                  <a:pt x="85115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80719" y="1450339"/>
            <a:ext cx="838962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rlito"/>
                <a:cs typeface="Carlito"/>
              </a:rPr>
              <a:t>3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Asistencia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Técnica</a:t>
            </a:r>
            <a:r>
              <a:rPr dirty="0" sz="2000" spc="-55" b="1">
                <a:latin typeface="Carlito"/>
                <a:cs typeface="Carlito"/>
              </a:rPr>
              <a:t> </a:t>
            </a:r>
            <a:r>
              <a:rPr dirty="0" sz="2000" spc="254" b="1">
                <a:latin typeface="Trebuchet MS"/>
                <a:cs typeface="Trebuchet MS"/>
              </a:rPr>
              <a:t>–</a:t>
            </a:r>
            <a:r>
              <a:rPr dirty="0" sz="2000" spc="-150" b="1">
                <a:latin typeface="Trebuchet MS"/>
                <a:cs typeface="Trebuchet MS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Comercialización</a:t>
            </a:r>
            <a:endParaRPr sz="20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000" b="1">
                <a:latin typeface="Carlito"/>
                <a:cs typeface="Carlito"/>
              </a:rPr>
              <a:t>Asistencia</a:t>
            </a:r>
            <a:r>
              <a:rPr dirty="0" sz="2000" spc="459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para</a:t>
            </a:r>
            <a:r>
              <a:rPr dirty="0" sz="2000" spc="47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participar</a:t>
            </a:r>
            <a:r>
              <a:rPr dirty="0" sz="2000" spc="48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en</a:t>
            </a:r>
            <a:r>
              <a:rPr dirty="0" sz="2000" spc="4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Ferias</a:t>
            </a:r>
            <a:r>
              <a:rPr dirty="0" sz="2000" spc="4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y</a:t>
            </a:r>
            <a:r>
              <a:rPr dirty="0" sz="2000" spc="47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Exposiciones:</a:t>
            </a:r>
            <a:r>
              <a:rPr dirty="0" sz="2000" spc="4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s</a:t>
            </a:r>
            <a:r>
              <a:rPr dirty="0" sz="2000">
                <a:latin typeface="Carlito"/>
                <a:cs typeface="Carlito"/>
              </a:rPr>
              <a:t>e</a:t>
            </a:r>
            <a:r>
              <a:rPr dirty="0" sz="2000" spc="4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organizaron</a:t>
            </a:r>
            <a:r>
              <a:rPr dirty="0" sz="2000" spc="455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más</a:t>
            </a:r>
            <a:r>
              <a:rPr dirty="0" sz="2000" spc="470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de </a:t>
            </a:r>
            <a:r>
              <a:rPr dirty="0" sz="2000" b="1">
                <a:latin typeface="Carlito"/>
                <a:cs typeface="Carlito"/>
              </a:rPr>
              <a:t>20</a:t>
            </a:r>
            <a:r>
              <a:rPr dirty="0" sz="2000" spc="2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eventos</a:t>
            </a:r>
            <a:r>
              <a:rPr dirty="0" sz="2000" spc="229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de</a:t>
            </a:r>
            <a:r>
              <a:rPr dirty="0" sz="2000" spc="2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promoción</a:t>
            </a:r>
            <a:r>
              <a:rPr dirty="0" sz="2000" spc="21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comercial</a:t>
            </a:r>
            <a:r>
              <a:rPr dirty="0" sz="2000" spc="215" b="1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en</a:t>
            </a:r>
            <a:r>
              <a:rPr dirty="0" sz="2000" spc="2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articulación</a:t>
            </a:r>
            <a:r>
              <a:rPr dirty="0" sz="2000" spc="229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nuestros</a:t>
            </a:r>
            <a:r>
              <a:rPr dirty="0" sz="2000" spc="2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aliados,</a:t>
            </a:r>
            <a:r>
              <a:rPr dirty="0" sz="2000" spc="210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una </a:t>
            </a:r>
            <a:r>
              <a:rPr dirty="0" sz="2000">
                <a:latin typeface="Carlito"/>
                <a:cs typeface="Carlito"/>
              </a:rPr>
              <a:t>Rueda</a:t>
            </a:r>
            <a:r>
              <a:rPr dirty="0" sz="2000" spc="440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445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Negocios</a:t>
            </a:r>
            <a:r>
              <a:rPr dirty="0" sz="2000" spc="440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y</a:t>
            </a:r>
            <a:r>
              <a:rPr dirty="0" sz="2000" spc="440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Expo</a:t>
            </a:r>
            <a:r>
              <a:rPr dirty="0" sz="2000" spc="440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MIPYMES.</a:t>
            </a:r>
            <a:r>
              <a:rPr dirty="0" sz="2000" spc="445">
                <a:latin typeface="Carlito"/>
                <a:cs typeface="Carlito"/>
              </a:rPr>
              <a:t>  </a:t>
            </a:r>
            <a:r>
              <a:rPr dirty="0" sz="2000">
                <a:latin typeface="Carlito"/>
                <a:cs typeface="Carlito"/>
              </a:rPr>
              <a:t>Participaron</a:t>
            </a:r>
            <a:r>
              <a:rPr dirty="0" sz="2000" spc="440">
                <a:latin typeface="Carlito"/>
                <a:cs typeface="Carlito"/>
              </a:rPr>
              <a:t>  </a:t>
            </a:r>
            <a:r>
              <a:rPr dirty="0" sz="2000" b="1">
                <a:latin typeface="Carlito"/>
                <a:cs typeface="Carlito"/>
              </a:rPr>
              <a:t>164</a:t>
            </a:r>
            <a:r>
              <a:rPr dirty="0" sz="2000" spc="450" b="1">
                <a:latin typeface="Carlito"/>
                <a:cs typeface="Carlito"/>
              </a:rPr>
              <a:t>  </a:t>
            </a:r>
            <a:r>
              <a:rPr dirty="0" sz="2000" b="1">
                <a:latin typeface="Carlito"/>
                <a:cs typeface="Carlito"/>
              </a:rPr>
              <a:t>MiPymes</a:t>
            </a:r>
            <a:r>
              <a:rPr dirty="0" sz="2000" spc="445" b="1">
                <a:latin typeface="Carlito"/>
                <a:cs typeface="Carlito"/>
              </a:rPr>
              <a:t>  </a:t>
            </a:r>
            <a:r>
              <a:rPr dirty="0" sz="2000" spc="-50">
                <a:latin typeface="Carlito"/>
                <a:cs typeface="Carlito"/>
              </a:rPr>
              <a:t>y </a:t>
            </a:r>
            <a:r>
              <a:rPr dirty="0" sz="2000" spc="-10">
                <a:latin typeface="Carlito"/>
                <a:cs typeface="Carlito"/>
              </a:rPr>
              <a:t>emprendedores.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74191" y="3429000"/>
            <a:ext cx="8356600" cy="2592705"/>
            <a:chOff x="774191" y="3429000"/>
            <a:chExt cx="8356600" cy="25927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1" y="3444240"/>
              <a:ext cx="4023360" cy="25770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9012" y="3429000"/>
              <a:ext cx="4081272" cy="2592324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0" y="6437376"/>
            <a:ext cx="9906000" cy="50800"/>
          </a:xfrm>
          <a:custGeom>
            <a:avLst/>
            <a:gdLst/>
            <a:ahLst/>
            <a:cxnLst/>
            <a:rect l="l" t="t" r="r" b="b"/>
            <a:pathLst>
              <a:path w="9906000" h="50800">
                <a:moveTo>
                  <a:pt x="9906000" y="0"/>
                </a:moveTo>
                <a:lnTo>
                  <a:pt x="0" y="0"/>
                </a:lnTo>
                <a:lnTo>
                  <a:pt x="0" y="50292"/>
                </a:lnTo>
                <a:lnTo>
                  <a:pt x="9906000" y="50292"/>
                </a:lnTo>
                <a:lnTo>
                  <a:pt x="9906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6536435"/>
            <a:ext cx="9906000" cy="48895"/>
          </a:xfrm>
          <a:custGeom>
            <a:avLst/>
            <a:gdLst/>
            <a:ahLst/>
            <a:cxnLst/>
            <a:rect l="l" t="t" r="r" b="b"/>
            <a:pathLst>
              <a:path w="9906000" h="48895">
                <a:moveTo>
                  <a:pt x="9906000" y="0"/>
                </a:moveTo>
                <a:lnTo>
                  <a:pt x="0" y="0"/>
                </a:lnTo>
                <a:lnTo>
                  <a:pt x="0" y="48768"/>
                </a:lnTo>
                <a:lnTo>
                  <a:pt x="9906000" y="48768"/>
                </a:lnTo>
                <a:lnTo>
                  <a:pt x="9906000" y="0"/>
                </a:lnTo>
                <a:close/>
              </a:path>
            </a:pathLst>
          </a:custGeom>
          <a:solidFill>
            <a:srgbClr val="0E4E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59" y="347472"/>
            <a:ext cx="1623059" cy="249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2024-01-15T19:42:09Z</dcterms:created>
  <dcterms:modified xsi:type="dcterms:W3CDTF">2024-01-15T19:42:09Z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2024-01-15T00:00:00Z</vt:filetime>
  </property>
  <property fmtid="{D5CDD505-2E9C-101B-9397-08002B2CF9AE}" pid="5" name="Producer">
    <vt:lpwstr>3-Heights(TM) PDF Security Shell 4.8.25.2 (http://www.pdf-tools.com)</vt:lpwstr>
  </property>
</Properties>
</file>