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.xml" ContentType="application/inkml+xml"/>
  <Override PartName="/ppt/charts/chart1.xml" ContentType="application/vnd.openxmlformats-officedocument.drawingml.chart+xml"/>
  <Override PartName="/ppt/media/image69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9" r:id="rId5"/>
    <p:sldMasterId id="2147483672" r:id="rId6"/>
    <p:sldMasterId id="2147483648" r:id="rId7"/>
    <p:sldMasterId id="2147483660" r:id="rId8"/>
  </p:sldMasterIdLst>
  <p:notesMasterIdLst>
    <p:notesMasterId r:id="rId72"/>
  </p:notesMasterIdLst>
  <p:handoutMasterIdLst>
    <p:handoutMasterId r:id="rId73"/>
  </p:handoutMasterIdLst>
  <p:sldIdLst>
    <p:sldId id="618" r:id="rId9"/>
    <p:sldId id="461" r:id="rId10"/>
    <p:sldId id="584" r:id="rId11"/>
    <p:sldId id="585" r:id="rId12"/>
    <p:sldId id="586" r:id="rId13"/>
    <p:sldId id="587" r:id="rId14"/>
    <p:sldId id="588" r:id="rId15"/>
    <p:sldId id="487" r:id="rId16"/>
    <p:sldId id="590" r:id="rId17"/>
    <p:sldId id="573" r:id="rId18"/>
    <p:sldId id="591" r:id="rId19"/>
    <p:sldId id="491" r:id="rId20"/>
    <p:sldId id="533" r:id="rId21"/>
    <p:sldId id="529" r:id="rId22"/>
    <p:sldId id="534" r:id="rId23"/>
    <p:sldId id="567" r:id="rId24"/>
    <p:sldId id="547" r:id="rId25"/>
    <p:sldId id="532" r:id="rId26"/>
    <p:sldId id="548" r:id="rId27"/>
    <p:sldId id="568" r:id="rId28"/>
    <p:sldId id="570" r:id="rId29"/>
    <p:sldId id="571" r:id="rId30"/>
    <p:sldId id="569" r:id="rId31"/>
    <p:sldId id="572" r:id="rId32"/>
    <p:sldId id="434" r:id="rId33"/>
    <p:sldId id="574" r:id="rId34"/>
    <p:sldId id="592" r:id="rId35"/>
    <p:sldId id="576" r:id="rId36"/>
    <p:sldId id="577" r:id="rId37"/>
    <p:sldId id="578" r:id="rId38"/>
    <p:sldId id="579" r:id="rId39"/>
    <p:sldId id="580" r:id="rId40"/>
    <p:sldId id="582" r:id="rId41"/>
    <p:sldId id="604" r:id="rId42"/>
    <p:sldId id="605" r:id="rId43"/>
    <p:sldId id="606" r:id="rId44"/>
    <p:sldId id="608" r:id="rId45"/>
    <p:sldId id="607" r:id="rId46"/>
    <p:sldId id="609" r:id="rId47"/>
    <p:sldId id="610" r:id="rId48"/>
    <p:sldId id="611" r:id="rId49"/>
    <p:sldId id="612" r:id="rId50"/>
    <p:sldId id="613" r:id="rId51"/>
    <p:sldId id="614" r:id="rId52"/>
    <p:sldId id="616" r:id="rId53"/>
    <p:sldId id="593" r:id="rId54"/>
    <p:sldId id="601" r:id="rId55"/>
    <p:sldId id="595" r:id="rId56"/>
    <p:sldId id="596" r:id="rId57"/>
    <p:sldId id="597" r:id="rId58"/>
    <p:sldId id="598" r:id="rId59"/>
    <p:sldId id="615" r:id="rId60"/>
    <p:sldId id="602" r:id="rId61"/>
    <p:sldId id="603" r:id="rId62"/>
    <p:sldId id="619" r:id="rId63"/>
    <p:sldId id="620" r:id="rId64"/>
    <p:sldId id="621" r:id="rId65"/>
    <p:sldId id="622" r:id="rId66"/>
    <p:sldId id="623" r:id="rId67"/>
    <p:sldId id="624" r:id="rId68"/>
    <p:sldId id="626" r:id="rId69"/>
    <p:sldId id="617" r:id="rId70"/>
    <p:sldId id="599" r:id="rId71"/>
  </p:sldIdLst>
  <p:sldSz cx="9906000" cy="6858000" type="A4"/>
  <p:notesSz cx="6735763" cy="9866313"/>
  <p:defaultTextStyle>
    <a:defPPr>
      <a:defRPr lang="es-ES"/>
    </a:defPPr>
    <a:lvl1pPr marL="0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311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621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8932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243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1554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7864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4175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0486" algn="l" defTabSz="107262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  <a:srgbClr val="E9710D"/>
    <a:srgbClr val="000000"/>
    <a:srgbClr val="003CB4"/>
    <a:srgbClr val="2970FF"/>
    <a:srgbClr val="FF6699"/>
    <a:srgbClr val="9954CC"/>
    <a:srgbClr val="FF99CC"/>
    <a:srgbClr val="CF6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04" y="90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micpy-my.sharepoint.com/personal/m_caceres_mic_gov_py/Documents/Ley%2060-90%20Mauri/Estadisticas/2022/ESTADISTICAS.%2012%20DICIEMBRE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INVERSIONES LEY 60/90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2021</c:v>
          </c:tx>
          <c:spPr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Comparativo!$D$6:$F$6</c:f>
              <c:strCache>
                <c:ptCount val="3"/>
                <c:pt idx="0">
                  <c:v>NACIONAL</c:v>
                </c:pt>
                <c:pt idx="1">
                  <c:v>EXTRANJERA</c:v>
                </c:pt>
                <c:pt idx="2">
                  <c:v>TOTAL</c:v>
                </c:pt>
              </c:strCache>
            </c:strRef>
          </c:cat>
          <c:val>
            <c:numRef>
              <c:f>Comparativo!$D$7:$F$7</c:f>
              <c:numCache>
                <c:formatCode>#,##0</c:formatCode>
                <c:ptCount val="3"/>
                <c:pt idx="0">
                  <c:v>1210432</c:v>
                </c:pt>
                <c:pt idx="1">
                  <c:v>207779</c:v>
                </c:pt>
                <c:pt idx="2">
                  <c:v>1418211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2-4506-8D0F-0184A91D147E}"/>
            </c:ext>
          </c:extLst>
        </c:ser>
        <c:ser>
          <c:idx val="1"/>
          <c:order val="1"/>
          <c:tx>
            <c:v>2022</c:v>
          </c:tx>
          <c:spPr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7.1139332540513514E-3"/>
                  <c:y val="9.5205851111570172E-4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Y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42-4506-8D0F-0184A91D147E}"/>
                </c:ext>
              </c:extLst>
            </c:dLbl>
            <c:dLbl>
              <c:idx val="1"/>
              <c:layout>
                <c:manualLayout>
                  <c:x val="-2.7329347827333476E-3"/>
                  <c:y val="-2.7866197490594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42-4506-8D0F-0184A91D147E}"/>
                </c:ext>
              </c:extLst>
            </c:dLbl>
            <c:dLbl>
              <c:idx val="2"/>
              <c:layout>
                <c:manualLayout>
                  <c:x val="-1.2881984144368132E-3"/>
                  <c:y val="-7.407800736062567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s-PY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42-4506-8D0F-0184A91D147E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Comparativo!$D$6:$F$6</c:f>
              <c:strCache>
                <c:ptCount val="3"/>
                <c:pt idx="0">
                  <c:v>NACIONAL</c:v>
                </c:pt>
                <c:pt idx="1">
                  <c:v>EXTRANJERA</c:v>
                </c:pt>
                <c:pt idx="2">
                  <c:v>TOTAL</c:v>
                </c:pt>
              </c:strCache>
            </c:strRef>
          </c:cat>
          <c:val>
            <c:numRef>
              <c:f>Comparativo!$D$8:$F$8</c:f>
              <c:numCache>
                <c:formatCode>#,##0</c:formatCode>
                <c:ptCount val="3"/>
                <c:pt idx="0">
                  <c:v>1334575.6900000002</c:v>
                </c:pt>
                <c:pt idx="1">
                  <c:v>579674.10880000005</c:v>
                </c:pt>
                <c:pt idx="2">
                  <c:v>1914249.7988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42-4506-8D0F-0184A91D1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35236984"/>
        <c:axId val="335234240"/>
      </c:barChart>
      <c:catAx>
        <c:axId val="33523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PY"/>
          </a:p>
        </c:txPr>
        <c:crossAx val="335234240"/>
        <c:crosses val="autoZero"/>
        <c:auto val="1"/>
        <c:lblAlgn val="ctr"/>
        <c:lblOffset val="100"/>
        <c:noMultiLvlLbl val="0"/>
      </c:catAx>
      <c:valAx>
        <c:axId val="33523424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PY"/>
          </a:p>
        </c:txPr>
        <c:crossAx val="3352369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Y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4952C-7D35-46C2-B892-E292D9A64140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B45F-282B-4E3F-91CB-12412A3D9C5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88596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4T23:16:1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12460,'0'0'0,"0"0"-5349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4T22:11:4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12460,'0'0'0,"0"0"-5349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1AD6B-5046-4FBF-8B97-4DE45E12FEB9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09E6F-9720-48C5-B0BF-2A4001B9A4B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6898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50056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16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76376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17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4232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18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84394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19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0075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20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89092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82930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73542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35770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45350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25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4412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Fuente: BCP</a:t>
            </a:r>
          </a:p>
        </p:txBody>
      </p:sp>
    </p:spTree>
    <p:extLst>
      <p:ext uri="{BB962C8B-B14F-4D97-AF65-F5344CB8AC3E}">
        <p14:creationId xmlns:p14="http://schemas.microsoft.com/office/powerpoint/2010/main" val="2348631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45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70434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52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50507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62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33902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63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44127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/>
              <a:t>PIB</a:t>
            </a:r>
            <a:r>
              <a:rPr lang="es-PY" baseline="0" dirty="0"/>
              <a:t> y PIB per cápita: Proyección del BCP al 8 de octubre de 2018</a:t>
            </a:r>
          </a:p>
          <a:p>
            <a:r>
              <a:rPr lang="es-PY" baseline="0" dirty="0"/>
              <a:t>Proyección de crecimiento: BCP al 8 de octubre</a:t>
            </a:r>
          </a:p>
          <a:p>
            <a:r>
              <a:rPr lang="es-PY" baseline="0" dirty="0"/>
              <a:t>Inflación: Interanual oct-17 a sep-18 (BCP)</a:t>
            </a:r>
          </a:p>
          <a:p>
            <a:r>
              <a:rPr lang="es-PY" baseline="0" dirty="0"/>
              <a:t>Reservas monetarias: BCP al 5 de </a:t>
            </a:r>
            <a:r>
              <a:rPr lang="es-PY" baseline="0" dirty="0" err="1"/>
              <a:t>octube</a:t>
            </a:r>
            <a:endParaRPr lang="es-PY" baseline="0" dirty="0"/>
          </a:p>
          <a:p>
            <a:r>
              <a:rPr lang="es-PY" baseline="0" dirty="0"/>
              <a:t>Deuda Pública Externa: BCP al 8 de octubre</a:t>
            </a:r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D9FBD-EC79-4EF4-B7E9-2545F9C27ACC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404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/>
              <a:t>PIB</a:t>
            </a:r>
            <a:r>
              <a:rPr lang="es-PY" baseline="0" dirty="0"/>
              <a:t> y PIB per cápita: Proyección del BCP al 8 de octubre de 2018</a:t>
            </a:r>
          </a:p>
          <a:p>
            <a:r>
              <a:rPr lang="es-PY" baseline="0" dirty="0"/>
              <a:t>Proyección de crecimiento: BCP al 8 de octubre</a:t>
            </a:r>
          </a:p>
          <a:p>
            <a:r>
              <a:rPr lang="es-PY" baseline="0" dirty="0"/>
              <a:t>Inflación: Interanual oct-17 a sep-18 (BCP)</a:t>
            </a:r>
          </a:p>
          <a:p>
            <a:r>
              <a:rPr lang="es-PY" baseline="0" dirty="0"/>
              <a:t>Reservas monetarias: BCP al 5 de </a:t>
            </a:r>
            <a:r>
              <a:rPr lang="es-PY" baseline="0" dirty="0" err="1"/>
              <a:t>octube</a:t>
            </a:r>
            <a:endParaRPr lang="es-PY" baseline="0" dirty="0"/>
          </a:p>
          <a:p>
            <a:r>
              <a:rPr lang="es-PY" baseline="0" dirty="0"/>
              <a:t>Deuda Pública Externa: BCP al 8 de octubre</a:t>
            </a:r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D9FBD-EC79-4EF4-B7E9-2545F9C27ACC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2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11200" y="1328738"/>
            <a:ext cx="5192713" cy="3594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/>
              <a:t>Fuente: BCP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D9FBD-EC79-4EF4-B7E9-2545F9C27ACC}" type="slidenum">
              <a:rPr lang="es-PY" smtClean="0">
                <a:solidFill>
                  <a:prstClr val="black"/>
                </a:solidFill>
              </a:rPr>
              <a:pPr/>
              <a:t>7</a:t>
            </a:fld>
            <a:endParaRPr 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2717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5707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1308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Material</a:t>
            </a:r>
            <a:r>
              <a:rPr lang="x-none" baseline="0" dirty="0"/>
              <a:t> elaborado por la DGII/MIPYMES/MIC. </a:t>
            </a:r>
            <a:r>
              <a:rPr lang="es-PY" baseline="0" dirty="0"/>
              <a:t>Enero 2023</a:t>
            </a:r>
            <a:r>
              <a:rPr lang="x-none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09E6F-9720-48C5-B0BF-2A4001B9A4B5}" type="slidenum">
              <a:rPr lang="es-PY" smtClean="0"/>
              <a:t>15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5942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53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8250" y="3602041"/>
            <a:ext cx="7429500" cy="1655763"/>
          </a:xfrm>
        </p:spPr>
        <p:txBody>
          <a:bodyPr/>
          <a:lstStyle>
            <a:lvl1pPr marL="0" indent="0" algn="ctr">
              <a:buNone/>
              <a:defRPr sz="2100"/>
            </a:lvl1pPr>
            <a:lvl2pPr marL="402233" indent="0" algn="ctr">
              <a:buNone/>
              <a:defRPr sz="1800"/>
            </a:lvl2pPr>
            <a:lvl3pPr marL="804466" indent="0" algn="ctr">
              <a:buNone/>
              <a:defRPr sz="1600"/>
            </a:lvl3pPr>
            <a:lvl4pPr marL="1206699" indent="0" algn="ctr">
              <a:buNone/>
              <a:defRPr sz="1400"/>
            </a:lvl4pPr>
            <a:lvl5pPr marL="1608932" indent="0" algn="ctr">
              <a:buNone/>
              <a:defRPr sz="1400"/>
            </a:lvl5pPr>
            <a:lvl6pPr marL="2011165" indent="0" algn="ctr">
              <a:buNone/>
              <a:defRPr sz="1400"/>
            </a:lvl6pPr>
            <a:lvl7pPr marL="2413398" indent="0" algn="ctr">
              <a:buNone/>
              <a:defRPr sz="1400"/>
            </a:lvl7pPr>
            <a:lvl8pPr marL="2815631" indent="0" algn="ctr">
              <a:buNone/>
              <a:defRPr sz="1400"/>
            </a:lvl8pPr>
            <a:lvl9pPr marL="3217864" indent="0" algn="ctr">
              <a:buNone/>
              <a:defRPr sz="1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8986" y="365133"/>
            <a:ext cx="2135981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1042" y="365133"/>
            <a:ext cx="6284119" cy="581183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98E0E-6587-4DAE-BF84-2A0DD1552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AA8616-EB5F-4E19-A388-D5F25D041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105D81-C37E-4BEE-9DED-9B64C6DF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5FC4-EAC0-4308-A7AC-D0C8C1B9B807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39CB51-C64F-494C-8FF1-49ACD5D4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EB5784-C45F-4088-BB30-79CE6FA1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0D31-D88A-4C7C-8E38-B50804CB443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008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88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5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149622">
              <a:lnSpc>
                <a:spcPts val="1166"/>
              </a:lnSpc>
            </a:pPr>
            <a:fld id="{81D60167-4931-47E6-BA6A-407CBD079E47}" type="slidenum">
              <a:rPr sz="1138" dirty="0">
                <a:solidFill>
                  <a:srgbClr val="888888"/>
                </a:solidFill>
              </a:rPr>
              <a:pPr marL="149622">
                <a:lnSpc>
                  <a:spcPts val="1166"/>
                </a:lnSpc>
              </a:pPr>
              <a:t>‹Nº›</a:t>
            </a:fld>
            <a:endParaRPr sz="1138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88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5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149622">
              <a:lnSpc>
                <a:spcPts val="1166"/>
              </a:lnSpc>
            </a:pPr>
            <a:fld id="{81D60167-4931-47E6-BA6A-407CBD079E47}" type="slidenum">
              <a:rPr sz="1138" dirty="0">
                <a:solidFill>
                  <a:srgbClr val="888888"/>
                </a:solidFill>
              </a:rPr>
              <a:pPr marL="149622">
                <a:lnSpc>
                  <a:spcPts val="1166"/>
                </a:lnSpc>
              </a:pPr>
              <a:t>‹Nº›</a:t>
            </a:fld>
            <a:endParaRPr sz="1138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5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3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2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90B3-FD46-4234-A191-C1805EC57B87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654-AC6C-495A-9C83-0CD6A8A8FFF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4563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90B3-FD46-4234-A191-C1805EC57B87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654-AC6C-495A-9C83-0CD6A8A8FFF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9146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90B3-FD46-4234-A191-C1805EC57B87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654-AC6C-495A-9C83-0CD6A8A8FFF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1383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BEE7C-932E-4D05-A1BD-2CA6CDF4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4A98B9-5957-440A-8578-C4873F447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F1B7F9-0B1F-41DB-9801-0FC7159A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F29C-D79B-43A1-97AD-699E6E5BD762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3E94A2-6307-41DF-9D0A-2A3C1667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2D6B23-8A30-4B2A-9676-0D284973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87C84-6D9C-4D92-A1B6-390B182D8D72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0142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A57A8-244B-418E-9D2D-5611BFA82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ED569E-E006-4388-B232-33E49CFD1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520A0-755A-4251-9BC3-26C12551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F29C-D79B-43A1-97AD-699E6E5BD762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ED0830-2D8F-4F25-93CA-13230035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53E7FE-F36D-4958-9DD9-917158C1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87C84-6D9C-4D92-A1B6-390B182D8D72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2115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BE54-7C7E-4238-819B-1C9C8B9ED6CE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7531-2E2E-4F2D-9ECD-19AD1619C55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0149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883" y="1709746"/>
            <a:ext cx="8543925" cy="2852737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5883" y="4589469"/>
            <a:ext cx="8543925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2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0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06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89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11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1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156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17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31" y="365129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33" indent="0">
              <a:buNone/>
              <a:defRPr sz="1800" b="1"/>
            </a:lvl2pPr>
            <a:lvl3pPr marL="804466" indent="0">
              <a:buNone/>
              <a:defRPr sz="1600" b="1"/>
            </a:lvl3pPr>
            <a:lvl4pPr marL="1206699" indent="0">
              <a:buNone/>
              <a:defRPr sz="1400" b="1"/>
            </a:lvl4pPr>
            <a:lvl5pPr marL="1608932" indent="0">
              <a:buNone/>
              <a:defRPr sz="1400" b="1"/>
            </a:lvl5pPr>
            <a:lvl6pPr marL="2011165" indent="0">
              <a:buNone/>
              <a:defRPr sz="1400" b="1"/>
            </a:lvl6pPr>
            <a:lvl7pPr marL="2413398" indent="0">
              <a:buNone/>
              <a:defRPr sz="1400" b="1"/>
            </a:lvl7pPr>
            <a:lvl8pPr marL="2815631" indent="0">
              <a:buNone/>
              <a:defRPr sz="1400" b="1"/>
            </a:lvl8pPr>
            <a:lvl9pPr marL="3217864" indent="0">
              <a:buNone/>
              <a:defRPr sz="1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33" indent="0">
              <a:buNone/>
              <a:defRPr sz="1800" b="1"/>
            </a:lvl2pPr>
            <a:lvl3pPr marL="804466" indent="0">
              <a:buNone/>
              <a:defRPr sz="1600" b="1"/>
            </a:lvl3pPr>
            <a:lvl4pPr marL="1206699" indent="0">
              <a:buNone/>
              <a:defRPr sz="1400" b="1"/>
            </a:lvl4pPr>
            <a:lvl5pPr marL="1608932" indent="0">
              <a:buNone/>
              <a:defRPr sz="1400" b="1"/>
            </a:lvl5pPr>
            <a:lvl6pPr marL="2011165" indent="0">
              <a:buNone/>
              <a:defRPr sz="1400" b="1"/>
            </a:lvl6pPr>
            <a:lvl7pPr marL="2413398" indent="0">
              <a:buNone/>
              <a:defRPr sz="1400" b="1"/>
            </a:lvl7pPr>
            <a:lvl8pPr marL="2815631" indent="0">
              <a:buNone/>
              <a:defRPr sz="1400" b="1"/>
            </a:lvl8pPr>
            <a:lvl9pPr marL="3217864" indent="0">
              <a:buNone/>
              <a:defRPr sz="1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340" y="987433"/>
            <a:ext cx="5014913" cy="48736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2332" y="2057403"/>
            <a:ext cx="3194943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02233" indent="0">
              <a:buNone/>
              <a:defRPr sz="1200"/>
            </a:lvl2pPr>
            <a:lvl3pPr marL="804466" indent="0">
              <a:buNone/>
              <a:defRPr sz="1100"/>
            </a:lvl3pPr>
            <a:lvl4pPr marL="1206699" indent="0">
              <a:buNone/>
              <a:defRPr sz="900"/>
            </a:lvl4pPr>
            <a:lvl5pPr marL="1608932" indent="0">
              <a:buNone/>
              <a:defRPr sz="900"/>
            </a:lvl5pPr>
            <a:lvl6pPr marL="2011165" indent="0">
              <a:buNone/>
              <a:defRPr sz="900"/>
            </a:lvl6pPr>
            <a:lvl7pPr marL="2413398" indent="0">
              <a:buNone/>
              <a:defRPr sz="900"/>
            </a:lvl7pPr>
            <a:lvl8pPr marL="2815631" indent="0">
              <a:buNone/>
              <a:defRPr sz="900"/>
            </a:lvl8pPr>
            <a:lvl9pPr marL="3217864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11340" y="987433"/>
            <a:ext cx="5014913" cy="4873625"/>
          </a:xfrm>
        </p:spPr>
        <p:txBody>
          <a:bodyPr/>
          <a:lstStyle>
            <a:lvl1pPr marL="0" indent="0">
              <a:buNone/>
              <a:defRPr sz="2800"/>
            </a:lvl1pPr>
            <a:lvl2pPr marL="402233" indent="0">
              <a:buNone/>
              <a:defRPr sz="2500"/>
            </a:lvl2pPr>
            <a:lvl3pPr marL="804466" indent="0">
              <a:buNone/>
              <a:defRPr sz="2100"/>
            </a:lvl3pPr>
            <a:lvl4pPr marL="1206699" indent="0">
              <a:buNone/>
              <a:defRPr sz="1800"/>
            </a:lvl4pPr>
            <a:lvl5pPr marL="1608932" indent="0">
              <a:buNone/>
              <a:defRPr sz="1800"/>
            </a:lvl5pPr>
            <a:lvl6pPr marL="2011165" indent="0">
              <a:buNone/>
              <a:defRPr sz="1800"/>
            </a:lvl6pPr>
            <a:lvl7pPr marL="2413398" indent="0">
              <a:buNone/>
              <a:defRPr sz="1800"/>
            </a:lvl7pPr>
            <a:lvl8pPr marL="2815631" indent="0">
              <a:buNone/>
              <a:defRPr sz="1800"/>
            </a:lvl8pPr>
            <a:lvl9pPr marL="3217864" indent="0">
              <a:buNone/>
              <a:defRPr sz="1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2332" y="2057403"/>
            <a:ext cx="3194943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02233" indent="0">
              <a:buNone/>
              <a:defRPr sz="1200"/>
            </a:lvl2pPr>
            <a:lvl3pPr marL="804466" indent="0">
              <a:buNone/>
              <a:defRPr sz="1100"/>
            </a:lvl3pPr>
            <a:lvl4pPr marL="1206699" indent="0">
              <a:buNone/>
              <a:defRPr sz="900"/>
            </a:lvl4pPr>
            <a:lvl5pPr marL="1608932" indent="0">
              <a:buNone/>
              <a:defRPr sz="900"/>
            </a:lvl5pPr>
            <a:lvl6pPr marL="2011165" indent="0">
              <a:buNone/>
              <a:defRPr sz="900"/>
            </a:lvl6pPr>
            <a:lvl7pPr marL="2413398" indent="0">
              <a:buNone/>
              <a:defRPr sz="900"/>
            </a:lvl7pPr>
            <a:lvl8pPr marL="2815631" indent="0">
              <a:buNone/>
              <a:defRPr sz="900"/>
            </a:lvl8pPr>
            <a:lvl9pPr marL="3217864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81042" y="365129"/>
            <a:ext cx="8543925" cy="1325563"/>
          </a:xfrm>
          <a:prstGeom prst="rect">
            <a:avLst/>
          </a:prstGeom>
        </p:spPr>
        <p:txBody>
          <a:bodyPr vert="horz" lIns="107263" tIns="53630" rIns="107263" bIns="53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1042" y="1825625"/>
            <a:ext cx="8543925" cy="4351339"/>
          </a:xfrm>
          <a:prstGeom prst="rect">
            <a:avLst/>
          </a:prstGeom>
        </p:spPr>
        <p:txBody>
          <a:bodyPr vert="horz" lIns="107263" tIns="53630" rIns="107263" bIns="53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31/01/2023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281367" y="6356356"/>
            <a:ext cx="3343275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72621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155" indent="-268155" algn="l" defTabSz="1072621" rtl="0" eaLnBrk="1" latinLnBrk="0" hangingPunct="1">
        <a:lnSpc>
          <a:spcPct val="90000"/>
        </a:lnSpc>
        <a:spcBef>
          <a:spcPts val="1173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04466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0777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088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398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49709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020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331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641" indent="-268155" algn="l" defTabSz="1072621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1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62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932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243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55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86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175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486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3409" y="466909"/>
            <a:ext cx="4499181" cy="858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5878" y="1684401"/>
            <a:ext cx="8559403" cy="401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032001" y="6453403"/>
            <a:ext cx="327104" cy="3078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75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149622">
              <a:lnSpc>
                <a:spcPts val="1166"/>
              </a:lnSpc>
            </a:pPr>
            <a:fld id="{81D60167-4931-47E6-BA6A-407CBD079E47}" type="slidenum">
              <a:rPr sz="1138" dirty="0">
                <a:solidFill>
                  <a:srgbClr val="888888"/>
                </a:solidFill>
              </a:rPr>
              <a:pPr marL="149622">
                <a:lnSpc>
                  <a:spcPts val="1166"/>
                </a:lnSpc>
              </a:pPr>
              <a:t>‹Nº›</a:t>
            </a:fld>
            <a:endParaRPr sz="1138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8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6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90B3-FD46-4234-A191-C1805EC57B87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6"/>
            <a:ext cx="31369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6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4654-AC6C-495A-9C83-0CD6A8A8FFF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198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62" r:id="rId3"/>
  </p:sldLayoutIdLst>
  <p:txStyles>
    <p:titleStyle>
      <a:lvl1pPr algn="ctr" defTabSz="10316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BB25D2-3AFA-4983-87B8-7B044AD9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ED9003-DA87-4A95-AFD5-455347EEA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5FEEB-4796-4BF3-8C09-5A24C6224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F29C-D79B-43A1-97AD-699E6E5BD762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CF064-EDBD-47CF-BF2F-6E1E3C30D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F1B4FE-70B9-4362-95A5-FCFA5F387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7C84-6D9C-4D92-A1B6-390B182D8D72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937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BE54-7C7E-4238-819B-1C9C8B9ED6CE}" type="datetimeFigureOut">
              <a:rPr lang="es-PY" smtClean="0"/>
              <a:t>31/1/2023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7531-2E2E-4F2D-9ECD-19AD1619C55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2999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hyperlink" Target="https://www.mipymes.gov.p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hyperlink" Target="https://www.mipymes.gov.py/biblioteca-virtual-del-vmmipym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0.jpe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5.jpeg"/><Relationship Id="rId5" Type="http://schemas.openxmlformats.org/officeDocument/2006/relationships/image" Target="../media/image22.png"/><Relationship Id="rId10" Type="http://schemas.openxmlformats.org/officeDocument/2006/relationships/image" Target="../media/image34.jpeg"/><Relationship Id="rId4" Type="http://schemas.openxmlformats.org/officeDocument/2006/relationships/image" Target="../media/image21.png"/><Relationship Id="rId9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.gov.py/exporta_facil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hyperlink" Target="https://www.mic.gov.py/exporta_faci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0.png"/><Relationship Id="rId7" Type="http://schemas.openxmlformats.org/officeDocument/2006/relationships/hyperlink" Target="https://www.mipymes.gov.py/internacionalizacion/" TargetMode="External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1.jpeg"/><Relationship Id="rId5" Type="http://schemas.openxmlformats.org/officeDocument/2006/relationships/image" Target="../media/image21.png"/><Relationship Id="rId10" Type="http://schemas.openxmlformats.org/officeDocument/2006/relationships/image" Target="../media/image40.jpe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pymes.gov.py/dgii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43.JP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6.jpeg"/><Relationship Id="rId5" Type="http://schemas.openxmlformats.org/officeDocument/2006/relationships/image" Target="../media/image22.png"/><Relationship Id="rId10" Type="http://schemas.openxmlformats.org/officeDocument/2006/relationships/image" Target="../media/image45.jpg"/><Relationship Id="rId4" Type="http://schemas.openxmlformats.org/officeDocument/2006/relationships/image" Target="../media/image21.pn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0.png"/><Relationship Id="rId7" Type="http://schemas.openxmlformats.org/officeDocument/2006/relationships/hyperlink" Target="https://www.mipymes.gov.py/dgii/" TargetMode="External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1.jpeg"/><Relationship Id="rId5" Type="http://schemas.openxmlformats.org/officeDocument/2006/relationships/image" Target="../media/image22.png"/><Relationship Id="rId10" Type="http://schemas.openxmlformats.org/officeDocument/2006/relationships/image" Target="../media/image50.jpeg"/><Relationship Id="rId4" Type="http://schemas.openxmlformats.org/officeDocument/2006/relationships/image" Target="../media/image21.png"/><Relationship Id="rId9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2527237-4D51-4AC8-B1A0-EFC86CE2C230}"/>
              </a:ext>
            </a:extLst>
          </p:cNvPr>
          <p:cNvSpPr/>
          <p:nvPr/>
        </p:nvSpPr>
        <p:spPr>
          <a:xfrm>
            <a:off x="1386895" y="1586055"/>
            <a:ext cx="7945768" cy="158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s-ES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MEMORIA ANUAL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s-ES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MINISTERIO DE INDUSTRIA Y COMERCIO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s-ES" sz="2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de Transparencia y Anticorrupción UTA </a:t>
            </a:r>
            <a:endParaRPr lang="es-PY" sz="2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18" y="3954119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98" y="3737859"/>
            <a:ext cx="1641533" cy="164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96" y="3747847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55407" y="5889456"/>
            <a:ext cx="1659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dirty="0"/>
              <a:t>Diálogo con los ciudadanos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721569" y="5904574"/>
            <a:ext cx="1643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/>
              <a:t>Mejorar la gestión pública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694293" y="5875790"/>
            <a:ext cx="165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dirty="0"/>
              <a:t>Garantizar el control social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984278" y="5843109"/>
            <a:ext cx="1348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/>
              <a:t>Prevenir la corrupción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92" y="3737859"/>
            <a:ext cx="1745756" cy="174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259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24EE92-BB3D-1CBB-EB8A-E15A5675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42" y="938151"/>
            <a:ext cx="8543925" cy="5238813"/>
          </a:xfrm>
        </p:spPr>
        <p:txBody>
          <a:bodyPr/>
          <a:lstStyle/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dirty="0">
                <a:solidFill>
                  <a:schemeClr val="tx2"/>
                </a:solidFill>
              </a:rPr>
              <a:t>VICEMINISTERIO DE LAS MIPYMES </a:t>
            </a:r>
            <a:endParaRPr lang="es-PY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8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1AEC0D-CB62-409A-924E-754B1CE35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00" b="8696"/>
          <a:stretch/>
        </p:blipFill>
        <p:spPr>
          <a:xfrm>
            <a:off x="4886230" y="1823071"/>
            <a:ext cx="3537009" cy="3377322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8A585D10-1B1B-4F27-B861-72CAF58A16CA}"/>
              </a:ext>
            </a:extLst>
          </p:cNvPr>
          <p:cNvSpPr/>
          <p:nvPr/>
        </p:nvSpPr>
        <p:spPr>
          <a:xfrm>
            <a:off x="4894471" y="1823071"/>
            <a:ext cx="3537011" cy="337324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233F188-1E93-4F04-AD1E-658CBC2CFD4C}"/>
              </a:ext>
            </a:extLst>
          </p:cNvPr>
          <p:cNvSpPr/>
          <p:nvPr/>
        </p:nvSpPr>
        <p:spPr>
          <a:xfrm>
            <a:off x="1129224" y="1824715"/>
            <a:ext cx="3788438" cy="33756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38196">
              <a:spcAft>
                <a:spcPts val="975"/>
              </a:spcAft>
            </a:pPr>
            <a:r>
              <a:rPr lang="es-MX" sz="1463" dirty="0">
                <a:solidFill>
                  <a:prstClr val="white"/>
                </a:solidFill>
                <a:latin typeface="Calibri"/>
              </a:rPr>
              <a:t>CON UN PLAN NACIONAL DE MIPYMES QUE PROMUEVE: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463" dirty="0">
                <a:solidFill>
                  <a:prstClr val="white"/>
                </a:solidFill>
                <a:latin typeface="Calibri"/>
              </a:rPr>
              <a:t>La simplificación de trámites para la </a:t>
            </a:r>
            <a:r>
              <a:rPr lang="es-MX" sz="1463" b="1" dirty="0">
                <a:solidFill>
                  <a:prstClr val="white"/>
                </a:solidFill>
                <a:latin typeface="Calibri"/>
              </a:rPr>
              <a:t>formalización. 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463" b="1" dirty="0">
                <a:solidFill>
                  <a:prstClr val="white"/>
                </a:solidFill>
                <a:latin typeface="Calibri"/>
              </a:rPr>
              <a:t>Capacitación</a:t>
            </a:r>
            <a:r>
              <a:rPr lang="es-MX" sz="1463" dirty="0">
                <a:solidFill>
                  <a:prstClr val="white"/>
                </a:solidFill>
                <a:latin typeface="Calibri"/>
              </a:rPr>
              <a:t> de las MIPYMEs en habilidades empresariales. 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463" dirty="0">
                <a:solidFill>
                  <a:prstClr val="white"/>
                </a:solidFill>
                <a:latin typeface="Calibri"/>
              </a:rPr>
              <a:t>Programas y Proyectos para la </a:t>
            </a:r>
            <a:r>
              <a:rPr lang="es-MX" sz="1463" b="1" dirty="0">
                <a:solidFill>
                  <a:prstClr val="white"/>
                </a:solidFill>
                <a:latin typeface="Calibri"/>
              </a:rPr>
              <a:t>competitividad</a:t>
            </a:r>
            <a:r>
              <a:rPr lang="es-MX" sz="1463" dirty="0">
                <a:solidFill>
                  <a:prstClr val="white"/>
                </a:solidFill>
                <a:latin typeface="Calibri"/>
              </a:rPr>
              <a:t> empresarial de las MIPYMEs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463" b="1" dirty="0">
                <a:solidFill>
                  <a:prstClr val="white"/>
                </a:solidFill>
                <a:latin typeface="Calibri"/>
              </a:rPr>
              <a:t>Emprendedurismo</a:t>
            </a:r>
            <a:r>
              <a:rPr lang="es-MX" sz="1463" dirty="0">
                <a:solidFill>
                  <a:prstClr val="white"/>
                </a:solidFill>
                <a:latin typeface="Calibri"/>
              </a:rPr>
              <a:t>. Creación de la DINAEM,  Resolución MIC </a:t>
            </a:r>
            <a:r>
              <a:rPr lang="es-MX" sz="1463" dirty="0" err="1">
                <a:solidFill>
                  <a:prstClr val="white"/>
                </a:solidFill>
                <a:latin typeface="Calibri"/>
              </a:rPr>
              <a:t>N°</a:t>
            </a:r>
            <a:r>
              <a:rPr lang="es-MX" sz="1463" dirty="0">
                <a:solidFill>
                  <a:prstClr val="white"/>
                </a:solidFill>
                <a:latin typeface="Calibri"/>
              </a:rPr>
              <a:t> 912/2018</a:t>
            </a:r>
            <a:endParaRPr lang="es-PY" sz="1138" b="1" dirty="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E75DE81F-0266-47D4-AC3E-05B3D5794520}"/>
                  </a:ext>
                </a:extLst>
              </p14:cNvPr>
              <p14:cNvContentPartPr/>
              <p14:nvPr/>
            </p14:nvContentPartPr>
            <p14:xfrm>
              <a:off x="6717131" y="1882182"/>
              <a:ext cx="293" cy="293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E75DE81F-0266-47D4-AC3E-05B3D57945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9806" y="1874857"/>
                <a:ext cx="14650" cy="14650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928688" y="1206051"/>
            <a:ext cx="8048625" cy="438096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38196"/>
            <a:r>
              <a:rPr lang="pt-BR" sz="2275" b="1" dirty="0">
                <a:solidFill>
                  <a:srgbClr val="002060"/>
                </a:solidFill>
                <a:latin typeface="Calibri"/>
              </a:rPr>
              <a:t>VICEMINISTERIO DE MIPYMES</a:t>
            </a:r>
            <a:endParaRPr lang="pt-BR" sz="1625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7CFEBC4-0E59-4873-A275-4D73293A0778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3" name="13 Imagen">
              <a:extLst>
                <a:ext uri="{FF2B5EF4-FFF2-40B4-BE49-F238E27FC236}">
                  <a16:creationId xmlns:a16="http://schemas.microsoft.com/office/drawing/2014/main" id="{1B41B64D-DCF9-4FB1-B62D-F396444C4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4" name="14 Conector recto">
              <a:extLst>
                <a:ext uri="{FF2B5EF4-FFF2-40B4-BE49-F238E27FC236}">
                  <a16:creationId xmlns:a16="http://schemas.microsoft.com/office/drawing/2014/main" id="{26D2C012-6750-4065-B38E-7CFC2AFBB755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15 Conector recto">
              <a:extLst>
                <a:ext uri="{FF2B5EF4-FFF2-40B4-BE49-F238E27FC236}">
                  <a16:creationId xmlns:a16="http://schemas.microsoft.com/office/drawing/2014/main" id="{09AE6BBB-CD79-4725-8AFC-EEA69052C2FD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 Conector recto">
              <a:extLst>
                <a:ext uri="{FF2B5EF4-FFF2-40B4-BE49-F238E27FC236}">
                  <a16:creationId xmlns:a16="http://schemas.microsoft.com/office/drawing/2014/main" id="{CA5EF565-F30C-4243-8551-50A6662CBA90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297F88D5-E817-4C3D-B903-A54242C9F651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34" name="15 Imagen">
                <a:extLst>
                  <a:ext uri="{FF2B5EF4-FFF2-40B4-BE49-F238E27FC236}">
                    <a16:creationId xmlns:a16="http://schemas.microsoft.com/office/drawing/2014/main" id="{9ACAED61-F3CB-4C6E-9F69-2051BF005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35" name="16 Imagen">
                <a:extLst>
                  <a:ext uri="{FF2B5EF4-FFF2-40B4-BE49-F238E27FC236}">
                    <a16:creationId xmlns:a16="http://schemas.microsoft.com/office/drawing/2014/main" id="{B05ED5BE-1677-43B3-989F-84664B3A7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38" name="17 Imagen">
                <a:extLst>
                  <a:ext uri="{FF2B5EF4-FFF2-40B4-BE49-F238E27FC236}">
                    <a16:creationId xmlns:a16="http://schemas.microsoft.com/office/drawing/2014/main" id="{97DEBB19-D637-472B-AEBB-27550456D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29" name="9 Grupo">
              <a:extLst>
                <a:ext uri="{FF2B5EF4-FFF2-40B4-BE49-F238E27FC236}">
                  <a16:creationId xmlns:a16="http://schemas.microsoft.com/office/drawing/2014/main" id="{F4263FE4-A86F-477E-B5D4-41BD0A84F8B5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0" name="6 Rectángulo">
                <a:extLst>
                  <a:ext uri="{FF2B5EF4-FFF2-40B4-BE49-F238E27FC236}">
                    <a16:creationId xmlns:a16="http://schemas.microsoft.com/office/drawing/2014/main" id="{8FB09124-A924-4FC8-8038-51FF927C75DD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7 Rectángulo">
                <a:extLst>
                  <a:ext uri="{FF2B5EF4-FFF2-40B4-BE49-F238E27FC236}">
                    <a16:creationId xmlns:a16="http://schemas.microsoft.com/office/drawing/2014/main" id="{F4EEFE15-8607-4800-8182-54E9415AE03B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8 Rectángulo">
                <a:extLst>
                  <a:ext uri="{FF2B5EF4-FFF2-40B4-BE49-F238E27FC236}">
                    <a16:creationId xmlns:a16="http://schemas.microsoft.com/office/drawing/2014/main" id="{337FB0B0-10FF-4068-860C-31295A5BA4CC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14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MARCO NORMATIVO Y ACTUALIZACIÓN MISIONAL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1622152" y="1549181"/>
            <a:ext cx="2515668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1400" b="1">
                <a:solidFill>
                  <a:schemeClr val="accent1">
                    <a:lumMod val="50000"/>
                  </a:schemeClr>
                </a:solidFill>
              </a:rPr>
              <a:t>Decreto 11453/2013 Art. 12 </a:t>
            </a: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EC3E187-78CA-48CF-8C13-BDA17663D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78" y="2158326"/>
            <a:ext cx="4297140" cy="1988000"/>
          </a:xfrm>
          <a:prstGeom prst="rect">
            <a:avLst/>
          </a:prstGeom>
        </p:spPr>
      </p:pic>
      <p:sp>
        <p:nvSpPr>
          <p:cNvPr id="34" name="Rectángulo 2">
            <a:extLst>
              <a:ext uri="{FF2B5EF4-FFF2-40B4-BE49-F238E27FC236}">
                <a16:creationId xmlns:a16="http://schemas.microsoft.com/office/drawing/2014/main" id="{1A9A6284-FDB0-4BB4-AF19-C0F18C3A06E7}"/>
              </a:ext>
            </a:extLst>
          </p:cNvPr>
          <p:cNvSpPr/>
          <p:nvPr/>
        </p:nvSpPr>
        <p:spPr>
          <a:xfrm>
            <a:off x="5768182" y="1565227"/>
            <a:ext cx="3492473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altLang="es-PY" sz="1400" b="1" dirty="0">
                <a:solidFill>
                  <a:schemeClr val="accent1">
                    <a:lumMod val="50000"/>
                  </a:schemeClr>
                </a:solidFill>
              </a:rPr>
              <a:t>Objetivo misional actualizado</a:t>
            </a:r>
            <a:endParaRPr lang="es-PY" altLang="es-PY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ángulo 2">
            <a:extLst>
              <a:ext uri="{FF2B5EF4-FFF2-40B4-BE49-F238E27FC236}">
                <a16:creationId xmlns:a16="http://schemas.microsoft.com/office/drawing/2014/main" id="{10BDEA7E-B27B-4221-81AF-C0B4E8D08EC1}"/>
              </a:ext>
            </a:extLst>
          </p:cNvPr>
          <p:cNvSpPr/>
          <p:nvPr/>
        </p:nvSpPr>
        <p:spPr>
          <a:xfrm>
            <a:off x="5309799" y="2333936"/>
            <a:ext cx="3950856" cy="187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Promover y facilitar la internacionalización de las Micro, Pequeñas y Medianas Empresas (MIPYMES) e impulsar los servicios de informaciones orientados a la promoción y formalización para la competitividad y el desarrollo de las MIPYMES, así como medios y procedimientos para la publicación</a:t>
            </a:r>
            <a:endParaRPr lang="es-PY" altLang="es-PY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ángulo 2">
            <a:extLst>
              <a:ext uri="{FF2B5EF4-FFF2-40B4-BE49-F238E27FC236}">
                <a16:creationId xmlns:a16="http://schemas.microsoft.com/office/drawing/2014/main" id="{D83EDBC0-8B77-4D87-9C28-2BBF91FC0693}"/>
              </a:ext>
            </a:extLst>
          </p:cNvPr>
          <p:cNvSpPr/>
          <p:nvPr/>
        </p:nvSpPr>
        <p:spPr>
          <a:xfrm>
            <a:off x="4476720" y="4952618"/>
            <a:ext cx="1666155" cy="588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1400">
                <a:solidFill>
                  <a:schemeClr val="accent1">
                    <a:lumMod val="50000"/>
                  </a:schemeClr>
                </a:solidFill>
              </a:rPr>
              <a:t>Información sectorial de interés</a:t>
            </a:r>
          </a:p>
        </p:txBody>
      </p:sp>
      <p:sp>
        <p:nvSpPr>
          <p:cNvPr id="39" name="Rectángulo 2">
            <a:extLst>
              <a:ext uri="{FF2B5EF4-FFF2-40B4-BE49-F238E27FC236}">
                <a16:creationId xmlns:a16="http://schemas.microsoft.com/office/drawing/2014/main" id="{17610B01-0D37-4285-841F-6B1399D40EA4}"/>
              </a:ext>
            </a:extLst>
          </p:cNvPr>
          <p:cNvSpPr/>
          <p:nvPr/>
        </p:nvSpPr>
        <p:spPr>
          <a:xfrm>
            <a:off x="6765213" y="4952618"/>
            <a:ext cx="1959854" cy="588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1400">
                <a:solidFill>
                  <a:schemeClr val="accent1">
                    <a:lumMod val="50000"/>
                  </a:schemeClr>
                </a:solidFill>
              </a:rPr>
              <a:t>Apoyo para exportación de MIPYMES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93E5414-220B-44BD-A154-539996C49D45}"/>
              </a:ext>
            </a:extLst>
          </p:cNvPr>
          <p:cNvCxnSpPr>
            <a:stCxn id="3" idx="2"/>
            <a:endCxn id="38" idx="0"/>
          </p:cNvCxnSpPr>
          <p:nvPr/>
        </p:nvCxnSpPr>
        <p:spPr>
          <a:xfrm>
            <a:off x="2763148" y="4146326"/>
            <a:ext cx="2546650" cy="80629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306272E-D1D4-4732-9714-EEC825393C5B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flipH="1">
            <a:off x="5309798" y="4211630"/>
            <a:ext cx="1975429" cy="74098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D10B302-A4C9-47C7-B00A-791120ED6F80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>
            <a:off x="7285227" y="4211630"/>
            <a:ext cx="459913" cy="74098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65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96279" y="2571611"/>
            <a:ext cx="8667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Y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Información</a:t>
            </a:r>
            <a:endParaRPr lang="es-ES" sz="48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pic>
        <p:nvPicPr>
          <p:cNvPr id="18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PORTAL DE INFORMACIÓN Y SERVICIOS DE MIPYMES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88974" y="5472721"/>
            <a:ext cx="8674769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1">
                    <a:lumMod val="50000"/>
                  </a:schemeClr>
                </a:solidFill>
              </a:rPr>
              <a:t>En cumplimiento a la Ley 4457/2012, Art. 14 en lo relacionado al “sistema de información de las MIPYMES (inc. 6.)” </a:t>
            </a: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34" name="Rectángulo 2">
            <a:extLst>
              <a:ext uri="{FF2B5EF4-FFF2-40B4-BE49-F238E27FC236}">
                <a16:creationId xmlns:a16="http://schemas.microsoft.com/office/drawing/2014/main" id="{856B1212-CF68-47FC-8705-9866798C768E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https://www.mipymes.gov.py/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2" name="Rectángulo 2">
            <a:extLst>
              <a:ext uri="{FF2B5EF4-FFF2-40B4-BE49-F238E27FC236}">
                <a16:creationId xmlns:a16="http://schemas.microsoft.com/office/drawing/2014/main" id="{66FD7804-E3A8-4F2A-813B-D7FCE7BFA973}"/>
              </a:ext>
            </a:extLst>
          </p:cNvPr>
          <p:cNvSpPr/>
          <p:nvPr/>
        </p:nvSpPr>
        <p:spPr>
          <a:xfrm>
            <a:off x="5482425" y="1643973"/>
            <a:ext cx="3774007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2000" b="1" dirty="0">
                <a:solidFill>
                  <a:schemeClr val="accent1">
                    <a:lumMod val="50000"/>
                  </a:schemeClr>
                </a:solidFill>
              </a:rPr>
              <a:t>Versión 2.0 – 100 % funcional</a:t>
            </a:r>
          </a:p>
          <a:p>
            <a:pPr algn="just">
              <a:lnSpc>
                <a:spcPts val="2000"/>
              </a:lnSpc>
            </a:pPr>
            <a:endParaRPr lang="es-PY" altLang="es-PY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1">
                    <a:lumMod val="50000"/>
                  </a:schemeClr>
                </a:solidFill>
              </a:rPr>
              <a:t>División por temas, por tipo de usuario, por etapa de desarrollo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1">
                    <a:lumMod val="50000"/>
                  </a:schemeClr>
                </a:solidFill>
              </a:rPr>
              <a:t>Enlaces a herramientas digitales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1">
                    <a:lumMod val="50000"/>
                  </a:schemeClr>
                </a:solidFill>
              </a:rPr>
              <a:t>Enlaces a recursos de otras instituciones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1">
                    <a:lumMod val="50000"/>
                  </a:schemeClr>
                </a:solidFill>
              </a:rPr>
              <a:t>Biblioteca virtual</a:t>
            </a:r>
          </a:p>
        </p:txBody>
      </p:sp>
      <p:pic>
        <p:nvPicPr>
          <p:cNvPr id="5" name="Google Shape;256;p10">
            <a:extLst>
              <a:ext uri="{FF2B5EF4-FFF2-40B4-BE49-F238E27FC236}">
                <a16:creationId xmlns:a16="http://schemas.microsoft.com/office/drawing/2014/main" id="{1E88EA76-EB86-440A-8B49-AE33649644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780" t="3809" r="12747" b="4788"/>
          <a:stretch/>
        </p:blipFill>
        <p:spPr>
          <a:xfrm>
            <a:off x="596285" y="1782381"/>
            <a:ext cx="4713514" cy="3593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7E081D46-4B3B-F046-ECB6-69EE5869BE89}"/>
              </a:ext>
            </a:extLst>
          </p:cNvPr>
          <p:cNvSpPr/>
          <p:nvPr/>
        </p:nvSpPr>
        <p:spPr>
          <a:xfrm>
            <a:off x="5482425" y="4308732"/>
            <a:ext cx="37740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+ 40 </a:t>
            </a: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tópicos para acceso a información, herramientas y oportunidades</a:t>
            </a:r>
            <a:endParaRPr lang="es-PY" altLang="es-PY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17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BIBLIOTECA VIRTUAL MIPYMES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309797" y="1868710"/>
            <a:ext cx="395394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2000" b="1" dirty="0">
                <a:solidFill>
                  <a:schemeClr val="accent5">
                    <a:lumMod val="50000"/>
                  </a:schemeClr>
                </a:solidFill>
              </a:rPr>
              <a:t>Versión 2.0 – 100% funcional</a:t>
            </a:r>
          </a:p>
          <a:p>
            <a:pPr algn="just">
              <a:lnSpc>
                <a:spcPts val="2000"/>
              </a:lnSpc>
            </a:pP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ts val="2000"/>
              </a:lnSpc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Contenido de interés para colaboradores y aliados: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Estudios sectoriales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Investigaciones 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Normativas</a:t>
            </a:r>
          </a:p>
          <a:p>
            <a:pPr marL="28575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Convenios </a:t>
            </a: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34" name="Rectángulo 2">
            <a:extLst>
              <a:ext uri="{FF2B5EF4-FFF2-40B4-BE49-F238E27FC236}">
                <a16:creationId xmlns:a16="http://schemas.microsoft.com/office/drawing/2014/main" id="{856B1212-CF68-47FC-8705-9866798C768E}"/>
              </a:ext>
            </a:extLst>
          </p:cNvPr>
          <p:cNvSpPr/>
          <p:nvPr/>
        </p:nvSpPr>
        <p:spPr>
          <a:xfrm>
            <a:off x="619207" y="1278039"/>
            <a:ext cx="8644536" cy="35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000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https://www.mipymes.gov.py/biblioteca-virtual-del-vmmipymes/</a:t>
            </a:r>
            <a:r>
              <a:rPr lang="es-PY" altLang="es-PY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2" name="Rectángulo 2">
            <a:extLst>
              <a:ext uri="{FF2B5EF4-FFF2-40B4-BE49-F238E27FC236}">
                <a16:creationId xmlns:a16="http://schemas.microsoft.com/office/drawing/2014/main" id="{E6F08E9C-F046-454A-BF01-B64D03645EED}"/>
              </a:ext>
            </a:extLst>
          </p:cNvPr>
          <p:cNvSpPr/>
          <p:nvPr/>
        </p:nvSpPr>
        <p:spPr>
          <a:xfrm>
            <a:off x="5309799" y="4242166"/>
            <a:ext cx="3953944" cy="1513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2000" b="1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</a:p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        6</a:t>
            </a:r>
            <a:r>
              <a:rPr lang="es-PY" altLang="es-PY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divisiones de temas</a:t>
            </a:r>
          </a:p>
          <a:p>
            <a:pPr algn="just">
              <a:lnSpc>
                <a:spcPts val="2000"/>
              </a:lnSpc>
            </a:pP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ts val="2000"/>
              </a:lnSpc>
            </a:pPr>
            <a:endParaRPr lang="es-PY" altLang="es-PY" sz="6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+ 100 </a:t>
            </a: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documentos</a:t>
            </a:r>
            <a:endParaRPr lang="es-PY" altLang="es-PY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D296CF-B35D-0D07-79B8-C6505CFD58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2231"/>
          <a:stretch/>
        </p:blipFill>
        <p:spPr>
          <a:xfrm>
            <a:off x="1237038" y="1697647"/>
            <a:ext cx="3239279" cy="43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INVESTIGACIONES SECTORIALES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96283" y="4953028"/>
            <a:ext cx="8667458" cy="1108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5">
                    <a:lumMod val="50000"/>
                  </a:schemeClr>
                </a:solidFill>
              </a:rPr>
              <a:t>El Viceministerio de MIPYMES, a través de la DGII, impulsa y forma parte de diversas iniciativas de investigación sobre temas de interés para las MIPYMES y emprendedores. En investigaciones y relevamiento en curso, se incentiva la participación y se da soporte en la elaboración y/o validación de los documentos a ser publicados que luego pasan a formar parte de la Biblioteca Virtual MIPYMES.</a:t>
            </a:r>
            <a:endParaRPr lang="es-PY" altLang="es-PY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32" name="Rectángulo 2">
            <a:extLst>
              <a:ext uri="{FF2B5EF4-FFF2-40B4-BE49-F238E27FC236}">
                <a16:creationId xmlns:a16="http://schemas.microsoft.com/office/drawing/2014/main" id="{E6F08E9C-F046-454A-BF01-B64D03645EED}"/>
              </a:ext>
            </a:extLst>
          </p:cNvPr>
          <p:cNvSpPr/>
          <p:nvPr/>
        </p:nvSpPr>
        <p:spPr>
          <a:xfrm>
            <a:off x="596284" y="1300008"/>
            <a:ext cx="2166864" cy="35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000" b="1" dirty="0">
                <a:solidFill>
                  <a:schemeClr val="accent5">
                    <a:lumMod val="50000"/>
                  </a:schemeClr>
                </a:solidFill>
              </a:rPr>
              <a:t>Culminados 2022: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5D0CA4-9CB2-1B12-17EE-348AF4717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07" y="1778568"/>
            <a:ext cx="2092413" cy="2650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D76EC6-7E22-59B0-9FFC-ACA79116D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3148" y="1773901"/>
            <a:ext cx="2047171" cy="2650389"/>
          </a:xfrm>
          <a:prstGeom prst="rect">
            <a:avLst/>
          </a:prstGeom>
        </p:spPr>
      </p:pic>
      <p:sp>
        <p:nvSpPr>
          <p:cNvPr id="10" name="Rectángulo 2">
            <a:extLst>
              <a:ext uri="{FF2B5EF4-FFF2-40B4-BE49-F238E27FC236}">
                <a16:creationId xmlns:a16="http://schemas.microsoft.com/office/drawing/2014/main" id="{86500526-2AC2-0A78-2424-D066E4213476}"/>
              </a:ext>
            </a:extLst>
          </p:cNvPr>
          <p:cNvSpPr/>
          <p:nvPr/>
        </p:nvSpPr>
        <p:spPr>
          <a:xfrm>
            <a:off x="4877453" y="1300007"/>
            <a:ext cx="2747463" cy="35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PY" altLang="es-PY" sz="2000" b="1" dirty="0">
                <a:solidFill>
                  <a:schemeClr val="accent5">
                    <a:lumMod val="50000"/>
                  </a:schemeClr>
                </a:solidFill>
              </a:rPr>
              <a:t>En proceso 2022/2023: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82B231-91D5-4833-FFC0-E212FF49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12" y="1805625"/>
            <a:ext cx="3726976" cy="20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91C61FF-4A16-BC61-696D-F327099D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12" y="4068235"/>
            <a:ext cx="4338384" cy="8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851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SENSIBILIZACIÓN E INFORMACIÓN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96284" y="5501267"/>
            <a:ext cx="8667459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5">
                    <a:lumMod val="50000"/>
                  </a:schemeClr>
                </a:solidFill>
              </a:rPr>
              <a:t>En cumplimiento a la Ley 4457/2012, Art. 14 en lo relacionado al “sistema de información de las MIPYMES (inc. 6.)” </a:t>
            </a:r>
            <a:endParaRPr lang="es-PY" altLang="es-PY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AC4D98E4-81E8-91E6-5C09-5D02DEC8862A}"/>
              </a:ext>
            </a:extLst>
          </p:cNvPr>
          <p:cNvSpPr/>
          <p:nvPr/>
        </p:nvSpPr>
        <p:spPr>
          <a:xfrm>
            <a:off x="7152358" y="1443711"/>
            <a:ext cx="2108816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962</a:t>
            </a:r>
          </a:p>
          <a:p>
            <a:pPr algn="just">
              <a:lnSpc>
                <a:spcPts val="2000"/>
              </a:lnSpc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Representantes de MIPYMES sensibilizados sobre Internacionalización e información sectorial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58BF37-A7E6-9910-C162-BAC192B323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93" y="3576989"/>
            <a:ext cx="2429781" cy="18223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3F69B7-148D-2B8D-E489-C1F71028B8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97" y="3694737"/>
            <a:ext cx="3211868" cy="155526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2D708B-5947-26AD-5F0B-4FB029BE9B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4" y="3504677"/>
            <a:ext cx="2840585" cy="189464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3341EFD-E3F0-8259-DC3D-CE2199360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57" y="1279125"/>
            <a:ext cx="3019208" cy="226440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72D89B8D-542E-E256-27B5-DD38499F9B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4" y="1469917"/>
            <a:ext cx="3010395" cy="16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82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19268" y="2362990"/>
            <a:ext cx="8667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Y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Internacionalización de MIPYMES</a:t>
            </a:r>
            <a:endParaRPr lang="es-ES" sz="8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pic>
        <p:nvPicPr>
          <p:cNvPr id="18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4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>
            <a:extLst>
              <a:ext uri="{FF2B5EF4-FFF2-40B4-BE49-F238E27FC236}">
                <a16:creationId xmlns:a16="http://schemas.microsoft.com/office/drawing/2014/main" id="{2201E266-2FCF-4ED8-A6FE-EE82833B7E15}"/>
              </a:ext>
            </a:extLst>
          </p:cNvPr>
          <p:cNvGrpSpPr/>
          <p:nvPr/>
        </p:nvGrpSpPr>
        <p:grpSpPr>
          <a:xfrm>
            <a:off x="596284" y="333392"/>
            <a:ext cx="9309716" cy="3395515"/>
            <a:chOff x="596284" y="333386"/>
            <a:chExt cx="9309716" cy="3395515"/>
          </a:xfrm>
        </p:grpSpPr>
        <p:pic>
          <p:nvPicPr>
            <p:cNvPr id="4" name="3 Imagen">
              <a:extLst>
                <a:ext uri="{FF2B5EF4-FFF2-40B4-BE49-F238E27FC236}">
                  <a16:creationId xmlns:a16="http://schemas.microsoft.com/office/drawing/2014/main" id="{98A84DCF-C3B5-41E1-9116-525CA9D1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5" name="5 Conector recto">
              <a:extLst>
                <a:ext uri="{FF2B5EF4-FFF2-40B4-BE49-F238E27FC236}">
                  <a16:creationId xmlns:a16="http://schemas.microsoft.com/office/drawing/2014/main" id="{2A5BC164-ED19-45A7-98A8-1B09AFFC3052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6 Conector recto">
              <a:extLst>
                <a:ext uri="{FF2B5EF4-FFF2-40B4-BE49-F238E27FC236}">
                  <a16:creationId xmlns:a16="http://schemas.microsoft.com/office/drawing/2014/main" id="{E89BF37B-2ED7-484C-8E27-A4F94C76A4C5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7 Grupo">
              <a:extLst>
                <a:ext uri="{FF2B5EF4-FFF2-40B4-BE49-F238E27FC236}">
                  <a16:creationId xmlns:a16="http://schemas.microsoft.com/office/drawing/2014/main" id="{20A61CBD-07DF-49DE-AC23-F2DE18105AF5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14" name="14 Rectángulo">
                <a:extLst>
                  <a:ext uri="{FF2B5EF4-FFF2-40B4-BE49-F238E27FC236}">
                    <a16:creationId xmlns:a16="http://schemas.microsoft.com/office/drawing/2014/main" id="{A87B6AF0-FB6C-4B0A-B42A-398CF1182A2A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5" name="15 Rectángulo">
                <a:extLst>
                  <a:ext uri="{FF2B5EF4-FFF2-40B4-BE49-F238E27FC236}">
                    <a16:creationId xmlns:a16="http://schemas.microsoft.com/office/drawing/2014/main" id="{45AE5C58-AD86-4F7C-9525-F9C36EA9D29B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6" name="16 Rectángulo">
                <a:extLst>
                  <a:ext uri="{FF2B5EF4-FFF2-40B4-BE49-F238E27FC236}">
                    <a16:creationId xmlns:a16="http://schemas.microsoft.com/office/drawing/2014/main" id="{97B3E91D-549C-494F-9F19-F1BB4CFE379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729BB080-B8D4-4DFD-A662-FE298B9D7F18}"/>
              </a:ext>
            </a:extLst>
          </p:cNvPr>
          <p:cNvSpPr/>
          <p:nvPr/>
        </p:nvSpPr>
        <p:spPr>
          <a:xfrm>
            <a:off x="4070657" y="1658584"/>
            <a:ext cx="51930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solidFill>
                  <a:srgbClr val="002060"/>
                </a:solidFill>
              </a:rPr>
              <a:t>Integración Comercial por envíos postales para MIPYMES – EXPORTA FACIL</a:t>
            </a:r>
            <a:endParaRPr lang="es-ES" sz="1600" dirty="0">
              <a:solidFill>
                <a:srgbClr val="002060"/>
              </a:solidFill>
            </a:endParaRPr>
          </a:p>
          <a:p>
            <a:pPr algn="just"/>
            <a:r>
              <a:rPr lang="es-ES" sz="1600" dirty="0">
                <a:solidFill>
                  <a:srgbClr val="002060"/>
                </a:solidFill>
              </a:rPr>
              <a:t>Busca incentivar la utilización de la infraestructura postal como herramienta para lograr la inserción de la mayor cantidad de mipymes de Latinoamérica en el mercado internacional, intra e extrarregional, e impulsar la economía regional</a:t>
            </a:r>
            <a:r>
              <a:rPr lang="es-MX" sz="1600" dirty="0">
                <a:solidFill>
                  <a:srgbClr val="002060"/>
                </a:solidFill>
              </a:rPr>
              <a:t> propiciando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>
                <a:solidFill>
                  <a:schemeClr val="accent5">
                    <a:lumMod val="50000"/>
                  </a:schemeClr>
                </a:solidFill>
              </a:rPr>
              <a:t>la formalización </a:t>
            </a:r>
            <a:r>
              <a:rPr lang="es-ES" sz="1600" dirty="0">
                <a:solidFill>
                  <a:srgbClr val="002060"/>
                </a:solidFill>
              </a:rPr>
              <a:t>e internacionalización de las mipymes, a </a:t>
            </a:r>
            <a:r>
              <a:rPr lang="es-ES" sz="1600" dirty="0">
                <a:solidFill>
                  <a:schemeClr val="accent5">
                    <a:lumMod val="50000"/>
                  </a:schemeClr>
                </a:solidFill>
              </a:rPr>
              <a:t>través de la </a:t>
            </a:r>
            <a:r>
              <a:rPr lang="es-ES" sz="1600" dirty="0">
                <a:solidFill>
                  <a:srgbClr val="002060"/>
                </a:solidFill>
              </a:rPr>
              <a:t>exportación simplificada, utilizando la logística postal, mediante un sistema web.</a:t>
            </a:r>
          </a:p>
        </p:txBody>
      </p:sp>
      <p:grpSp>
        <p:nvGrpSpPr>
          <p:cNvPr id="20" name="37 Grupo"/>
          <p:cNvGrpSpPr/>
          <p:nvPr/>
        </p:nvGrpSpPr>
        <p:grpSpPr>
          <a:xfrm>
            <a:off x="596284" y="333392"/>
            <a:ext cx="9309716" cy="6014078"/>
            <a:chOff x="596284" y="333386"/>
            <a:chExt cx="9309716" cy="6014078"/>
          </a:xfrm>
        </p:grpSpPr>
        <p:pic>
          <p:nvPicPr>
            <p:cNvPr id="21" name="3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2" name="42 Conector recto"/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46 Conector recto"/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50 Grupo"/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6" name="70 Rectángulo"/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7" name="71 Rectángulo"/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8" name="72 Rectángulo"/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5" name="54 Conector recto"/>
            <p:cNvCxnSpPr/>
            <p:nvPr/>
          </p:nvCxnSpPr>
          <p:spPr>
            <a:xfrm>
              <a:off x="596284" y="6347464"/>
              <a:ext cx="3702333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10 Imagen">
            <a:extLst>
              <a:ext uri="{FF2B5EF4-FFF2-40B4-BE49-F238E27FC236}">
                <a16:creationId xmlns:a16="http://schemas.microsoft.com/office/drawing/2014/main" id="{859A35F0-77B5-422D-89BA-0A7DC48EF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85" y="6087298"/>
            <a:ext cx="1106285" cy="520345"/>
          </a:xfrm>
          <a:prstGeom prst="rect">
            <a:avLst/>
          </a:prstGeom>
        </p:spPr>
      </p:pic>
      <p:pic>
        <p:nvPicPr>
          <p:cNvPr id="30" name="11 Imagen">
            <a:extLst>
              <a:ext uri="{FF2B5EF4-FFF2-40B4-BE49-F238E27FC236}">
                <a16:creationId xmlns:a16="http://schemas.microsoft.com/office/drawing/2014/main" id="{A4D6092D-9EA4-4E7B-9E93-C9BF8A312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8" y="6175185"/>
            <a:ext cx="1338605" cy="344570"/>
          </a:xfrm>
          <a:prstGeom prst="rect">
            <a:avLst/>
          </a:prstGeom>
        </p:spPr>
      </p:pic>
      <p:pic>
        <p:nvPicPr>
          <p:cNvPr id="31" name="13 Imagen">
            <a:extLst>
              <a:ext uri="{FF2B5EF4-FFF2-40B4-BE49-F238E27FC236}">
                <a16:creationId xmlns:a16="http://schemas.microsoft.com/office/drawing/2014/main" id="{49A16B95-6946-4BC2-AAB3-97F8C795C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92" y="6051496"/>
            <a:ext cx="1077351" cy="591949"/>
          </a:xfrm>
          <a:prstGeom prst="rect">
            <a:avLst/>
          </a:prstGeom>
        </p:spPr>
      </p:pic>
      <p:sp>
        <p:nvSpPr>
          <p:cNvPr id="32" name="4 Rectángulo">
            <a:extLst>
              <a:ext uri="{FF2B5EF4-FFF2-40B4-BE49-F238E27FC236}">
                <a16:creationId xmlns:a16="http://schemas.microsoft.com/office/drawing/2014/main" id="{4871362D-05DE-4F83-9DAA-3732FAB79B4E}"/>
              </a:ext>
            </a:extLst>
          </p:cNvPr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EXPORTA FÁCIL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1F9B66-B3A7-C298-5BD1-84239575F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57" y="1643973"/>
            <a:ext cx="3061040" cy="4643509"/>
          </a:xfrm>
          <a:prstGeom prst="rect">
            <a:avLst/>
          </a:prstGeom>
        </p:spPr>
      </p:pic>
      <p:sp>
        <p:nvSpPr>
          <p:cNvPr id="10" name="Rectángulo 2">
            <a:extLst>
              <a:ext uri="{FF2B5EF4-FFF2-40B4-BE49-F238E27FC236}">
                <a16:creationId xmlns:a16="http://schemas.microsoft.com/office/drawing/2014/main" id="{09DBD2C9-77B3-54DC-77C3-A2B63C34C886}"/>
              </a:ext>
            </a:extLst>
          </p:cNvPr>
          <p:cNvSpPr/>
          <p:nvPr/>
        </p:nvSpPr>
        <p:spPr>
          <a:xfrm>
            <a:off x="4070657" y="4493053"/>
            <a:ext cx="51930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4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instituciones involucradas en la implementación piloto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ts val="2000"/>
              </a:lnSpc>
            </a:pP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ts val="2000"/>
              </a:lnSpc>
            </a:pP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7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años de proceso hasta su implementación efectiva en el 2022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ángulo 2">
            <a:extLst>
              <a:ext uri="{FF2B5EF4-FFF2-40B4-BE49-F238E27FC236}">
                <a16:creationId xmlns:a16="http://schemas.microsoft.com/office/drawing/2014/main" id="{3164018B-A8F6-EDF7-AE5D-3D20FC85CBF2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https://www.mic.gov.py/exporta_facil/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04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04" y="3539261"/>
            <a:ext cx="8420083" cy="1044852"/>
          </a:xfrm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s-PY" sz="3600" b="1" dirty="0">
                <a:solidFill>
                  <a:srgbClr val="002060"/>
                </a:solidFill>
                <a:cs typeface="Calibri"/>
              </a:rPr>
            </a:br>
            <a:r>
              <a:rPr lang="es-PY" sz="3600" b="1" dirty="0">
                <a:solidFill>
                  <a:srgbClr val="002060"/>
                </a:solidFill>
                <a:cs typeface="Calibri"/>
              </a:rPr>
              <a:t>MINISTERIO DE INDUSTRIA Y COMERCIO</a:t>
            </a:r>
            <a:endParaRPr lang="es-PY" sz="1800" b="1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3438104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4617053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4890724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4749782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3024862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27" y="952157"/>
            <a:ext cx="2091146" cy="2072705"/>
          </a:xfrm>
          <a:prstGeom prst="rect">
            <a:avLst/>
          </a:prstGeom>
        </p:spPr>
      </p:pic>
      <p:pic>
        <p:nvPicPr>
          <p:cNvPr id="14" name="2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76" y="4765539"/>
            <a:ext cx="1959852" cy="921824"/>
          </a:xfrm>
          <a:prstGeom prst="rect">
            <a:avLst/>
          </a:prstGeom>
        </p:spPr>
      </p:pic>
      <p:sp>
        <p:nvSpPr>
          <p:cNvPr id="4" name="4 Título">
            <a:extLst>
              <a:ext uri="{FF2B5EF4-FFF2-40B4-BE49-F238E27FC236}">
                <a16:creationId xmlns:a16="http://schemas.microsoft.com/office/drawing/2014/main" id="{C7B52ECC-6431-4D7A-2EA6-2F0C1AB15FB7}"/>
              </a:ext>
            </a:extLst>
          </p:cNvPr>
          <p:cNvSpPr txBox="1">
            <a:spLocks/>
          </p:cNvSpPr>
          <p:nvPr/>
        </p:nvSpPr>
        <p:spPr bwMode="auto">
          <a:xfrm>
            <a:off x="1109322" y="6252622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Nº 3333 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85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>
            <a:extLst>
              <a:ext uri="{FF2B5EF4-FFF2-40B4-BE49-F238E27FC236}">
                <a16:creationId xmlns:a16="http://schemas.microsoft.com/office/drawing/2014/main" id="{2201E266-2FCF-4ED8-A6FE-EE82833B7E15}"/>
              </a:ext>
            </a:extLst>
          </p:cNvPr>
          <p:cNvGrpSpPr/>
          <p:nvPr/>
        </p:nvGrpSpPr>
        <p:grpSpPr>
          <a:xfrm>
            <a:off x="596284" y="333392"/>
            <a:ext cx="9309716" cy="3395515"/>
            <a:chOff x="596284" y="333386"/>
            <a:chExt cx="9309716" cy="3395515"/>
          </a:xfrm>
        </p:grpSpPr>
        <p:pic>
          <p:nvPicPr>
            <p:cNvPr id="4" name="3 Imagen">
              <a:extLst>
                <a:ext uri="{FF2B5EF4-FFF2-40B4-BE49-F238E27FC236}">
                  <a16:creationId xmlns:a16="http://schemas.microsoft.com/office/drawing/2014/main" id="{98A84DCF-C3B5-41E1-9116-525CA9D1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5" name="5 Conector recto">
              <a:extLst>
                <a:ext uri="{FF2B5EF4-FFF2-40B4-BE49-F238E27FC236}">
                  <a16:creationId xmlns:a16="http://schemas.microsoft.com/office/drawing/2014/main" id="{2A5BC164-ED19-45A7-98A8-1B09AFFC3052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6 Conector recto">
              <a:extLst>
                <a:ext uri="{FF2B5EF4-FFF2-40B4-BE49-F238E27FC236}">
                  <a16:creationId xmlns:a16="http://schemas.microsoft.com/office/drawing/2014/main" id="{E89BF37B-2ED7-484C-8E27-A4F94C76A4C5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7 Grupo">
              <a:extLst>
                <a:ext uri="{FF2B5EF4-FFF2-40B4-BE49-F238E27FC236}">
                  <a16:creationId xmlns:a16="http://schemas.microsoft.com/office/drawing/2014/main" id="{20A61CBD-07DF-49DE-AC23-F2DE18105AF5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14" name="14 Rectángulo">
                <a:extLst>
                  <a:ext uri="{FF2B5EF4-FFF2-40B4-BE49-F238E27FC236}">
                    <a16:creationId xmlns:a16="http://schemas.microsoft.com/office/drawing/2014/main" id="{A87B6AF0-FB6C-4B0A-B42A-398CF1182A2A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5" name="15 Rectángulo">
                <a:extLst>
                  <a:ext uri="{FF2B5EF4-FFF2-40B4-BE49-F238E27FC236}">
                    <a16:creationId xmlns:a16="http://schemas.microsoft.com/office/drawing/2014/main" id="{45AE5C58-AD86-4F7C-9525-F9C36EA9D29B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6" name="16 Rectángulo">
                <a:extLst>
                  <a:ext uri="{FF2B5EF4-FFF2-40B4-BE49-F238E27FC236}">
                    <a16:creationId xmlns:a16="http://schemas.microsoft.com/office/drawing/2014/main" id="{97B3E91D-549C-494F-9F19-F1BB4CFE379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</p:grpSp>
      <p:grpSp>
        <p:nvGrpSpPr>
          <p:cNvPr id="20" name="37 Grupo"/>
          <p:cNvGrpSpPr/>
          <p:nvPr/>
        </p:nvGrpSpPr>
        <p:grpSpPr>
          <a:xfrm>
            <a:off x="596284" y="333392"/>
            <a:ext cx="9309716" cy="6014078"/>
            <a:chOff x="596284" y="333386"/>
            <a:chExt cx="9309716" cy="6014078"/>
          </a:xfrm>
        </p:grpSpPr>
        <p:pic>
          <p:nvPicPr>
            <p:cNvPr id="21" name="3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2" name="42 Conector recto"/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46 Conector recto"/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50 Grupo"/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6" name="70 Rectángulo"/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7" name="71 Rectángulo"/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8" name="72 Rectángulo"/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5" name="54 Conector recto"/>
            <p:cNvCxnSpPr/>
            <p:nvPr/>
          </p:nvCxnSpPr>
          <p:spPr>
            <a:xfrm>
              <a:off x="596284" y="6347464"/>
              <a:ext cx="3702333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10 Imagen">
            <a:extLst>
              <a:ext uri="{FF2B5EF4-FFF2-40B4-BE49-F238E27FC236}">
                <a16:creationId xmlns:a16="http://schemas.microsoft.com/office/drawing/2014/main" id="{859A35F0-77B5-422D-89BA-0A7DC48EF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85" y="6087298"/>
            <a:ext cx="1106285" cy="520345"/>
          </a:xfrm>
          <a:prstGeom prst="rect">
            <a:avLst/>
          </a:prstGeom>
        </p:spPr>
      </p:pic>
      <p:pic>
        <p:nvPicPr>
          <p:cNvPr id="30" name="11 Imagen">
            <a:extLst>
              <a:ext uri="{FF2B5EF4-FFF2-40B4-BE49-F238E27FC236}">
                <a16:creationId xmlns:a16="http://schemas.microsoft.com/office/drawing/2014/main" id="{A4D6092D-9EA4-4E7B-9E93-C9BF8A312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8" y="6175185"/>
            <a:ext cx="1338605" cy="344570"/>
          </a:xfrm>
          <a:prstGeom prst="rect">
            <a:avLst/>
          </a:prstGeom>
        </p:spPr>
      </p:pic>
      <p:pic>
        <p:nvPicPr>
          <p:cNvPr id="31" name="13 Imagen">
            <a:extLst>
              <a:ext uri="{FF2B5EF4-FFF2-40B4-BE49-F238E27FC236}">
                <a16:creationId xmlns:a16="http://schemas.microsoft.com/office/drawing/2014/main" id="{49A16B95-6946-4BC2-AAB3-97F8C795C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92" y="6051496"/>
            <a:ext cx="1077351" cy="591949"/>
          </a:xfrm>
          <a:prstGeom prst="rect">
            <a:avLst/>
          </a:prstGeom>
        </p:spPr>
      </p:pic>
      <p:sp>
        <p:nvSpPr>
          <p:cNvPr id="32" name="4 Rectángulo">
            <a:extLst>
              <a:ext uri="{FF2B5EF4-FFF2-40B4-BE49-F238E27FC236}">
                <a16:creationId xmlns:a16="http://schemas.microsoft.com/office/drawing/2014/main" id="{4871362D-05DE-4F83-9DAA-3732FAB79B4E}"/>
              </a:ext>
            </a:extLst>
          </p:cNvPr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EXPORTA FÁCIL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09DBD2C9-77B3-54DC-77C3-A2B63C34C886}"/>
              </a:ext>
            </a:extLst>
          </p:cNvPr>
          <p:cNvSpPr/>
          <p:nvPr/>
        </p:nvSpPr>
        <p:spPr>
          <a:xfrm>
            <a:off x="4070657" y="1940373"/>
            <a:ext cx="519308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6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MIPYMES participantes en los envíos pilotos en 8 jornadas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ángulo 2">
            <a:extLst>
              <a:ext uri="{FF2B5EF4-FFF2-40B4-BE49-F238E27FC236}">
                <a16:creationId xmlns:a16="http://schemas.microsoft.com/office/drawing/2014/main" id="{3164018B-A8F6-EDF7-AE5D-3D20FC85CBF2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https://www.mic.gov.py/exporta_facil/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5DF181CA-8770-EB93-B5B9-3B73724ECACD}"/>
              </a:ext>
            </a:extLst>
          </p:cNvPr>
          <p:cNvCxnSpPr>
            <a:cxnSpLocks/>
            <a:stCxn id="13" idx="0"/>
            <a:endCxn id="10" idx="1"/>
          </p:cNvCxnSpPr>
          <p:nvPr/>
        </p:nvCxnSpPr>
        <p:spPr>
          <a:xfrm rot="5400000" flipH="1" flipV="1">
            <a:off x="2685201" y="1532880"/>
            <a:ext cx="675316" cy="2095596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2">
            <a:extLst>
              <a:ext uri="{FF2B5EF4-FFF2-40B4-BE49-F238E27FC236}">
                <a16:creationId xmlns:a16="http://schemas.microsoft.com/office/drawing/2014/main" id="{7101F288-4A20-E538-45A1-850C45F06AE9}"/>
              </a:ext>
            </a:extLst>
          </p:cNvPr>
          <p:cNvSpPr/>
          <p:nvPr/>
        </p:nvSpPr>
        <p:spPr>
          <a:xfrm>
            <a:off x="4070657" y="3733157"/>
            <a:ext cx="5193086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adecuaciones en normativas y reglamentaciones desarrolladas para la implementación exitosa del proyecto (MIC VUE, DNA SOFÍA, DINACOPA)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2 Imagen">
            <a:extLst>
              <a:ext uri="{FF2B5EF4-FFF2-40B4-BE49-F238E27FC236}">
                <a16:creationId xmlns:a16="http://schemas.microsoft.com/office/drawing/2014/main" id="{CA20ED2D-6315-6E4F-AB0C-23CED374DA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07" y="2918336"/>
            <a:ext cx="2711707" cy="1419844"/>
          </a:xfrm>
          <a:prstGeom prst="rect">
            <a:avLst/>
          </a:prstGeom>
        </p:spPr>
      </p:pic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FD1C939E-5F68-660F-4F56-7BFE4D5C1C87}"/>
              </a:ext>
            </a:extLst>
          </p:cNvPr>
          <p:cNvCxnSpPr>
            <a:cxnSpLocks/>
            <a:stCxn id="13" idx="2"/>
            <a:endCxn id="37" idx="1"/>
          </p:cNvCxnSpPr>
          <p:nvPr/>
        </p:nvCxnSpPr>
        <p:spPr>
          <a:xfrm rot="16200000" flipH="1">
            <a:off x="2524281" y="3788960"/>
            <a:ext cx="997156" cy="2095596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2">
            <a:extLst>
              <a:ext uri="{FF2B5EF4-FFF2-40B4-BE49-F238E27FC236}">
                <a16:creationId xmlns:a16="http://schemas.microsoft.com/office/drawing/2014/main" id="{1C075162-7949-1940-DB36-58923E6C8851}"/>
              </a:ext>
            </a:extLst>
          </p:cNvPr>
          <p:cNvSpPr/>
          <p:nvPr/>
        </p:nvSpPr>
        <p:spPr>
          <a:xfrm>
            <a:off x="4070657" y="2852879"/>
            <a:ext cx="5193086" cy="487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5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países destinos testeados en los envíos pilotos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Rectángulo 2">
            <a:extLst>
              <a:ext uri="{FF2B5EF4-FFF2-40B4-BE49-F238E27FC236}">
                <a16:creationId xmlns:a16="http://schemas.microsoft.com/office/drawing/2014/main" id="{38268E46-02E8-7F0E-F2ED-F92CC84005CE}"/>
              </a:ext>
            </a:extLst>
          </p:cNvPr>
          <p:cNvSpPr/>
          <p:nvPr/>
        </p:nvSpPr>
        <p:spPr>
          <a:xfrm>
            <a:off x="4070657" y="4904449"/>
            <a:ext cx="51930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es-PY" altLang="es-PY" sz="1600" dirty="0">
                <a:solidFill>
                  <a:schemeClr val="accent5">
                    <a:lumMod val="50000"/>
                  </a:schemeClr>
                </a:solidFill>
              </a:rPr>
              <a:t>adecuaciones en normativas y reglamentaciones en proceso para sostenibilidad del proyecto (MIC MIPYMES, MIC Certificado de Origen, DINAC)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8" name="Conector: angular 37">
            <a:extLst>
              <a:ext uri="{FF2B5EF4-FFF2-40B4-BE49-F238E27FC236}">
                <a16:creationId xmlns:a16="http://schemas.microsoft.com/office/drawing/2014/main" id="{4678EFDD-B4B4-7995-ACBF-B63300F91156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 flipV="1">
            <a:off x="3330914" y="3096792"/>
            <a:ext cx="739743" cy="531466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F7DCC4C0-4CB4-B0D2-7C5F-EC0DC619EE03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3330914" y="3628258"/>
            <a:ext cx="739743" cy="53078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14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>
            <a:extLst>
              <a:ext uri="{FF2B5EF4-FFF2-40B4-BE49-F238E27FC236}">
                <a16:creationId xmlns:a16="http://schemas.microsoft.com/office/drawing/2014/main" id="{2201E266-2FCF-4ED8-A6FE-EE82833B7E15}"/>
              </a:ext>
            </a:extLst>
          </p:cNvPr>
          <p:cNvGrpSpPr/>
          <p:nvPr/>
        </p:nvGrpSpPr>
        <p:grpSpPr>
          <a:xfrm>
            <a:off x="596284" y="333392"/>
            <a:ext cx="9309716" cy="3395515"/>
            <a:chOff x="596284" y="333386"/>
            <a:chExt cx="9309716" cy="3395515"/>
          </a:xfrm>
        </p:grpSpPr>
        <p:pic>
          <p:nvPicPr>
            <p:cNvPr id="4" name="3 Imagen">
              <a:extLst>
                <a:ext uri="{FF2B5EF4-FFF2-40B4-BE49-F238E27FC236}">
                  <a16:creationId xmlns:a16="http://schemas.microsoft.com/office/drawing/2014/main" id="{98A84DCF-C3B5-41E1-9116-525CA9D1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5" name="5 Conector recto">
              <a:extLst>
                <a:ext uri="{FF2B5EF4-FFF2-40B4-BE49-F238E27FC236}">
                  <a16:creationId xmlns:a16="http://schemas.microsoft.com/office/drawing/2014/main" id="{2A5BC164-ED19-45A7-98A8-1B09AFFC3052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6 Conector recto">
              <a:extLst>
                <a:ext uri="{FF2B5EF4-FFF2-40B4-BE49-F238E27FC236}">
                  <a16:creationId xmlns:a16="http://schemas.microsoft.com/office/drawing/2014/main" id="{E89BF37B-2ED7-484C-8E27-A4F94C76A4C5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7 Grupo">
              <a:extLst>
                <a:ext uri="{FF2B5EF4-FFF2-40B4-BE49-F238E27FC236}">
                  <a16:creationId xmlns:a16="http://schemas.microsoft.com/office/drawing/2014/main" id="{20A61CBD-07DF-49DE-AC23-F2DE18105AF5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14" name="14 Rectángulo">
                <a:extLst>
                  <a:ext uri="{FF2B5EF4-FFF2-40B4-BE49-F238E27FC236}">
                    <a16:creationId xmlns:a16="http://schemas.microsoft.com/office/drawing/2014/main" id="{A87B6AF0-FB6C-4B0A-B42A-398CF1182A2A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5" name="15 Rectángulo">
                <a:extLst>
                  <a:ext uri="{FF2B5EF4-FFF2-40B4-BE49-F238E27FC236}">
                    <a16:creationId xmlns:a16="http://schemas.microsoft.com/office/drawing/2014/main" id="{45AE5C58-AD86-4F7C-9525-F9C36EA9D29B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6" name="16 Rectángulo">
                <a:extLst>
                  <a:ext uri="{FF2B5EF4-FFF2-40B4-BE49-F238E27FC236}">
                    <a16:creationId xmlns:a16="http://schemas.microsoft.com/office/drawing/2014/main" id="{97B3E91D-549C-494F-9F19-F1BB4CFE379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</p:grpSp>
      <p:grpSp>
        <p:nvGrpSpPr>
          <p:cNvPr id="20" name="37 Grupo"/>
          <p:cNvGrpSpPr/>
          <p:nvPr/>
        </p:nvGrpSpPr>
        <p:grpSpPr>
          <a:xfrm>
            <a:off x="596284" y="333392"/>
            <a:ext cx="9309716" cy="6014078"/>
            <a:chOff x="596284" y="333386"/>
            <a:chExt cx="9309716" cy="6014078"/>
          </a:xfrm>
        </p:grpSpPr>
        <p:pic>
          <p:nvPicPr>
            <p:cNvPr id="21" name="3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2" name="42 Conector recto"/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46 Conector recto"/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50 Grupo"/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6" name="70 Rectángulo"/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7" name="71 Rectángulo"/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8" name="72 Rectángulo"/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5" name="54 Conector recto"/>
            <p:cNvCxnSpPr/>
            <p:nvPr/>
          </p:nvCxnSpPr>
          <p:spPr>
            <a:xfrm>
              <a:off x="596284" y="6347464"/>
              <a:ext cx="3702333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10 Imagen">
            <a:extLst>
              <a:ext uri="{FF2B5EF4-FFF2-40B4-BE49-F238E27FC236}">
                <a16:creationId xmlns:a16="http://schemas.microsoft.com/office/drawing/2014/main" id="{859A35F0-77B5-422D-89BA-0A7DC48EF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85" y="6087298"/>
            <a:ext cx="1106285" cy="520345"/>
          </a:xfrm>
          <a:prstGeom prst="rect">
            <a:avLst/>
          </a:prstGeom>
        </p:spPr>
      </p:pic>
      <p:pic>
        <p:nvPicPr>
          <p:cNvPr id="30" name="11 Imagen">
            <a:extLst>
              <a:ext uri="{FF2B5EF4-FFF2-40B4-BE49-F238E27FC236}">
                <a16:creationId xmlns:a16="http://schemas.microsoft.com/office/drawing/2014/main" id="{A4D6092D-9EA4-4E7B-9E93-C9BF8A312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8" y="6175185"/>
            <a:ext cx="1338605" cy="344570"/>
          </a:xfrm>
          <a:prstGeom prst="rect">
            <a:avLst/>
          </a:prstGeom>
        </p:spPr>
      </p:pic>
      <p:pic>
        <p:nvPicPr>
          <p:cNvPr id="31" name="13 Imagen">
            <a:extLst>
              <a:ext uri="{FF2B5EF4-FFF2-40B4-BE49-F238E27FC236}">
                <a16:creationId xmlns:a16="http://schemas.microsoft.com/office/drawing/2014/main" id="{49A16B95-6946-4BC2-AAB3-97F8C795C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92" y="6051496"/>
            <a:ext cx="1077351" cy="591949"/>
          </a:xfrm>
          <a:prstGeom prst="rect">
            <a:avLst/>
          </a:prstGeom>
        </p:spPr>
      </p:pic>
      <p:sp>
        <p:nvSpPr>
          <p:cNvPr id="32" name="4 Rectángulo">
            <a:extLst>
              <a:ext uri="{FF2B5EF4-FFF2-40B4-BE49-F238E27FC236}">
                <a16:creationId xmlns:a16="http://schemas.microsoft.com/office/drawing/2014/main" id="{4871362D-05DE-4F83-9DAA-3732FAB79B4E}"/>
              </a:ext>
            </a:extLst>
          </p:cNvPr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EXPORTA FÁCIL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1" name="Rectángulo 2">
            <a:extLst>
              <a:ext uri="{FF2B5EF4-FFF2-40B4-BE49-F238E27FC236}">
                <a16:creationId xmlns:a16="http://schemas.microsoft.com/office/drawing/2014/main" id="{3164018B-A8F6-EDF7-AE5D-3D20FC85CBF2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https://www.mipymes.gov.py/internacionalizacion/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16607F-C277-CB2C-E99F-A02242A88F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25" y="1690714"/>
            <a:ext cx="2833846" cy="212538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42696EC-5A86-2818-7823-E60A5704F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84" y="1704321"/>
            <a:ext cx="3620081" cy="280067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2CF3DBB-6C79-CD99-D4FB-4A9AFE4AFA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5" y="4630600"/>
            <a:ext cx="2644698" cy="149902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4EC673D-3D20-46E9-A197-B2B167DB95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68" y="4600528"/>
            <a:ext cx="2768920" cy="140176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07DF23A-42EF-D017-762A-205CC24BFF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6" y="3936290"/>
            <a:ext cx="2378847" cy="1784135"/>
          </a:xfrm>
          <a:prstGeom prst="rect">
            <a:avLst/>
          </a:prstGeom>
        </p:spPr>
      </p:pic>
      <p:sp>
        <p:nvSpPr>
          <p:cNvPr id="45" name="Rectángulo 2">
            <a:extLst>
              <a:ext uri="{FF2B5EF4-FFF2-40B4-BE49-F238E27FC236}">
                <a16:creationId xmlns:a16="http://schemas.microsoft.com/office/drawing/2014/main" id="{82F3CDA2-41AF-F7CA-39C2-9C4C0567D2DD}"/>
              </a:ext>
            </a:extLst>
          </p:cNvPr>
          <p:cNvSpPr/>
          <p:nvPr/>
        </p:nvSpPr>
        <p:spPr>
          <a:xfrm>
            <a:off x="7394937" y="1732876"/>
            <a:ext cx="1868806" cy="187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5">
                    <a:lumMod val="50000"/>
                  </a:schemeClr>
                </a:solidFill>
              </a:rPr>
              <a:t>En cumplimiento a la Ley 4457/2012, Art. 14 en lo relacionado a “promoción de las exportaciones de MIPYMES (inc. 4.) “</a:t>
            </a:r>
            <a:endParaRPr lang="es-PY" altLang="es-PY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ASISTENCIA TÉCNICA PARA LA INTERNACIONALIZACIÓN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96284" y="5501267"/>
            <a:ext cx="8667459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5">
                    <a:lumMod val="50000"/>
                  </a:schemeClr>
                </a:solidFill>
              </a:rPr>
              <a:t>En cumplimiento a la Ley 4457/2012, Art. 14 en lo relacionado a “asistencia en la información, orientación técnica y capacitación (inc. 7.) ” y “promoción de las exportaciones de MIPYMES (inc. 4.) “</a:t>
            </a:r>
            <a:endParaRPr lang="es-PY" altLang="es-PY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2" name="Rectángulo 2">
            <a:extLst>
              <a:ext uri="{FF2B5EF4-FFF2-40B4-BE49-F238E27FC236}">
                <a16:creationId xmlns:a16="http://schemas.microsoft.com/office/drawing/2014/main" id="{5B2DA19A-9C68-6935-27A9-2258006E6B67}"/>
              </a:ext>
            </a:extLst>
          </p:cNvPr>
          <p:cNvSpPr/>
          <p:nvPr/>
        </p:nvSpPr>
        <p:spPr>
          <a:xfrm>
            <a:off x="6815503" y="1997042"/>
            <a:ext cx="2448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PY" altLang="es-PY" sz="6000" b="1" dirty="0">
                <a:solidFill>
                  <a:schemeClr val="accent5">
                    <a:lumMod val="50000"/>
                  </a:schemeClr>
                </a:solidFill>
              </a:rPr>
              <a:t>40</a:t>
            </a:r>
          </a:p>
          <a:p>
            <a:pPr algn="just">
              <a:lnSpc>
                <a:spcPts val="2000"/>
              </a:lnSpc>
            </a:pPr>
            <a:r>
              <a:rPr lang="es-PY" altLang="es-PY" sz="1800" dirty="0">
                <a:solidFill>
                  <a:schemeClr val="accent5">
                    <a:lumMod val="50000"/>
                  </a:schemeClr>
                </a:solidFill>
              </a:rPr>
              <a:t>Representantes de MIPYMES </a:t>
            </a:r>
            <a:r>
              <a:rPr lang="es-ES" altLang="es-PY" sz="1800" dirty="0">
                <a:solidFill>
                  <a:schemeClr val="accent5">
                    <a:lumMod val="50000"/>
                  </a:schemeClr>
                </a:solidFill>
              </a:rPr>
              <a:t>recibieron asistencia técnica para el proceso de exportación simplificada</a:t>
            </a:r>
            <a:endParaRPr lang="es-PY" altLang="es-PY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7FD3BF-F776-FD18-EB9D-7D9AF4890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3665346"/>
            <a:ext cx="3338507" cy="1877911"/>
          </a:xfrm>
          <a:prstGeom prst="rect">
            <a:avLst/>
          </a:prstGeom>
        </p:spPr>
      </p:pic>
      <p:sp>
        <p:nvSpPr>
          <p:cNvPr id="4" name="Rectángulo 2">
            <a:extLst>
              <a:ext uri="{FF2B5EF4-FFF2-40B4-BE49-F238E27FC236}">
                <a16:creationId xmlns:a16="http://schemas.microsoft.com/office/drawing/2014/main" id="{260BB948-A280-D646-6434-EDA0AD14B655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https://www.mipymes.gov.py/dgii/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C23402E-2E45-4A2F-9E19-1CAED1E4AA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4" y="3194658"/>
            <a:ext cx="1612413" cy="21498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FC0FB7-FE86-68B3-6295-6722C6B63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14706" r="17487" b="4753"/>
          <a:stretch/>
        </p:blipFill>
        <p:spPr>
          <a:xfrm>
            <a:off x="3915320" y="1657054"/>
            <a:ext cx="2850508" cy="19121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6BD71B-B897-DAA6-66C9-8396ACCC11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43" y="3194658"/>
            <a:ext cx="1612413" cy="21498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2F3B9E2-F6B2-ED96-B3E4-E7504057B3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9" y="1649462"/>
            <a:ext cx="2638692" cy="14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08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 Grupo">
            <a:extLst>
              <a:ext uri="{FF2B5EF4-FFF2-40B4-BE49-F238E27FC236}">
                <a16:creationId xmlns:a16="http://schemas.microsoft.com/office/drawing/2014/main" id="{3D1101BC-EC40-41A6-9517-2605720995F3}"/>
              </a:ext>
            </a:extLst>
          </p:cNvPr>
          <p:cNvGrpSpPr/>
          <p:nvPr/>
        </p:nvGrpSpPr>
        <p:grpSpPr>
          <a:xfrm>
            <a:off x="596284" y="333392"/>
            <a:ext cx="9309716" cy="6310053"/>
            <a:chOff x="596284" y="333386"/>
            <a:chExt cx="9309716" cy="6310053"/>
          </a:xfrm>
        </p:grpSpPr>
        <p:pic>
          <p:nvPicPr>
            <p:cNvPr id="20" name="3 Imagen">
              <a:extLst>
                <a:ext uri="{FF2B5EF4-FFF2-40B4-BE49-F238E27FC236}">
                  <a16:creationId xmlns:a16="http://schemas.microsoft.com/office/drawing/2014/main" id="{A38A6E34-BD57-4E2A-AF48-7C9B1F38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1" name="5 Conector recto">
              <a:extLst>
                <a:ext uri="{FF2B5EF4-FFF2-40B4-BE49-F238E27FC236}">
                  <a16:creationId xmlns:a16="http://schemas.microsoft.com/office/drawing/2014/main" id="{682F2F96-F423-4046-A100-FC62F4EEA1A4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6 Conector recto">
              <a:extLst>
                <a:ext uri="{FF2B5EF4-FFF2-40B4-BE49-F238E27FC236}">
                  <a16:creationId xmlns:a16="http://schemas.microsoft.com/office/drawing/2014/main" id="{D0F848D7-09A1-42D7-B41C-1485F001B598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7 Grupo">
              <a:extLst>
                <a:ext uri="{FF2B5EF4-FFF2-40B4-BE49-F238E27FC236}">
                  <a16:creationId xmlns:a16="http://schemas.microsoft.com/office/drawing/2014/main" id="{2E3F13E0-E315-4B1B-B91B-BCE19396CA0E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9" name="14 Rectángulo">
                <a:extLst>
                  <a:ext uri="{FF2B5EF4-FFF2-40B4-BE49-F238E27FC236}">
                    <a16:creationId xmlns:a16="http://schemas.microsoft.com/office/drawing/2014/main" id="{2E9BD492-980B-4C5C-BD2C-B587EF96A5F1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0" name="15 Rectángulo">
                <a:extLst>
                  <a:ext uri="{FF2B5EF4-FFF2-40B4-BE49-F238E27FC236}">
                    <a16:creationId xmlns:a16="http://schemas.microsoft.com/office/drawing/2014/main" id="{22D84024-12B5-476B-848D-27A1F18649ED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31" name="16 Rectángulo">
                <a:extLst>
                  <a:ext uri="{FF2B5EF4-FFF2-40B4-BE49-F238E27FC236}">
                    <a16:creationId xmlns:a16="http://schemas.microsoft.com/office/drawing/2014/main" id="{049A14AD-ED45-419C-9921-BE4C1B2B613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4" name="8 Conector recto">
              <a:extLst>
                <a:ext uri="{FF2B5EF4-FFF2-40B4-BE49-F238E27FC236}">
                  <a16:creationId xmlns:a16="http://schemas.microsoft.com/office/drawing/2014/main" id="{81CFF970-2B74-452B-ABF0-3ACECF0F0ED4}"/>
                </a:ext>
              </a:extLst>
            </p:cNvPr>
            <p:cNvCxnSpPr>
              <a:cxnSpLocks/>
            </p:cNvCxnSpPr>
            <p:nvPr/>
          </p:nvCxnSpPr>
          <p:spPr>
            <a:xfrm>
              <a:off x="596284" y="6347464"/>
              <a:ext cx="43337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9 Grupo">
              <a:extLst>
                <a:ext uri="{FF2B5EF4-FFF2-40B4-BE49-F238E27FC236}">
                  <a16:creationId xmlns:a16="http://schemas.microsoft.com/office/drawing/2014/main" id="{30FF5CC0-FC17-408E-B901-E80C766F7379}"/>
                </a:ext>
              </a:extLst>
            </p:cNvPr>
            <p:cNvGrpSpPr/>
            <p:nvPr/>
          </p:nvGrpSpPr>
          <p:grpSpPr>
            <a:xfrm>
              <a:off x="6511379" y="6051490"/>
              <a:ext cx="2752364" cy="591949"/>
              <a:chOff x="6981010" y="6051490"/>
              <a:chExt cx="2752364" cy="591949"/>
            </a:xfrm>
          </p:grpSpPr>
          <p:pic>
            <p:nvPicPr>
              <p:cNvPr id="27" name="11 Imagen">
                <a:extLst>
                  <a:ext uri="{FF2B5EF4-FFF2-40B4-BE49-F238E27FC236}">
                    <a16:creationId xmlns:a16="http://schemas.microsoft.com/office/drawing/2014/main" id="{9CA7E6F1-BDEE-4281-ACE8-3784262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010" y="6157951"/>
                <a:ext cx="1472466" cy="379027"/>
              </a:xfrm>
              <a:prstGeom prst="rect">
                <a:avLst/>
              </a:prstGeom>
            </p:spPr>
          </p:pic>
          <p:pic>
            <p:nvPicPr>
              <p:cNvPr id="28" name="13 Imagen">
                <a:extLst>
                  <a:ext uri="{FF2B5EF4-FFF2-40B4-BE49-F238E27FC236}">
                    <a16:creationId xmlns:a16="http://schemas.microsoft.com/office/drawing/2014/main" id="{CEFB8A69-A312-4DFE-9D2F-797FBF587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6023" y="6051490"/>
                <a:ext cx="1077351" cy="591949"/>
              </a:xfrm>
              <a:prstGeom prst="rect">
                <a:avLst/>
              </a:prstGeom>
            </p:spPr>
          </p:pic>
        </p:grpSp>
      </p:grpSp>
      <p:sp>
        <p:nvSpPr>
          <p:cNvPr id="33" name="4 Rectángulo"/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CAPACITACIÓN PARA LA INTERNACIONALIZACIÓN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Rectángulo 2">
            <a:extLst>
              <a:ext uri="{FF2B5EF4-FFF2-40B4-BE49-F238E27FC236}">
                <a16:creationId xmlns:a16="http://schemas.microsoft.com/office/drawing/2014/main" id="{F6E67714-4098-4A80-A4BC-5223DB9C912F}"/>
              </a:ext>
            </a:extLst>
          </p:cNvPr>
          <p:cNvSpPr/>
          <p:nvPr/>
        </p:nvSpPr>
        <p:spPr>
          <a:xfrm>
            <a:off x="596284" y="5501267"/>
            <a:ext cx="8667459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altLang="es-PY" sz="1600" dirty="0">
                <a:solidFill>
                  <a:schemeClr val="accent1">
                    <a:lumMod val="50000"/>
                  </a:schemeClr>
                </a:solidFill>
              </a:rPr>
              <a:t>En cumplimiento a la Ley 4457/2012, Art. 14 en lo relacionado a “asistencia en la información, orientación técnica y capacitación (inc. 7.) ” y “promoción de las exportaciones de MIPYMES (inc. 4.) “</a:t>
            </a:r>
            <a:endParaRPr lang="es-PY" altLang="es-PY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10 Imagen">
            <a:extLst>
              <a:ext uri="{FF2B5EF4-FFF2-40B4-BE49-F238E27FC236}">
                <a16:creationId xmlns:a16="http://schemas.microsoft.com/office/drawing/2014/main" id="{E89284BF-8E2B-4212-89A8-76BB68F3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56" y="6061280"/>
            <a:ext cx="1216914" cy="572380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AC4D98E4-81E8-91E6-5C09-5D02DEC8862A}"/>
              </a:ext>
            </a:extLst>
          </p:cNvPr>
          <p:cNvSpPr/>
          <p:nvPr/>
        </p:nvSpPr>
        <p:spPr>
          <a:xfrm>
            <a:off x="6769510" y="2053177"/>
            <a:ext cx="2494233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PY" altLang="es-PY" sz="6000" b="1" dirty="0">
                <a:solidFill>
                  <a:schemeClr val="accent1">
                    <a:lumMod val="50000"/>
                  </a:schemeClr>
                </a:solidFill>
              </a:rPr>
              <a:t>493</a:t>
            </a:r>
          </a:p>
          <a:p>
            <a:pPr algn="just">
              <a:lnSpc>
                <a:spcPts val="2000"/>
              </a:lnSpc>
            </a:pPr>
            <a:r>
              <a:rPr lang="es-PY" altLang="es-PY" sz="1800" dirty="0">
                <a:solidFill>
                  <a:schemeClr val="accent1">
                    <a:lumMod val="50000"/>
                  </a:schemeClr>
                </a:solidFill>
              </a:rPr>
              <a:t>Representantes de MIPYMES capacitados para apoyo a su internacionalización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260BB948-A280-D646-6434-EDA0AD14B655}"/>
              </a:ext>
            </a:extLst>
          </p:cNvPr>
          <p:cNvSpPr/>
          <p:nvPr/>
        </p:nvSpPr>
        <p:spPr>
          <a:xfrm>
            <a:off x="619207" y="1278039"/>
            <a:ext cx="864453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https://www.mipymes.gov.py/dgii/</a:t>
            </a:r>
            <a:r>
              <a:rPr lang="es-PY" altLang="es-PY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93F3BE-8283-AF84-3870-D2482085B6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4" y="1768959"/>
            <a:ext cx="3032045" cy="14686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6905CB6-A0F2-8D7B-BD7D-6B3C2DFF70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7" y="3585152"/>
            <a:ext cx="3106992" cy="174768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101DA8B-2092-CF62-5D02-081F37954A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48" y="1768959"/>
            <a:ext cx="2760142" cy="155258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DF51762-1D7F-BFEE-DC5D-7F80915961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49" y="3585153"/>
            <a:ext cx="2330244" cy="174768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B7EB60B-84B5-E1C0-650F-645BF137F3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2" y="3422135"/>
            <a:ext cx="2638047" cy="197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5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>
            <a:extLst>
              <a:ext uri="{FF2B5EF4-FFF2-40B4-BE49-F238E27FC236}">
                <a16:creationId xmlns:a16="http://schemas.microsoft.com/office/drawing/2014/main" id="{2201E266-2FCF-4ED8-A6FE-EE82833B7E15}"/>
              </a:ext>
            </a:extLst>
          </p:cNvPr>
          <p:cNvGrpSpPr/>
          <p:nvPr/>
        </p:nvGrpSpPr>
        <p:grpSpPr>
          <a:xfrm>
            <a:off x="596284" y="333392"/>
            <a:ext cx="9309716" cy="3395515"/>
            <a:chOff x="596284" y="333386"/>
            <a:chExt cx="9309716" cy="3395515"/>
          </a:xfrm>
        </p:grpSpPr>
        <p:pic>
          <p:nvPicPr>
            <p:cNvPr id="4" name="3 Imagen">
              <a:extLst>
                <a:ext uri="{FF2B5EF4-FFF2-40B4-BE49-F238E27FC236}">
                  <a16:creationId xmlns:a16="http://schemas.microsoft.com/office/drawing/2014/main" id="{98A84DCF-C3B5-41E1-9116-525CA9D1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5" name="5 Conector recto">
              <a:extLst>
                <a:ext uri="{FF2B5EF4-FFF2-40B4-BE49-F238E27FC236}">
                  <a16:creationId xmlns:a16="http://schemas.microsoft.com/office/drawing/2014/main" id="{2A5BC164-ED19-45A7-98A8-1B09AFFC3052}"/>
                </a:ext>
              </a:extLst>
            </p:cNvPr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6 Conector recto">
              <a:extLst>
                <a:ext uri="{FF2B5EF4-FFF2-40B4-BE49-F238E27FC236}">
                  <a16:creationId xmlns:a16="http://schemas.microsoft.com/office/drawing/2014/main" id="{E89BF37B-2ED7-484C-8E27-A4F94C76A4C5}"/>
                </a:ext>
              </a:extLst>
            </p:cNvPr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7 Grupo">
              <a:extLst>
                <a:ext uri="{FF2B5EF4-FFF2-40B4-BE49-F238E27FC236}">
                  <a16:creationId xmlns:a16="http://schemas.microsoft.com/office/drawing/2014/main" id="{20A61CBD-07DF-49DE-AC23-F2DE18105AF5}"/>
                </a:ext>
              </a:extLst>
            </p:cNvPr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14" name="14 Rectángulo">
                <a:extLst>
                  <a:ext uri="{FF2B5EF4-FFF2-40B4-BE49-F238E27FC236}">
                    <a16:creationId xmlns:a16="http://schemas.microsoft.com/office/drawing/2014/main" id="{A87B6AF0-FB6C-4B0A-B42A-398CF1182A2A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5" name="15 Rectángulo">
                <a:extLst>
                  <a:ext uri="{FF2B5EF4-FFF2-40B4-BE49-F238E27FC236}">
                    <a16:creationId xmlns:a16="http://schemas.microsoft.com/office/drawing/2014/main" id="{45AE5C58-AD86-4F7C-9525-F9C36EA9D29B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16" name="16 Rectángulo">
                <a:extLst>
                  <a:ext uri="{FF2B5EF4-FFF2-40B4-BE49-F238E27FC236}">
                    <a16:creationId xmlns:a16="http://schemas.microsoft.com/office/drawing/2014/main" id="{97B3E91D-549C-494F-9F19-F1BB4CFE379E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729BB080-B8D4-4DFD-A662-FE298B9D7F18}"/>
              </a:ext>
            </a:extLst>
          </p:cNvPr>
          <p:cNvSpPr/>
          <p:nvPr/>
        </p:nvSpPr>
        <p:spPr>
          <a:xfrm>
            <a:off x="596284" y="1160392"/>
            <a:ext cx="86674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Representación Titular del Ministerio de Industria y Comercio (MIC)</a:t>
            </a:r>
          </a:p>
          <a:p>
            <a:pPr algn="just"/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Consejo Nacional de Turismo – CONATUR </a:t>
            </a:r>
            <a:r>
              <a:rPr lang="es-ES" sz="1800" dirty="0">
                <a:solidFill>
                  <a:schemeClr val="accent1">
                    <a:lumMod val="50000"/>
                  </a:schemeClr>
                </a:solidFill>
              </a:rPr>
              <a:t>de la 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Secretaría Nacional de Turismo – SENATUR</a:t>
            </a:r>
          </a:p>
          <a:p>
            <a:pPr algn="just"/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Espacio de coordinación público privada enfocada a la promoción, coordinación, creación e implementación de planes y programas destinados al desarrollo de la actividad turística en el Paraguay.</a:t>
            </a:r>
          </a:p>
        </p:txBody>
      </p:sp>
      <p:grpSp>
        <p:nvGrpSpPr>
          <p:cNvPr id="20" name="37 Grupo"/>
          <p:cNvGrpSpPr/>
          <p:nvPr/>
        </p:nvGrpSpPr>
        <p:grpSpPr>
          <a:xfrm>
            <a:off x="596284" y="333392"/>
            <a:ext cx="9309716" cy="6014078"/>
            <a:chOff x="596284" y="333386"/>
            <a:chExt cx="9309716" cy="6014078"/>
          </a:xfrm>
        </p:grpSpPr>
        <p:pic>
          <p:nvPicPr>
            <p:cNvPr id="21" name="3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11" y="333386"/>
              <a:ext cx="334805" cy="337550"/>
            </a:xfrm>
            <a:prstGeom prst="rect">
              <a:avLst/>
            </a:prstGeom>
          </p:spPr>
        </p:pic>
        <p:cxnSp>
          <p:nvCxnSpPr>
            <p:cNvPr id="22" name="42 Conector recto"/>
            <p:cNvCxnSpPr/>
            <p:nvPr/>
          </p:nvCxnSpPr>
          <p:spPr>
            <a:xfrm>
              <a:off x="596284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46 Conector recto"/>
            <p:cNvCxnSpPr/>
            <p:nvPr/>
          </p:nvCxnSpPr>
          <p:spPr>
            <a:xfrm>
              <a:off x="5309798" y="502161"/>
              <a:ext cx="395394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50 Grupo"/>
            <p:cNvGrpSpPr/>
            <p:nvPr/>
          </p:nvGrpSpPr>
          <p:grpSpPr>
            <a:xfrm>
              <a:off x="9733374" y="3125959"/>
              <a:ext cx="172626" cy="602942"/>
              <a:chOff x="8702040" y="2321858"/>
              <a:chExt cx="159347" cy="497427"/>
            </a:xfrm>
          </p:grpSpPr>
          <p:sp>
            <p:nvSpPr>
              <p:cNvPr id="26" name="70 Rectángulo"/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7" name="71 Rectángulo"/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  <p:sp>
            <p:nvSpPr>
              <p:cNvPr id="28" name="72 Rectángulo"/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/>
              </a:p>
            </p:txBody>
          </p:sp>
        </p:grpSp>
        <p:cxnSp>
          <p:nvCxnSpPr>
            <p:cNvPr id="25" name="54 Conector recto"/>
            <p:cNvCxnSpPr/>
            <p:nvPr/>
          </p:nvCxnSpPr>
          <p:spPr>
            <a:xfrm>
              <a:off x="596284" y="6347464"/>
              <a:ext cx="3702333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10 Imagen">
            <a:extLst>
              <a:ext uri="{FF2B5EF4-FFF2-40B4-BE49-F238E27FC236}">
                <a16:creationId xmlns:a16="http://schemas.microsoft.com/office/drawing/2014/main" id="{859A35F0-77B5-422D-89BA-0A7DC48EF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85" y="6087298"/>
            <a:ext cx="1106285" cy="520345"/>
          </a:xfrm>
          <a:prstGeom prst="rect">
            <a:avLst/>
          </a:prstGeom>
        </p:spPr>
      </p:pic>
      <p:pic>
        <p:nvPicPr>
          <p:cNvPr id="30" name="11 Imagen">
            <a:extLst>
              <a:ext uri="{FF2B5EF4-FFF2-40B4-BE49-F238E27FC236}">
                <a16:creationId xmlns:a16="http://schemas.microsoft.com/office/drawing/2014/main" id="{A4D6092D-9EA4-4E7B-9E93-C9BF8A312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8" y="6175185"/>
            <a:ext cx="1338605" cy="344570"/>
          </a:xfrm>
          <a:prstGeom prst="rect">
            <a:avLst/>
          </a:prstGeom>
        </p:spPr>
      </p:pic>
      <p:pic>
        <p:nvPicPr>
          <p:cNvPr id="31" name="13 Imagen">
            <a:extLst>
              <a:ext uri="{FF2B5EF4-FFF2-40B4-BE49-F238E27FC236}">
                <a16:creationId xmlns:a16="http://schemas.microsoft.com/office/drawing/2014/main" id="{49A16B95-6946-4BC2-AAB3-97F8C795C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92" y="6051496"/>
            <a:ext cx="1077351" cy="591949"/>
          </a:xfrm>
          <a:prstGeom prst="rect">
            <a:avLst/>
          </a:prstGeom>
        </p:spPr>
      </p:pic>
      <p:sp>
        <p:nvSpPr>
          <p:cNvPr id="32" name="4 Rectángulo">
            <a:extLst>
              <a:ext uri="{FF2B5EF4-FFF2-40B4-BE49-F238E27FC236}">
                <a16:creationId xmlns:a16="http://schemas.microsoft.com/office/drawing/2014/main" id="{4871362D-05DE-4F83-9DAA-3732FAB79B4E}"/>
              </a:ext>
            </a:extLst>
          </p:cNvPr>
          <p:cNvSpPr/>
          <p:nvPr/>
        </p:nvSpPr>
        <p:spPr>
          <a:xfrm>
            <a:off x="619207" y="671968"/>
            <a:ext cx="864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2060"/>
                </a:solidFill>
              </a:rPr>
              <a:t>REPRESENTACIÓN EN CUERPOS COLEGIADOS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EA8C23-93CB-737E-E7AC-FC5EF75E5061}"/>
              </a:ext>
            </a:extLst>
          </p:cNvPr>
          <p:cNvSpPr/>
          <p:nvPr/>
        </p:nvSpPr>
        <p:spPr>
          <a:xfrm>
            <a:off x="642257" y="4704973"/>
            <a:ext cx="862148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Representación Suplente del Ministerio de Industria y Comercio (MIC)</a:t>
            </a:r>
          </a:p>
          <a:p>
            <a:pPr algn="just"/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Consejo Nacional del Audiovisual – CNA </a:t>
            </a:r>
            <a:r>
              <a:rPr lang="es-ES" sz="1800" dirty="0">
                <a:solidFill>
                  <a:schemeClr val="accent1">
                    <a:lumMod val="50000"/>
                  </a:schemeClr>
                </a:solidFill>
              </a:rPr>
              <a:t>del 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</a:rPr>
              <a:t>Instituto Nacional del Audiovisual Paraguayo – INAP</a:t>
            </a:r>
          </a:p>
          <a:p>
            <a:pPr algn="just"/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Espacio de coordinación público privada de elaboración de políticas institucionales del INAP, fomentar el audiovisual paraguayo y favorecer la interacción de los interesados en el sector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526DAD5-520B-6CF9-ADE8-F4D057346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84" y="2338222"/>
            <a:ext cx="3015343" cy="23276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5095BA4-5B62-1C63-247A-91562C94D9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49" y="2451594"/>
            <a:ext cx="2731805" cy="204458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4FC2833-496C-37A2-300F-6423E41F19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76" y="2772444"/>
            <a:ext cx="2495266" cy="1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4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solidFill>
                  <a:srgbClr val="002060"/>
                </a:solidFill>
                <a:cs typeface="Calibri"/>
              </a:rPr>
              <a:t>CONTACTO MIPYMES </a:t>
            </a:r>
            <a:endParaRPr lang="es-PY" sz="28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1816337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2995286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3337197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3196255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2826454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4" name="4 Título"/>
          <p:cNvSpPr txBox="1">
            <a:spLocks/>
          </p:cNvSpPr>
          <p:nvPr/>
        </p:nvSpPr>
        <p:spPr bwMode="auto">
          <a:xfrm>
            <a:off x="848065" y="5706000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(021) 6163097 • dgii@mic.gov.py • 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Nº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 3333 </a:t>
            </a:r>
            <a:r>
              <a:rPr lang="es-ES" sz="1400" b="1" dirty="0">
                <a:solidFill>
                  <a:srgbClr val="002060"/>
                </a:solidFill>
                <a:latin typeface="+mn-lt"/>
                <a:cs typeface="Arial"/>
              </a:rPr>
              <a:t>• Planta Baja 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289751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@micparaguay</a:t>
            </a:r>
          </a:p>
        </p:txBody>
      </p:sp>
      <p:sp>
        <p:nvSpPr>
          <p:cNvPr id="27" name="2 Rectángulo"/>
          <p:cNvSpPr/>
          <p:nvPr/>
        </p:nvSpPr>
        <p:spPr>
          <a:xfrm>
            <a:off x="3309127" y="6168491"/>
            <a:ext cx="805798" cy="3407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713232">
              <a:lnSpc>
                <a:spcPct val="150000"/>
              </a:lnSpc>
            </a:pPr>
            <a:r>
              <a:rPr lang="es-ES" sz="1200" dirty="0">
                <a:solidFill>
                  <a:srgbClr val="002060"/>
                </a:solidFill>
                <a:cs typeface="Arial"/>
              </a:rPr>
              <a:t>@MIC_PY</a:t>
            </a:r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3F5A19D-5C6A-43FB-B70B-2519934A3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49" y="6219370"/>
            <a:ext cx="302138" cy="2803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5B5B2A0-D787-4699-A167-582EFACC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226" y="6219370"/>
            <a:ext cx="302138" cy="280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01818A-DD5C-4AC4-8711-3ACCDE71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7875" y="6219370"/>
            <a:ext cx="302138" cy="28033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8C7C86-AF52-4AD7-B02E-64A3D11D7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4891" y="6205353"/>
            <a:ext cx="332352" cy="308369"/>
          </a:xfrm>
          <a:prstGeom prst="rect">
            <a:avLst/>
          </a:prstGeom>
        </p:spPr>
      </p:pic>
      <p:sp>
        <p:nvSpPr>
          <p:cNvPr id="29" name="1 Rectángulo">
            <a:extLst>
              <a:ext uri="{FF2B5EF4-FFF2-40B4-BE49-F238E27FC236}">
                <a16:creationId xmlns:a16="http://schemas.microsoft.com/office/drawing/2014/main" id="{DD44D425-E292-4942-B33B-1C7157CD57BF}"/>
              </a:ext>
            </a:extLst>
          </p:cNvPr>
          <p:cNvSpPr/>
          <p:nvPr/>
        </p:nvSpPr>
        <p:spPr>
          <a:xfrm>
            <a:off x="5011176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31" name="1 Rectángulo">
            <a:extLst>
              <a:ext uri="{FF2B5EF4-FFF2-40B4-BE49-F238E27FC236}">
                <a16:creationId xmlns:a16="http://schemas.microsoft.com/office/drawing/2014/main" id="{BCD35A0B-A7D3-4ED5-AD8B-02E6F326376E}"/>
              </a:ext>
            </a:extLst>
          </p:cNvPr>
          <p:cNvSpPr/>
          <p:nvPr/>
        </p:nvSpPr>
        <p:spPr>
          <a:xfrm>
            <a:off x="7311704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MIC Paraguay</a:t>
            </a:r>
          </a:p>
        </p:txBody>
      </p:sp>
      <p:pic>
        <p:nvPicPr>
          <p:cNvPr id="30" name="2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4" y="3212012"/>
            <a:ext cx="1959852" cy="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4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F02249-F4A7-1364-68F3-92513F69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3" y="1709747"/>
            <a:ext cx="8543925" cy="205473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>
                <a:solidFill>
                  <a:schemeClr val="tx2"/>
                </a:solidFill>
              </a:rPr>
              <a:t>SUBSECRETARIA DE ESTADO DE INDUSTRIA </a:t>
            </a:r>
            <a:endParaRPr lang="es-PY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54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AB737A3-F924-485E-A09E-B7FAF4A2568F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91" t="5323" r="6751"/>
          <a:stretch/>
        </p:blipFill>
        <p:spPr bwMode="auto">
          <a:xfrm>
            <a:off x="5198755" y="1890984"/>
            <a:ext cx="3536839" cy="3375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75EDD975-FEA1-4C1D-9373-B3678E90B76D}"/>
              </a:ext>
            </a:extLst>
          </p:cNvPr>
          <p:cNvSpPr/>
          <p:nvPr/>
        </p:nvSpPr>
        <p:spPr>
          <a:xfrm>
            <a:off x="1411250" y="1895086"/>
            <a:ext cx="3788438" cy="33756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PY" sz="1300" b="1" dirty="0">
                <a:solidFill>
                  <a:prstClr val="white"/>
                </a:solidFill>
                <a:latin typeface="Calibri"/>
              </a:rPr>
              <a:t>POLÍTICA INDUSTRIAL: </a:t>
            </a:r>
            <a:r>
              <a:rPr lang="es-MX" sz="13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1300" dirty="0">
                <a:solidFill>
                  <a:prstClr val="white"/>
                </a:solidFill>
                <a:latin typeface="Calibri"/>
              </a:rPr>
              <a:t>Promover el desarrollo de cadenas de valor, clústeres y sectores industriales con ventajas comparativas reveladas. </a:t>
            </a:r>
          </a:p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endParaRPr lang="es-PY" sz="100" dirty="0">
              <a:solidFill>
                <a:prstClr val="white"/>
              </a:solidFill>
              <a:latin typeface="Calibri"/>
            </a:endParaRPr>
          </a:p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PY" sz="1300" b="1" dirty="0">
                <a:solidFill>
                  <a:prstClr val="white"/>
                </a:solidFill>
                <a:latin typeface="Calibri"/>
              </a:rPr>
              <a:t>FOMENTO INDUSTRIAL: </a:t>
            </a:r>
            <a:r>
              <a:rPr lang="es-PY" sz="1300" dirty="0">
                <a:solidFill>
                  <a:prstClr val="white"/>
                </a:solidFill>
                <a:latin typeface="Calibri"/>
              </a:rPr>
              <a:t>Disposición de incentivos  para  impulsar la competitividad del sector industrial </a:t>
            </a:r>
          </a:p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endParaRPr lang="es-PY" sz="100" dirty="0">
              <a:solidFill>
                <a:prstClr val="white"/>
              </a:solidFill>
              <a:latin typeface="Calibri"/>
            </a:endParaRPr>
          </a:p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PY" sz="1300" b="1" dirty="0">
                <a:solidFill>
                  <a:prstClr val="white"/>
                </a:solidFill>
                <a:latin typeface="Calibri"/>
              </a:rPr>
              <a:t>DESARROLLO REGIONAL: </a:t>
            </a:r>
            <a:r>
              <a:rPr lang="es-ES" sz="1300" dirty="0">
                <a:solidFill>
                  <a:prstClr val="white"/>
                </a:solidFill>
                <a:latin typeface="Calibri"/>
              </a:rPr>
              <a:t>Representación del  MIC en los distintos departamentos del país, articulando acciones que promuevan el desarrollo del sector empresarial </a:t>
            </a:r>
          </a:p>
          <a:p>
            <a:pPr marL="232172" indent="-232172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prstClr val="white"/>
                </a:solidFill>
                <a:latin typeface="Calibri"/>
              </a:rPr>
              <a:t>MAQUILA : </a:t>
            </a:r>
            <a:r>
              <a:rPr lang="es-MX" sz="1300" dirty="0">
                <a:solidFill>
                  <a:prstClr val="white"/>
                </a:solidFill>
                <a:latin typeface="Calibri"/>
              </a:rPr>
              <a:t>Régimen de atracción de inversión a través del cual se producen localmente en Paraguay bienes y servicios de exportación.</a:t>
            </a:r>
            <a:endParaRPr lang="es-PY" sz="1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401474" y="1327681"/>
            <a:ext cx="7053198" cy="338068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defTabSz="838196">
              <a:spcAft>
                <a:spcPts val="975"/>
              </a:spcAft>
            </a:pPr>
            <a:r>
              <a:rPr lang="es-PY" sz="1625" b="1">
                <a:solidFill>
                  <a:prstClr val="white"/>
                </a:solidFill>
              </a:rPr>
              <a:t>VICEMINISTERIO DE INDUSTRIA</a:t>
            </a:r>
            <a:endParaRPr lang="es-PY" sz="100" b="1" dirty="0">
              <a:solidFill>
                <a:prstClr val="white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984691F-9CA0-47B4-9569-84A05B7C3F90}"/>
              </a:ext>
            </a:extLst>
          </p:cNvPr>
          <p:cNvSpPr/>
          <p:nvPr/>
        </p:nvSpPr>
        <p:spPr>
          <a:xfrm>
            <a:off x="5184027" y="1885640"/>
            <a:ext cx="3527432" cy="3375677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8196"/>
            <a:endParaRPr lang="es-PY" sz="162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Abrir corchete 25">
            <a:extLst>
              <a:ext uri="{FF2B5EF4-FFF2-40B4-BE49-F238E27FC236}">
                <a16:creationId xmlns:a16="http://schemas.microsoft.com/office/drawing/2014/main" id="{D26170A0-2CBE-455C-B706-C65449DC34CB}"/>
              </a:ext>
            </a:extLst>
          </p:cNvPr>
          <p:cNvSpPr/>
          <p:nvPr/>
        </p:nvSpPr>
        <p:spPr>
          <a:xfrm>
            <a:off x="5418123" y="2355079"/>
            <a:ext cx="124579" cy="1489486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36B6A10B-663F-431B-A3A8-A07C8DE8FC28}"/>
              </a:ext>
            </a:extLst>
          </p:cNvPr>
          <p:cNvCxnSpPr>
            <a:cxnSpLocks/>
          </p:cNvCxnSpPr>
          <p:nvPr/>
        </p:nvCxnSpPr>
        <p:spPr>
          <a:xfrm flipV="1">
            <a:off x="5141512" y="3011974"/>
            <a:ext cx="292194" cy="20381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brir corchete 28">
            <a:extLst>
              <a:ext uri="{FF2B5EF4-FFF2-40B4-BE49-F238E27FC236}">
                <a16:creationId xmlns:a16="http://schemas.microsoft.com/office/drawing/2014/main" id="{1F0B0628-5DED-444B-9F48-4C1FEF051864}"/>
              </a:ext>
            </a:extLst>
          </p:cNvPr>
          <p:cNvSpPr/>
          <p:nvPr/>
        </p:nvSpPr>
        <p:spPr>
          <a:xfrm flipH="1">
            <a:off x="5084716" y="2849616"/>
            <a:ext cx="75175" cy="559280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607CB2A-240C-4B60-8C8A-A17900A63151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5" name="13 Imagen">
              <a:extLst>
                <a:ext uri="{FF2B5EF4-FFF2-40B4-BE49-F238E27FC236}">
                  <a16:creationId xmlns:a16="http://schemas.microsoft.com/office/drawing/2014/main" id="{523AE47A-EB05-414F-997D-642C3A47E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8" name="14 Conector recto">
              <a:extLst>
                <a:ext uri="{FF2B5EF4-FFF2-40B4-BE49-F238E27FC236}">
                  <a16:creationId xmlns:a16="http://schemas.microsoft.com/office/drawing/2014/main" id="{A70F3BBF-1D8B-44C0-BBB8-045862712A3D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15 Conector recto">
              <a:extLst>
                <a:ext uri="{FF2B5EF4-FFF2-40B4-BE49-F238E27FC236}">
                  <a16:creationId xmlns:a16="http://schemas.microsoft.com/office/drawing/2014/main" id="{50825599-E098-4974-879B-B4071CBE3386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2 Conector recto">
              <a:extLst>
                <a:ext uri="{FF2B5EF4-FFF2-40B4-BE49-F238E27FC236}">
                  <a16:creationId xmlns:a16="http://schemas.microsoft.com/office/drawing/2014/main" id="{84FDA35C-4E55-44DE-B71F-DC38EF4E73C0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4EA17EF1-74E2-4A80-A187-671FB0C4BA34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50" name="15 Imagen">
                <a:extLst>
                  <a:ext uri="{FF2B5EF4-FFF2-40B4-BE49-F238E27FC236}">
                    <a16:creationId xmlns:a16="http://schemas.microsoft.com/office/drawing/2014/main" id="{2D647A9B-645D-4BEA-9779-44828272B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51" name="16 Imagen">
                <a:extLst>
                  <a:ext uri="{FF2B5EF4-FFF2-40B4-BE49-F238E27FC236}">
                    <a16:creationId xmlns:a16="http://schemas.microsoft.com/office/drawing/2014/main" id="{0E6CF299-FAC8-407D-A660-D0E78D3A7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52" name="17 Imagen">
                <a:extLst>
                  <a:ext uri="{FF2B5EF4-FFF2-40B4-BE49-F238E27FC236}">
                    <a16:creationId xmlns:a16="http://schemas.microsoft.com/office/drawing/2014/main" id="{4DD82EDC-45EB-4F62-BB78-17535983C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4" name="9 Grupo">
              <a:extLst>
                <a:ext uri="{FF2B5EF4-FFF2-40B4-BE49-F238E27FC236}">
                  <a16:creationId xmlns:a16="http://schemas.microsoft.com/office/drawing/2014/main" id="{817EBBE7-2794-48A8-B1C3-437AD60AE944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5" name="6 Rectángulo">
                <a:extLst>
                  <a:ext uri="{FF2B5EF4-FFF2-40B4-BE49-F238E27FC236}">
                    <a16:creationId xmlns:a16="http://schemas.microsoft.com/office/drawing/2014/main" id="{C7EFEE61-3327-4BB4-89AD-CC3366AFBD7E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7 Rectángulo">
                <a:extLst>
                  <a:ext uri="{FF2B5EF4-FFF2-40B4-BE49-F238E27FC236}">
                    <a16:creationId xmlns:a16="http://schemas.microsoft.com/office/drawing/2014/main" id="{0EC65E10-0C20-4C03-AEB4-118A0D60F16C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8 Rectángulo">
                <a:extLst>
                  <a:ext uri="{FF2B5EF4-FFF2-40B4-BE49-F238E27FC236}">
                    <a16:creationId xmlns:a16="http://schemas.microsoft.com/office/drawing/2014/main" id="{0EF0A316-C456-47A8-BE78-18AE87D6C168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DBB50E4B-C211-4706-9C63-79DB0CA62DA2}"/>
                  </a:ext>
                </a:extLst>
              </p14:cNvPr>
              <p14:cNvContentPartPr/>
              <p14:nvPr/>
            </p14:nvContentPartPr>
            <p14:xfrm>
              <a:off x="6717131" y="1928767"/>
              <a:ext cx="293" cy="293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DBB50E4B-C211-4706-9C63-79DB0CA62DA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9806" y="1921442"/>
                <a:ext cx="14650" cy="1465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ángulo 4">
            <a:extLst>
              <a:ext uri="{FF2B5EF4-FFF2-40B4-BE49-F238E27FC236}">
                <a16:creationId xmlns:a16="http://schemas.microsoft.com/office/drawing/2014/main" id="{023E659E-8E11-48D8-A4B4-96197CC683D0}"/>
              </a:ext>
            </a:extLst>
          </p:cNvPr>
          <p:cNvSpPr/>
          <p:nvPr/>
        </p:nvSpPr>
        <p:spPr>
          <a:xfrm>
            <a:off x="5421838" y="2283906"/>
            <a:ext cx="2673531" cy="1623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8196">
              <a:spcAft>
                <a:spcPts val="488"/>
              </a:spcAft>
            </a:pPr>
            <a:r>
              <a:rPr lang="es-PY" altLang="es-PY" sz="138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INCENTIVOS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PY" alt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Ley 60/90.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MX" alt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Régimen de Producto y Empleo Nacional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MX" alt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Régimen de Materia Prima.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MX" alt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Régimen Automotriz</a:t>
            </a:r>
            <a:endParaRPr lang="es-PY" altLang="es-PY" sz="138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FEAE3ED-B2FC-4A61-BCD9-6BC72B035CE2}"/>
              </a:ext>
            </a:extLst>
          </p:cNvPr>
          <p:cNvCxnSpPr>
            <a:cxnSpLocks/>
          </p:cNvCxnSpPr>
          <p:nvPr/>
        </p:nvCxnSpPr>
        <p:spPr>
          <a:xfrm>
            <a:off x="4877840" y="4783204"/>
            <a:ext cx="372915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EF9EADB-08FF-4C23-A103-CBD27A51EE54}"/>
              </a:ext>
            </a:extLst>
          </p:cNvPr>
          <p:cNvSpPr txBox="1"/>
          <p:nvPr/>
        </p:nvSpPr>
        <p:spPr>
          <a:xfrm>
            <a:off x="5293748" y="4612411"/>
            <a:ext cx="2880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8196"/>
            <a:r>
              <a:rPr lang="es-PY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239 empresas emplean a 19.249</a:t>
            </a:r>
          </a:p>
          <a:p>
            <a:pPr defTabSz="838196"/>
            <a:r>
              <a:rPr lang="es-PY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personas</a:t>
            </a:r>
          </a:p>
        </p:txBody>
      </p:sp>
      <p:sp>
        <p:nvSpPr>
          <p:cNvPr id="33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422514" y="1312537"/>
            <a:ext cx="7060973" cy="457331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38196"/>
            <a:r>
              <a:rPr lang="pt-BR" sz="2400" b="1" dirty="0">
                <a:solidFill>
                  <a:srgbClr val="002060"/>
                </a:solidFill>
                <a:latin typeface="Calibri"/>
              </a:rPr>
              <a:t>VICEMINISTERIO DE INDUSTRIA</a:t>
            </a:r>
          </a:p>
        </p:txBody>
      </p:sp>
    </p:spTree>
    <p:extLst>
      <p:ext uri="{BB962C8B-B14F-4D97-AF65-F5344CB8AC3E}">
        <p14:creationId xmlns:p14="http://schemas.microsoft.com/office/powerpoint/2010/main" val="527416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3510" y="1086040"/>
            <a:ext cx="5343581" cy="379231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lnSpc>
                <a:spcPct val="100000"/>
              </a:lnSpc>
              <a:spcBef>
                <a:spcPts val="77"/>
              </a:spcBef>
            </a:pPr>
            <a:r>
              <a:rPr lang="es-PY" sz="2400" b="0" spc="-12" dirty="0">
                <a:solidFill>
                  <a:srgbClr val="1F487C"/>
                </a:solidFill>
                <a:latin typeface="Calibri"/>
                <a:cs typeface="Calibri"/>
              </a:rPr>
              <a:t>VICEMINISTERIO </a:t>
            </a:r>
            <a:r>
              <a:rPr lang="es-PY" sz="2400" b="0" spc="-4" dirty="0">
                <a:solidFill>
                  <a:srgbClr val="1F487C"/>
                </a:solidFill>
                <a:latin typeface="Calibri"/>
                <a:cs typeface="Calibri"/>
              </a:rPr>
              <a:t>DE</a:t>
            </a:r>
            <a:r>
              <a:rPr lang="es-PY" sz="2400" b="0" spc="-12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lang="es-PY" sz="2400" b="0" spc="-8" dirty="0">
                <a:solidFill>
                  <a:srgbClr val="1F487C"/>
                </a:solidFill>
                <a:latin typeface="Calibri"/>
                <a:cs typeface="Calibri"/>
              </a:rPr>
              <a:t>INDUSTRIA</a:t>
            </a:r>
            <a:endParaRPr lang="es-PY"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935" y="1958992"/>
            <a:ext cx="8771453" cy="2398593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marR="4128" algn="just">
              <a:lnSpc>
                <a:spcPct val="100000"/>
              </a:lnSpc>
              <a:spcBef>
                <a:spcPts val="81"/>
              </a:spcBef>
            </a:pPr>
            <a:r>
              <a:rPr sz="1950" dirty="0">
                <a:latin typeface="Calibri"/>
                <a:cs typeface="Calibri"/>
              </a:rPr>
              <a:t>El </a:t>
            </a:r>
            <a:r>
              <a:rPr sz="1950" spc="-4" dirty="0">
                <a:latin typeface="Calibri"/>
                <a:cs typeface="Calibri"/>
              </a:rPr>
              <a:t>202</a:t>
            </a:r>
            <a:r>
              <a:rPr lang="es-PY" sz="1950" spc="-4" dirty="0">
                <a:latin typeface="Calibri"/>
                <a:cs typeface="Calibri"/>
              </a:rPr>
              <a:t>2</a:t>
            </a:r>
            <a:r>
              <a:rPr sz="1950" spc="-4" dirty="0">
                <a:latin typeface="Calibri"/>
                <a:cs typeface="Calibri"/>
              </a:rPr>
              <a:t> fue un </a:t>
            </a:r>
            <a:r>
              <a:rPr sz="1950" dirty="0">
                <a:latin typeface="Calibri"/>
                <a:cs typeface="Calibri"/>
              </a:rPr>
              <a:t>año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recuperación </a:t>
            </a:r>
            <a:r>
              <a:rPr sz="1950" spc="-12" dirty="0">
                <a:latin typeface="Calibri"/>
                <a:cs typeface="Calibri"/>
              </a:rPr>
              <a:t>para </a:t>
            </a:r>
            <a:r>
              <a:rPr sz="1950" dirty="0">
                <a:latin typeface="Calibri"/>
                <a:cs typeface="Calibri"/>
              </a:rPr>
              <a:t>las </a:t>
            </a:r>
            <a:r>
              <a:rPr sz="1950" spc="-4" dirty="0">
                <a:latin typeface="Calibri"/>
                <a:cs typeface="Calibri"/>
              </a:rPr>
              <a:t>industrias </a:t>
            </a:r>
            <a:r>
              <a:rPr sz="1950" dirty="0">
                <a:latin typeface="Calibri"/>
                <a:cs typeface="Calibri"/>
              </a:rPr>
              <a:t>en </a:t>
            </a:r>
            <a:r>
              <a:rPr sz="1950" spc="-8" dirty="0">
                <a:latin typeface="Calibri"/>
                <a:cs typeface="Calibri"/>
              </a:rPr>
              <a:t>general, con resultados </a:t>
            </a:r>
            <a:r>
              <a:rPr sz="1950" spc="-4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positivos </a:t>
            </a:r>
            <a:r>
              <a:rPr sz="1950" dirty="0">
                <a:latin typeface="Calibri"/>
                <a:cs typeface="Calibri"/>
              </a:rPr>
              <a:t>en </a:t>
            </a:r>
            <a:r>
              <a:rPr sz="1950" spc="-4" dirty="0">
                <a:latin typeface="Calibri"/>
                <a:cs typeface="Calibri"/>
              </a:rPr>
              <a:t>términos de </a:t>
            </a:r>
            <a:r>
              <a:rPr sz="1950" spc="-8" dirty="0">
                <a:latin typeface="Calibri"/>
                <a:cs typeface="Calibri"/>
              </a:rPr>
              <a:t>utilización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dirty="0">
                <a:latin typeface="Calibri"/>
                <a:cs typeface="Calibri"/>
              </a:rPr>
              <a:t>los </a:t>
            </a:r>
            <a:r>
              <a:rPr sz="1950" spc="-8" dirty="0">
                <a:latin typeface="Calibri"/>
                <a:cs typeface="Calibri"/>
              </a:rPr>
              <a:t>diversos </a:t>
            </a:r>
            <a:r>
              <a:rPr sz="1950" spc="-4" dirty="0">
                <a:latin typeface="Calibri"/>
                <a:cs typeface="Calibri"/>
              </a:rPr>
              <a:t>regímenes de </a:t>
            </a:r>
            <a:r>
              <a:rPr sz="1950" spc="-8" dirty="0">
                <a:latin typeface="Calibri"/>
                <a:cs typeface="Calibri"/>
              </a:rPr>
              <a:t>promoción </a:t>
            </a:r>
            <a:r>
              <a:rPr sz="1950" spc="-4" dirty="0">
                <a:latin typeface="Calibri"/>
                <a:cs typeface="Calibri"/>
              </a:rPr>
              <a:t>de las </a:t>
            </a:r>
            <a:r>
              <a:rPr sz="1950" dirty="0">
                <a:latin typeface="Calibri"/>
                <a:cs typeface="Calibri"/>
              </a:rPr>
              <a:t> </a:t>
            </a:r>
            <a:r>
              <a:rPr sz="1950" spc="-12" dirty="0">
                <a:latin typeface="Calibri"/>
                <a:cs typeface="Calibri"/>
              </a:rPr>
              <a:t>inversiones, </a:t>
            </a:r>
            <a:r>
              <a:rPr sz="1950" dirty="0">
                <a:latin typeface="Calibri"/>
                <a:cs typeface="Calibri"/>
              </a:rPr>
              <a:t>la </a:t>
            </a:r>
            <a:r>
              <a:rPr sz="1950" spc="-8" dirty="0">
                <a:latin typeface="Calibri"/>
                <a:cs typeface="Calibri"/>
              </a:rPr>
              <a:t>producción </a:t>
            </a:r>
            <a:r>
              <a:rPr sz="1950" dirty="0">
                <a:latin typeface="Calibri"/>
                <a:cs typeface="Calibri"/>
              </a:rPr>
              <a:t>y las </a:t>
            </a:r>
            <a:r>
              <a:rPr sz="1950" spc="-8" dirty="0">
                <a:latin typeface="Calibri"/>
                <a:cs typeface="Calibri"/>
              </a:rPr>
              <a:t>exportaciones, </a:t>
            </a:r>
            <a:r>
              <a:rPr sz="1950" dirty="0">
                <a:latin typeface="Calibri"/>
                <a:cs typeface="Calibri"/>
              </a:rPr>
              <a:t>así </a:t>
            </a:r>
            <a:r>
              <a:rPr sz="1950" spc="-8" dirty="0">
                <a:latin typeface="Calibri"/>
                <a:cs typeface="Calibri"/>
              </a:rPr>
              <a:t>como </a:t>
            </a:r>
            <a:r>
              <a:rPr sz="1950" dirty="0">
                <a:latin typeface="Calibri"/>
                <a:cs typeface="Calibri"/>
              </a:rPr>
              <a:t>la </a:t>
            </a:r>
            <a:r>
              <a:rPr sz="1950" spc="-4" dirty="0">
                <a:latin typeface="Calibri"/>
                <a:cs typeface="Calibri"/>
              </a:rPr>
              <a:t>creación de </a:t>
            </a:r>
            <a:r>
              <a:rPr sz="1950" dirty="0">
                <a:latin typeface="Calibri"/>
                <a:cs typeface="Calibri"/>
              </a:rPr>
              <a:t>más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1000 </a:t>
            </a:r>
            <a:r>
              <a:rPr sz="1950" spc="-4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nuevas </a:t>
            </a:r>
            <a:r>
              <a:rPr sz="1950" spc="-4" dirty="0">
                <a:latin typeface="Calibri"/>
                <a:cs typeface="Calibri"/>
              </a:rPr>
              <a:t>firmas </a:t>
            </a:r>
            <a:r>
              <a:rPr sz="1950" spc="-8" dirty="0">
                <a:latin typeface="Calibri"/>
                <a:cs typeface="Calibri"/>
              </a:rPr>
              <a:t>gracias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8" dirty="0">
                <a:latin typeface="Calibri"/>
                <a:cs typeface="Calibri"/>
              </a:rPr>
              <a:t>la </a:t>
            </a:r>
            <a:r>
              <a:rPr sz="1950" spc="-4" dirty="0">
                <a:latin typeface="Calibri"/>
                <a:cs typeface="Calibri"/>
              </a:rPr>
              <a:t>implementación de </a:t>
            </a:r>
            <a:r>
              <a:rPr sz="1950" dirty="0">
                <a:latin typeface="Calibri"/>
                <a:cs typeface="Calibri"/>
              </a:rPr>
              <a:t>la </a:t>
            </a:r>
            <a:r>
              <a:rPr sz="1950" spc="-8" dirty="0">
                <a:latin typeface="Calibri"/>
                <a:cs typeface="Calibri"/>
              </a:rPr>
              <a:t>Ley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Empresas </a:t>
            </a:r>
            <a:r>
              <a:rPr sz="1950" spc="-4" dirty="0">
                <a:latin typeface="Calibri"/>
                <a:cs typeface="Calibri"/>
              </a:rPr>
              <a:t>Acción Simplificada, </a:t>
            </a:r>
            <a:r>
              <a:rPr sz="1950" dirty="0">
                <a:latin typeface="Calibri"/>
                <a:cs typeface="Calibri"/>
              </a:rPr>
              <a:t>y </a:t>
            </a:r>
            <a:r>
              <a:rPr sz="1950" spc="-431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la </a:t>
            </a:r>
            <a:r>
              <a:rPr sz="1950" spc="-8" dirty="0">
                <a:latin typeface="Calibri"/>
                <a:cs typeface="Calibri"/>
              </a:rPr>
              <a:t>diversificación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dirty="0">
                <a:latin typeface="Calibri"/>
                <a:cs typeface="Calibri"/>
              </a:rPr>
              <a:t>los </a:t>
            </a:r>
            <a:r>
              <a:rPr sz="1950" spc="-8" dirty="0">
                <a:latin typeface="Calibri"/>
                <a:cs typeface="Calibri"/>
              </a:rPr>
              <a:t>mercados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exportación. </a:t>
            </a:r>
            <a:r>
              <a:rPr sz="1950" spc="-24" dirty="0">
                <a:latin typeface="Calibri"/>
                <a:cs typeface="Calibri"/>
              </a:rPr>
              <a:t>También </a:t>
            </a:r>
            <a:r>
              <a:rPr sz="1950" spc="-4" dirty="0">
                <a:latin typeface="Calibri"/>
                <a:cs typeface="Calibri"/>
              </a:rPr>
              <a:t>se ha verificado una </a:t>
            </a:r>
            <a:r>
              <a:rPr sz="1950" spc="-12" dirty="0">
                <a:latin typeface="Calibri"/>
                <a:cs typeface="Calibri"/>
              </a:rPr>
              <a:t>mayor </a:t>
            </a:r>
            <a:r>
              <a:rPr sz="1950" spc="-8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participación de </a:t>
            </a:r>
            <a:r>
              <a:rPr sz="1950" dirty="0">
                <a:latin typeface="Calibri"/>
                <a:cs typeface="Calibri"/>
              </a:rPr>
              <a:t>las </a:t>
            </a:r>
            <a:r>
              <a:rPr sz="1950" spc="-4" dirty="0">
                <a:latin typeface="Calibri"/>
                <a:cs typeface="Calibri"/>
              </a:rPr>
              <a:t>empresas nacionales </a:t>
            </a:r>
            <a:r>
              <a:rPr sz="1950" dirty="0">
                <a:latin typeface="Calibri"/>
                <a:cs typeface="Calibri"/>
              </a:rPr>
              <a:t>en los esquemas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provisión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12" dirty="0">
                <a:latin typeface="Calibri"/>
                <a:cs typeface="Calibri"/>
              </a:rPr>
              <a:t>compras </a:t>
            </a:r>
            <a:r>
              <a:rPr sz="1950" spc="-8" dirty="0">
                <a:latin typeface="Calibri"/>
                <a:cs typeface="Calibri"/>
              </a:rPr>
              <a:t> públicas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16" dirty="0">
                <a:latin typeface="Calibri"/>
                <a:cs typeface="Calibri"/>
              </a:rPr>
              <a:t>través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dirty="0">
                <a:latin typeface="Calibri"/>
                <a:cs typeface="Calibri"/>
              </a:rPr>
              <a:t>los </a:t>
            </a:r>
            <a:r>
              <a:rPr sz="1950" spc="-8" dirty="0">
                <a:latin typeface="Calibri"/>
                <a:cs typeface="Calibri"/>
              </a:rPr>
              <a:t>suministros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dirty="0">
                <a:latin typeface="Calibri"/>
                <a:cs typeface="Calibri"/>
              </a:rPr>
              <a:t>insumos y </a:t>
            </a:r>
            <a:r>
              <a:rPr sz="1950" spc="-8" dirty="0">
                <a:latin typeface="Calibri"/>
                <a:cs typeface="Calibri"/>
              </a:rPr>
              <a:t>medicamentos </a:t>
            </a:r>
            <a:r>
              <a:rPr sz="1950" spc="-12" dirty="0">
                <a:latin typeface="Calibri"/>
                <a:cs typeface="Calibri"/>
              </a:rPr>
              <a:t>para </a:t>
            </a:r>
            <a:r>
              <a:rPr sz="1950" dirty="0">
                <a:latin typeface="Calibri"/>
                <a:cs typeface="Calibri"/>
              </a:rPr>
              <a:t>el </a:t>
            </a:r>
            <a:r>
              <a:rPr sz="1950" spc="-8" dirty="0">
                <a:latin typeface="Calibri"/>
                <a:cs typeface="Calibri"/>
              </a:rPr>
              <a:t>sector </a:t>
            </a:r>
            <a:r>
              <a:rPr sz="1950" spc="-4" dirty="0">
                <a:latin typeface="Calibri"/>
                <a:cs typeface="Calibri"/>
              </a:rPr>
              <a:t>salud, </a:t>
            </a:r>
            <a:r>
              <a:rPr sz="1950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alimentos,</a:t>
            </a:r>
            <a:r>
              <a:rPr sz="1950" spc="-12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confecciones,</a:t>
            </a:r>
            <a:r>
              <a:rPr sz="1950" spc="8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de</a:t>
            </a:r>
            <a:r>
              <a:rPr sz="1950" spc="4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construcción,</a:t>
            </a:r>
            <a:r>
              <a:rPr sz="1950" spc="-8" dirty="0">
                <a:latin typeface="Calibri"/>
                <a:cs typeface="Calibri"/>
              </a:rPr>
              <a:t> productos</a:t>
            </a:r>
            <a:r>
              <a:rPr sz="1950" spc="-12" dirty="0">
                <a:latin typeface="Calibri"/>
                <a:cs typeface="Calibri"/>
              </a:rPr>
              <a:t> gráficos,</a:t>
            </a:r>
            <a:r>
              <a:rPr sz="1950" spc="-4" dirty="0">
                <a:latin typeface="Calibri"/>
                <a:cs typeface="Calibri"/>
              </a:rPr>
              <a:t> </a:t>
            </a:r>
            <a:r>
              <a:rPr sz="1950" spc="-12" dirty="0">
                <a:latin typeface="Calibri"/>
                <a:cs typeface="Calibri"/>
              </a:rPr>
              <a:t>entre</a:t>
            </a:r>
            <a:r>
              <a:rPr sz="1950" spc="-4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los</a:t>
            </a:r>
            <a:r>
              <a:rPr sz="1950" spc="-8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principales.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934" y="4729472"/>
            <a:ext cx="1604566" cy="148022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lnSpc>
                <a:spcPct val="100000"/>
              </a:lnSpc>
              <a:spcBef>
                <a:spcPts val="81"/>
              </a:spcBef>
            </a:pPr>
            <a:r>
              <a:rPr sz="894" spc="-4" dirty="0">
                <a:latin typeface="Calibri"/>
                <a:cs typeface="Calibri"/>
              </a:rPr>
              <a:t>Fuente</a:t>
            </a:r>
            <a:r>
              <a:rPr sz="894" spc="-28" dirty="0">
                <a:latin typeface="Calibri"/>
                <a:cs typeface="Calibri"/>
              </a:rPr>
              <a:t> </a:t>
            </a:r>
            <a:r>
              <a:rPr sz="894" dirty="0">
                <a:latin typeface="Calibri"/>
                <a:cs typeface="Calibri"/>
              </a:rPr>
              <a:t>Viceministerio</a:t>
            </a:r>
            <a:r>
              <a:rPr sz="894" spc="-45" dirty="0">
                <a:latin typeface="Calibri"/>
                <a:cs typeface="Calibri"/>
              </a:rPr>
              <a:t> </a:t>
            </a:r>
            <a:r>
              <a:rPr sz="894" spc="-4" dirty="0">
                <a:latin typeface="Calibri"/>
                <a:cs typeface="Calibri"/>
              </a:rPr>
              <a:t>de</a:t>
            </a:r>
            <a:r>
              <a:rPr sz="894" spc="-8" dirty="0">
                <a:latin typeface="Calibri"/>
                <a:cs typeface="Calibri"/>
              </a:rPr>
              <a:t> </a:t>
            </a:r>
            <a:r>
              <a:rPr sz="894" spc="-4" dirty="0">
                <a:latin typeface="Calibri"/>
                <a:cs typeface="Calibri"/>
              </a:rPr>
              <a:t>Industria</a:t>
            </a:r>
            <a:endParaRPr sz="894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1821" y="846227"/>
            <a:ext cx="272446" cy="27426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622">
              <a:lnSpc>
                <a:spcPts val="1166"/>
              </a:lnSpc>
            </a:pPr>
            <a:fld id="{81D60167-4931-47E6-BA6A-407CBD079E47}" type="slidenum">
              <a:rPr sz="1138" dirty="0">
                <a:solidFill>
                  <a:srgbClr val="888888"/>
                </a:solidFill>
              </a:rPr>
              <a:pPr marL="149622">
                <a:lnSpc>
                  <a:spcPts val="1166"/>
                </a:lnSpc>
              </a:pPr>
              <a:t>28</a:t>
            </a:fld>
            <a:endParaRPr sz="1138" dirty="0"/>
          </a:p>
        </p:txBody>
      </p:sp>
    </p:spTree>
    <p:extLst>
      <p:ext uri="{BB962C8B-B14F-4D97-AF65-F5344CB8AC3E}">
        <p14:creationId xmlns:p14="http://schemas.microsoft.com/office/powerpoint/2010/main" val="2401329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9439" y="1110354"/>
            <a:ext cx="5569527" cy="567888"/>
          </a:xfrm>
          <a:prstGeom prst="rect">
            <a:avLst/>
          </a:prstGeom>
        </p:spPr>
        <p:txBody>
          <a:bodyPr vert="horz" wrap="square" lIns="0" tIns="7274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3"/>
              </a:spcBef>
            </a:pPr>
            <a:r>
              <a:rPr lang="es-PY" sz="2400" b="0" spc="-16" dirty="0">
                <a:solidFill>
                  <a:srgbClr val="1F487C"/>
                </a:solidFill>
                <a:latin typeface="Calibri"/>
                <a:cs typeface="Calibri"/>
              </a:rPr>
              <a:t>INVERSIONES</a:t>
            </a:r>
            <a:r>
              <a:rPr lang="es-PY" sz="2400" b="0" spc="-6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lang="es-PY" sz="2400" b="0" dirty="0">
                <a:solidFill>
                  <a:srgbClr val="1F487C"/>
                </a:solidFill>
                <a:latin typeface="Calibri"/>
                <a:cs typeface="Calibri"/>
              </a:rPr>
              <a:t>60/90</a:t>
            </a:r>
            <a:br>
              <a:rPr lang="es-PY" sz="2925" dirty="0">
                <a:latin typeface="Calibri"/>
                <a:cs typeface="Calibri"/>
              </a:rPr>
            </a:br>
            <a:r>
              <a:rPr sz="813" b="0" spc="-4" dirty="0">
                <a:solidFill>
                  <a:srgbClr val="000000"/>
                </a:solidFill>
                <a:latin typeface="Calibri"/>
                <a:cs typeface="Calibri"/>
              </a:rPr>
              <a:t>Fuente Viceministerio</a:t>
            </a:r>
            <a:r>
              <a:rPr sz="813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813" b="0" spc="-4" dirty="0">
                <a:solidFill>
                  <a:srgbClr val="000000"/>
                </a:solidFill>
                <a:latin typeface="Calibri"/>
                <a:cs typeface="Calibri"/>
              </a:rPr>
              <a:t>de Industria</a:t>
            </a:r>
            <a:endParaRPr sz="813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1821" y="846227"/>
            <a:ext cx="272446" cy="27426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622">
              <a:lnSpc>
                <a:spcPts val="1166"/>
              </a:lnSpc>
            </a:pPr>
            <a:fld id="{81D60167-4931-47E6-BA6A-407CBD079E47}" type="slidenum">
              <a:rPr sz="1138" dirty="0">
                <a:solidFill>
                  <a:srgbClr val="888888"/>
                </a:solidFill>
              </a:rPr>
              <a:pPr marL="149622">
                <a:lnSpc>
                  <a:spcPts val="1166"/>
                </a:lnSpc>
              </a:pPr>
              <a:t>29</a:t>
            </a:fld>
            <a:endParaRPr sz="1138"/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00000000-0008-0000-0600-00000A000000}"/>
              </a:ext>
            </a:extLst>
          </p:cNvPr>
          <p:cNvGraphicFramePr>
            <a:graphicFrameLocks/>
          </p:cNvGraphicFramePr>
          <p:nvPr/>
        </p:nvGraphicFramePr>
        <p:xfrm>
          <a:off x="1539737" y="2044683"/>
          <a:ext cx="7084943" cy="370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647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adroTexto 3"/>
          <p:cNvSpPr txBox="1"/>
          <p:nvPr/>
        </p:nvSpPr>
        <p:spPr>
          <a:xfrm>
            <a:off x="2180113" y="2534791"/>
            <a:ext cx="693583" cy="3425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7146" tIns="37146" rIns="37146" bIns="37146">
            <a:spAutoFit/>
          </a:bodyPr>
          <a:lstStyle>
            <a:lvl1pPr algn="ctr">
              <a:lnSpc>
                <a:spcPts val="2500"/>
              </a:lnSpc>
              <a:defRPr sz="24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742950" rtl="0" eaLnBrk="1" fontAlgn="auto" latinLnBrk="0" hangingPunct="0">
              <a:lnSpc>
                <a:spcPts val="2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296" name="Grupo 24"/>
          <p:cNvGrpSpPr/>
          <p:nvPr/>
        </p:nvGrpSpPr>
        <p:grpSpPr>
          <a:xfrm>
            <a:off x="291734" y="825963"/>
            <a:ext cx="9614269" cy="5389100"/>
            <a:chOff x="-1" y="-1"/>
            <a:chExt cx="11832945" cy="6466432"/>
          </a:xfrm>
        </p:grpSpPr>
        <p:pic>
          <p:nvPicPr>
            <p:cNvPr id="283" name="13 Imagen" descr="13 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9616" y="-2"/>
              <a:ext cx="368288" cy="371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14 Conector recto"/>
            <p:cNvSpPr/>
            <p:nvPr/>
          </p:nvSpPr>
          <p:spPr>
            <a:xfrm>
              <a:off x="-1" y="185651"/>
              <a:ext cx="5282616" cy="1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37146" tIns="37146" rIns="37146" bIns="37146" numCol="1" anchor="t">
              <a:noAutofit/>
            </a:bodyPr>
            <a:lstStyle/>
            <a:p>
              <a:pPr marL="0" marR="0" lvl="0" indent="0" algn="l" defTabSz="7429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288" name="9 Grupo"/>
            <p:cNvGrpSpPr/>
            <p:nvPr/>
          </p:nvGrpSpPr>
          <p:grpSpPr>
            <a:xfrm>
              <a:off x="11660314" y="2913333"/>
              <a:ext cx="172630" cy="580809"/>
              <a:chOff x="0" y="0"/>
              <a:chExt cx="172628" cy="580807"/>
            </a:xfrm>
          </p:grpSpPr>
          <p:sp>
            <p:nvSpPr>
              <p:cNvPr id="285" name="6 Rectángulo"/>
              <p:cNvSpPr/>
              <p:nvPr/>
            </p:nvSpPr>
            <p:spPr>
              <a:xfrm>
                <a:off x="-1" y="-1"/>
                <a:ext cx="172630" cy="193910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7146" tIns="37146" rIns="37146" bIns="37146" numCol="1" anchor="ctr">
                <a:noAutofit/>
              </a:bodyPr>
              <a:lstStyle/>
              <a:p>
                <a:pPr marL="0" marR="0" lvl="0" indent="0" algn="ctr" defTabSz="7429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46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7 Rectángulo"/>
              <p:cNvSpPr/>
              <p:nvPr/>
            </p:nvSpPr>
            <p:spPr>
              <a:xfrm>
                <a:off x="-1" y="193908"/>
                <a:ext cx="172630" cy="1939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7146" tIns="37146" rIns="37146" bIns="37146" numCol="1" anchor="ctr">
                <a:noAutofit/>
              </a:bodyPr>
              <a:lstStyle/>
              <a:p>
                <a:pPr marL="0" marR="0" lvl="0" indent="0" algn="ctr" defTabSz="7429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46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8 Rectángulo"/>
              <p:cNvSpPr/>
              <p:nvPr/>
            </p:nvSpPr>
            <p:spPr>
              <a:xfrm>
                <a:off x="-1" y="386898"/>
                <a:ext cx="172630" cy="193910"/>
              </a:xfrm>
              <a:prstGeom prst="rect">
                <a:avLst/>
              </a:prstGeom>
              <a:solidFill>
                <a:srgbClr val="2F55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7146" tIns="37146" rIns="37146" bIns="37146" numCol="1" anchor="ctr">
                <a:noAutofit/>
              </a:bodyPr>
              <a:lstStyle/>
              <a:p>
                <a:pPr marL="0" marR="0" lvl="0" indent="0" algn="ctr" defTabSz="7429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46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rupo 29"/>
            <p:cNvGrpSpPr/>
            <p:nvPr/>
          </p:nvGrpSpPr>
          <p:grpSpPr>
            <a:xfrm>
              <a:off x="-2" y="5977214"/>
              <a:ext cx="11367523" cy="489218"/>
              <a:chOff x="0" y="0"/>
              <a:chExt cx="11367522" cy="489217"/>
            </a:xfrm>
          </p:grpSpPr>
          <p:sp>
            <p:nvSpPr>
              <p:cNvPr id="289" name="2 Conector recto"/>
              <p:cNvSpPr/>
              <p:nvPr/>
            </p:nvSpPr>
            <p:spPr>
              <a:xfrm>
                <a:off x="-1" y="257126"/>
                <a:ext cx="7344332" cy="1"/>
              </a:xfrm>
              <a:prstGeom prst="line">
                <a:avLst/>
              </a:prstGeom>
              <a:noFill/>
              <a:ln w="1270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37146" tIns="37146" rIns="37146" bIns="37146" numCol="1" anchor="t">
                <a:noAutofit/>
              </a:bodyPr>
              <a:lstStyle/>
              <a:p>
                <a:pPr marL="0" marR="0" lvl="0" indent="0" algn="l" defTabSz="7429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6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3" name="Grupo 32"/>
              <p:cNvGrpSpPr/>
              <p:nvPr/>
            </p:nvGrpSpPr>
            <p:grpSpPr>
              <a:xfrm>
                <a:off x="7546144" y="0"/>
                <a:ext cx="3821379" cy="489218"/>
                <a:chOff x="0" y="0"/>
                <a:chExt cx="3821377" cy="489217"/>
              </a:xfrm>
            </p:grpSpPr>
            <p:pic>
              <p:nvPicPr>
                <p:cNvPr id="290" name="Imagen 33" descr="Imagen 3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" y="12518"/>
                  <a:ext cx="986869" cy="4641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1" name="Imagen 37" descr="Imagen 3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8143" y="69364"/>
                  <a:ext cx="1361584" cy="3504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2" name="Imagen 38" descr="Imagen 3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31001" y="-1"/>
                  <a:ext cx="890376" cy="4892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95" name="14 Conector recto"/>
            <p:cNvSpPr/>
            <p:nvPr/>
          </p:nvSpPr>
          <p:spPr>
            <a:xfrm>
              <a:off x="6084904" y="185651"/>
              <a:ext cx="5282616" cy="1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37146" tIns="37146" rIns="37146" bIns="37146" numCol="1" anchor="t">
              <a:noAutofit/>
            </a:bodyPr>
            <a:lstStyle/>
            <a:p>
              <a:pPr marL="0" marR="0" lvl="0" indent="0" algn="l" defTabSz="7429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736101B-4B85-490C-97B2-76A6C8828218}"/>
              </a:ext>
            </a:extLst>
          </p:cNvPr>
          <p:cNvSpPr txBox="1"/>
          <p:nvPr/>
        </p:nvSpPr>
        <p:spPr>
          <a:xfrm>
            <a:off x="238516" y="1031278"/>
            <a:ext cx="9043314" cy="4880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5738" indent="-185738" algn="ctr">
              <a:lnSpc>
                <a:spcPct val="106000"/>
              </a:lnSpc>
              <a:spcAft>
                <a:spcPts val="650"/>
              </a:spcAft>
            </a:pPr>
            <a:r>
              <a:rPr lang="es-ES" sz="1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PY" sz="894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Ministerio de Industria y Comercio (MIC), </a:t>
            </a: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una Institución que tiene como misión promover políticas públicas que apuntalen el desarrollo sostenible del sector empresarial a través del incremento de su competitividad.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su rol estratégico </a:t>
            </a: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promoción del desarrollo, actúa promoviendo sectores específicos dentro del sector industrial comercial y de servicios, propicia la atracción de inversiones nacionales y extranjeras, y contribuye a la diversificación la oferta exportable abriendo mercados en el exterior. Asimismo, actúa promocionando la formalización y modernización de las MIPYMES a fin de que éstas tengan un aporte positivo a la economía. Para ello se han establecido tres ejes estratégicos: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894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Mercados e Inversión Extranjera Directa (IED).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Mejora del ambiente competitivo empresarial. 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Fortalecimiento Institucional.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endParaRPr lang="es-ES" sz="406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objetivos estratégicos del MIC </a:t>
            </a: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encuentran contemplados en el Plan Nacional de Desarrollo Paraguay 2030 en los siguientes ejes: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	</a:t>
            </a: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Estratégico </a:t>
            </a:r>
            <a:r>
              <a:rPr lang="es-ES" sz="13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</a:t>
            </a: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“Crecimiento económico Inclusivo”;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2.2: “Competitividad e Innovación”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2.3: “Regionalización y diversificación productiva”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	</a:t>
            </a: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Estratégico </a:t>
            </a:r>
            <a:r>
              <a:rPr lang="es-ES" sz="13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</a:t>
            </a:r>
            <a:r>
              <a:rPr lang="es-ES" sz="1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 “Inserción de Paraguay en el Mundo”</a:t>
            </a:r>
            <a:endParaRPr lang="es-PY" sz="1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algn="just">
              <a:lnSpc>
                <a:spcPct val="107000"/>
              </a:lnSpc>
              <a:spcAft>
                <a:spcPts val="650"/>
              </a:spcAft>
            </a:pPr>
            <a:r>
              <a:rPr lang="es-ES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3.2: “Atracción de Inversiones, Comercio Exterior e Imagen país”</a:t>
            </a:r>
            <a:endParaRPr lang="es-PY" sz="894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17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1917" y="466909"/>
            <a:ext cx="6947065" cy="795450"/>
          </a:xfrm>
          <a:prstGeom prst="rect">
            <a:avLst/>
          </a:prstGeom>
        </p:spPr>
        <p:txBody>
          <a:bodyPr vert="horz" wrap="square" lIns="0" tIns="5623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3"/>
              </a:spcBef>
            </a:pPr>
            <a:r>
              <a:rPr lang="es-PY" sz="2400" b="0" spc="-4" dirty="0">
                <a:latin typeface="Calibri"/>
                <a:cs typeface="Calibri"/>
              </a:rPr>
              <a:t>RÉGIMEN</a:t>
            </a:r>
            <a:r>
              <a:rPr lang="es-PY" sz="2400" b="0" spc="-16" dirty="0">
                <a:latin typeface="Calibri"/>
                <a:cs typeface="Calibri"/>
              </a:rPr>
              <a:t> </a:t>
            </a:r>
            <a:r>
              <a:rPr lang="es-PY" sz="2400" b="0" dirty="0">
                <a:latin typeface="Calibri"/>
                <a:cs typeface="Calibri"/>
              </a:rPr>
              <a:t>DE</a:t>
            </a:r>
            <a:r>
              <a:rPr lang="es-PY" sz="2400" b="0" spc="-20" dirty="0">
                <a:latin typeface="Calibri"/>
                <a:cs typeface="Calibri"/>
              </a:rPr>
              <a:t> </a:t>
            </a:r>
            <a:r>
              <a:rPr lang="es-PY" sz="2400" b="0" spc="-4" dirty="0">
                <a:latin typeface="Calibri"/>
                <a:cs typeface="Calibri"/>
              </a:rPr>
              <a:t>MATERIA</a:t>
            </a:r>
            <a:r>
              <a:rPr lang="es-PY" sz="2400" b="0" spc="-24" dirty="0">
                <a:latin typeface="Calibri"/>
                <a:cs typeface="Calibri"/>
              </a:rPr>
              <a:t> </a:t>
            </a:r>
            <a:r>
              <a:rPr lang="es-PY" sz="2400" b="0" spc="-4" dirty="0">
                <a:latin typeface="Calibri"/>
                <a:cs typeface="Calibri"/>
              </a:rPr>
              <a:t>PRIMA</a:t>
            </a:r>
            <a:br>
              <a:rPr lang="es-PY" sz="2400" dirty="0">
                <a:latin typeface="Calibri"/>
                <a:cs typeface="Calibri"/>
              </a:rPr>
            </a:br>
            <a:r>
              <a:rPr sz="2400" b="0" spc="-8" dirty="0">
                <a:solidFill>
                  <a:srgbClr val="000000"/>
                </a:solidFill>
                <a:latin typeface="Arial MT"/>
                <a:cs typeface="Arial MT"/>
              </a:rPr>
              <a:t>Fuente</a:t>
            </a:r>
            <a:r>
              <a:rPr sz="2400" b="0" spc="-28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400" b="0" spc="-4" dirty="0">
                <a:solidFill>
                  <a:srgbClr val="000000"/>
                </a:solidFill>
                <a:latin typeface="Arial MT"/>
                <a:cs typeface="Arial MT"/>
              </a:rPr>
              <a:t>Viceministerio</a:t>
            </a:r>
            <a:r>
              <a:rPr sz="2400" b="0" spc="8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400" b="0" spc="-4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2400" b="0" spc="-2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400" b="0" spc="-4" dirty="0">
                <a:solidFill>
                  <a:srgbClr val="000000"/>
                </a:solidFill>
                <a:latin typeface="Arial MT"/>
                <a:cs typeface="Arial MT"/>
              </a:rPr>
              <a:t>Industria</a:t>
            </a:r>
            <a:endParaRPr sz="2400" dirty="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6776" y="1127707"/>
            <a:ext cx="272446" cy="27426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32002" y="5895924"/>
            <a:ext cx="188317" cy="129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56">
              <a:lnSpc>
                <a:spcPts val="1007"/>
              </a:lnSpc>
            </a:pPr>
            <a:fld id="{81D60167-4931-47E6-BA6A-407CBD079E47}" type="slidenum">
              <a:rPr sz="975" dirty="0">
                <a:solidFill>
                  <a:srgbClr val="878787"/>
                </a:solidFill>
                <a:latin typeface="Calibri"/>
                <a:cs typeface="Calibri"/>
              </a:rPr>
              <a:pPr marL="30956">
                <a:lnSpc>
                  <a:spcPts val="1007"/>
                </a:lnSpc>
              </a:pPr>
              <a:t>30</a:t>
            </a:fld>
            <a:endParaRPr sz="975">
              <a:latin typeface="Calibri"/>
              <a:cs typeface="Calibri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A24D9A6-2BB0-FDEF-385C-EB395D6A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1757364"/>
            <a:ext cx="3823428" cy="26469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E87202-5983-19D5-146F-E7C147B16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4543425"/>
            <a:ext cx="8048625" cy="15787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2AAAB5-6426-CDEF-2266-76FDFD539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84" y="1752773"/>
            <a:ext cx="3823428" cy="26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4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BB3F-567B-4165-9AC7-C6AFF8664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6D58D2-9F77-48D0-AE71-6E4944844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CB05B6-21F0-4BAF-86EC-CE6A80207E34}"/>
              </a:ext>
            </a:extLst>
          </p:cNvPr>
          <p:cNvSpPr txBox="1"/>
          <p:nvPr/>
        </p:nvSpPr>
        <p:spPr>
          <a:xfrm>
            <a:off x="2415429" y="1105681"/>
            <a:ext cx="5025231" cy="144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9" marR="4128" lvl="0" indent="0" algn="ctr" defTabSz="742950" eaLnBrk="1" fontAlgn="auto" latinLnBrk="0" hangingPunct="1">
              <a:lnSpc>
                <a:spcPts val="3161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400" b="0" i="0" u="none" strike="noStrike" kern="0" cap="none" spc="-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DIRECCIÓN</a:t>
            </a:r>
            <a:r>
              <a:rPr kumimoji="0" lang="es-PY" sz="2400" b="0" i="0" u="none" strike="noStrike" kern="0" cap="none" spc="-37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-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DE</a:t>
            </a:r>
            <a:r>
              <a:rPr kumimoji="0" lang="es-PY" sz="2400" b="0" i="0" u="none" strike="noStrike" kern="0" cap="none" spc="-37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POLÍTICA</a:t>
            </a:r>
            <a:r>
              <a:rPr kumimoji="0" lang="es-PY" sz="2400" b="0" i="0" u="none" strike="noStrike" kern="0" cap="none" spc="-16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AUTOMOTRIZ</a:t>
            </a:r>
            <a:r>
              <a:rPr kumimoji="0" lang="es-PY" sz="2400" b="0" i="0" u="none" strike="noStrike" kern="0" cap="none" spc="-28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NACIONAL </a:t>
            </a:r>
            <a:r>
              <a:rPr kumimoji="0" lang="es-PY" sz="2400" b="0" i="0" u="none" strike="noStrike" kern="0" cap="none" spc="-6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-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CUADRO</a:t>
            </a:r>
            <a:r>
              <a:rPr kumimoji="0" lang="es-PY" sz="24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COMPARATIVO</a:t>
            </a:r>
            <a:r>
              <a:rPr kumimoji="0" lang="es-PY" sz="2400" b="0" i="0" u="none" strike="noStrike" kern="0" cap="none" spc="-33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s-PY" sz="2400" b="0" i="0" u="none" strike="noStrike" kern="0" cap="none" spc="-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2021-2022</a:t>
            </a:r>
            <a:endParaRPr kumimoji="0" lang="es-PY" sz="2400" b="1" i="0" u="none" strike="noStrike" kern="0" cap="none" spc="0" normalizeH="0" baseline="0" noProof="0" dirty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813" b="0" i="0" u="none" strike="noStrike" kern="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Fuente</a:t>
            </a:r>
            <a:r>
              <a:rPr kumimoji="0" lang="es-PY" sz="813" b="0" i="0" u="none" strike="noStrike" kern="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PY" sz="813" b="0" i="0" u="none" strike="noStrike" kern="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Viceministerio</a:t>
            </a:r>
            <a:r>
              <a:rPr kumimoji="0" lang="es-PY" sz="813" b="0" i="0" u="none" strike="noStrike" kern="0" cap="none" spc="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PY" sz="813" b="0" i="0" u="none" strike="noStrike" kern="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de</a:t>
            </a:r>
            <a:r>
              <a:rPr kumimoji="0" lang="es-PY" sz="813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PY" sz="813" b="0" i="0" u="none" strike="noStrike" kern="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Industria</a:t>
            </a:r>
            <a:endParaRPr lang="es-PY" sz="1463"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B8BFA241-6C78-4259-8751-8DD9CB1DC4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710" y="2917501"/>
            <a:ext cx="4538111" cy="3094271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2586D46-07C8-44D5-8F97-F69A7330C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34963"/>
              </p:ext>
            </p:extLst>
          </p:nvPr>
        </p:nvGraphicFramePr>
        <p:xfrm>
          <a:off x="4791821" y="2901381"/>
          <a:ext cx="4455415" cy="3110393"/>
        </p:xfrm>
        <a:graphic>
          <a:graphicData uri="http://schemas.openxmlformats.org/drawingml/2006/table">
            <a:tbl>
              <a:tblPr/>
              <a:tblGrid>
                <a:gridCol w="795698">
                  <a:extLst>
                    <a:ext uri="{9D8B030D-6E8A-4147-A177-3AD203B41FA5}">
                      <a16:colId xmlns:a16="http://schemas.microsoft.com/office/drawing/2014/main" val="3977981446"/>
                    </a:ext>
                  </a:extLst>
                </a:gridCol>
                <a:gridCol w="662687">
                  <a:extLst>
                    <a:ext uri="{9D8B030D-6E8A-4147-A177-3AD203B41FA5}">
                      <a16:colId xmlns:a16="http://schemas.microsoft.com/office/drawing/2014/main" val="3758378517"/>
                    </a:ext>
                  </a:extLst>
                </a:gridCol>
                <a:gridCol w="1287061">
                  <a:extLst>
                    <a:ext uri="{9D8B030D-6E8A-4147-A177-3AD203B41FA5}">
                      <a16:colId xmlns:a16="http://schemas.microsoft.com/office/drawing/2014/main" val="3908593599"/>
                    </a:ext>
                  </a:extLst>
                </a:gridCol>
                <a:gridCol w="777883">
                  <a:extLst>
                    <a:ext uri="{9D8B030D-6E8A-4147-A177-3AD203B41FA5}">
                      <a16:colId xmlns:a16="http://schemas.microsoft.com/office/drawing/2014/main" val="4177446241"/>
                    </a:ext>
                  </a:extLst>
                </a:gridCol>
                <a:gridCol w="932086">
                  <a:extLst>
                    <a:ext uri="{9D8B030D-6E8A-4147-A177-3AD203B41FA5}">
                      <a16:colId xmlns:a16="http://schemas.microsoft.com/office/drawing/2014/main" val="2669537323"/>
                    </a:ext>
                  </a:extLst>
                </a:gridCol>
              </a:tblGrid>
              <a:tr h="521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800" b="1" u="none" strike="noStrike" dirty="0">
                          <a:effectLst/>
                        </a:rPr>
                        <a:t>AÑO</a:t>
                      </a:r>
                      <a:endParaRPr lang="es-PY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800" b="1" u="none" strike="noStrike" dirty="0">
                          <a:effectLst/>
                        </a:rPr>
                        <a:t>MES</a:t>
                      </a:r>
                      <a:endParaRPr lang="es-PY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800" b="1" u="none" strike="noStrike" dirty="0">
                          <a:effectLst/>
                        </a:rPr>
                        <a:t>CANTIDAD DE SOLICITUDES AUTORIZADAS</a:t>
                      </a:r>
                      <a:endParaRPr lang="es-PY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800" b="1" u="none" strike="noStrike" dirty="0">
                          <a:effectLst/>
                        </a:rPr>
                        <a:t>CANTIDAD DE KITS</a:t>
                      </a:r>
                      <a:endParaRPr lang="es-PY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800" b="1" u="none" strike="noStrike" dirty="0">
                          <a:effectLst/>
                        </a:rPr>
                        <a:t>VALOR CIF DE IMPORTACIÓN DOLARES</a:t>
                      </a:r>
                      <a:endParaRPr lang="es-E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243650"/>
                  </a:ext>
                </a:extLst>
              </a:tr>
              <a:tr h="199166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1000" u="none" strike="noStrike">
                          <a:effectLst/>
                        </a:rPr>
                        <a:t>2022</a:t>
                      </a:r>
                      <a:endParaRPr lang="es-PY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ENERO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70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22.082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11.627.220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079355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FEBRERO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65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19.060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11.590.853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93929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MARZO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52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20.418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10.953.081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880326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ABRIL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4.964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2.803.590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344452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MAYO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 dirty="0">
                          <a:effectLst/>
                        </a:rPr>
                        <a:t>26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7.164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4.907.674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40576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JUNIO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44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12.425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7.133.839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84760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JULIO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17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5.220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2.738.833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75038"/>
                  </a:ext>
                </a:extLst>
              </a:tr>
              <a:tr h="19916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AGOSTO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42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 dirty="0">
                          <a:effectLst/>
                        </a:rPr>
                        <a:t>16.470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5.926.985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57084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SETIEMBRE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23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5.533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3.392.957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138454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OCTUBRE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33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10.211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5.046.991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355512"/>
                  </a:ext>
                </a:extLst>
              </a:tr>
              <a:tr h="199166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NOVIEMBRE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22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>
                          <a:effectLst/>
                        </a:rPr>
                        <a:t>6.545</a:t>
                      </a:r>
                      <a:endParaRPr lang="es-PY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u="none" strike="noStrike" dirty="0">
                          <a:effectLst/>
                        </a:rPr>
                        <a:t>3.851.313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3"/>
                  </a:ext>
                </a:extLst>
              </a:tr>
              <a:tr h="19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900" b="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b="0" u="none" strike="noStrike" dirty="0">
                          <a:effectLst/>
                        </a:rPr>
                        <a:t>DICIEMBRE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b="0" u="none" strike="noStrike" dirty="0">
                          <a:effectLst/>
                        </a:rPr>
                        <a:t>32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Y" sz="800" b="0" u="none" strike="noStrike" dirty="0">
                          <a:effectLst/>
                        </a:rPr>
                        <a:t>9.638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7739" marR="7739" marT="77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800" b="0" u="none" strike="noStrike" dirty="0">
                          <a:effectLst/>
                        </a:rPr>
                        <a:t>3.797.915</a:t>
                      </a:r>
                      <a:endParaRPr lang="es-PY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26362"/>
                  </a:ext>
                </a:extLst>
              </a:tr>
              <a:tr h="19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Total 2020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Y" sz="900" b="1" u="none" strike="noStrike" dirty="0">
                          <a:effectLst/>
                        </a:rPr>
                        <a:t>446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       139.730   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             73.771.251   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773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381602"/>
                  </a:ext>
                </a:extLst>
              </a:tr>
            </a:tbl>
          </a:graphicData>
        </a:graphic>
      </p:graphicFrame>
      <p:pic>
        <p:nvPicPr>
          <p:cNvPr id="9" name="object 6">
            <a:extLst>
              <a:ext uri="{FF2B5EF4-FFF2-40B4-BE49-F238E27FC236}">
                <a16:creationId xmlns:a16="http://schemas.microsoft.com/office/drawing/2014/main" id="{19E111E3-CC33-43FD-A980-A7AAB59EA9A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1821" y="846227"/>
            <a:ext cx="272446" cy="2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2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3409" y="466909"/>
            <a:ext cx="4499181" cy="626856"/>
          </a:xfrm>
          <a:prstGeom prst="rect">
            <a:avLst/>
          </a:prstGeom>
        </p:spPr>
        <p:txBody>
          <a:bodyPr vert="horz" wrap="square" lIns="0" tIns="131145" rIns="0" bIns="0" rtlCol="0">
            <a:spAutoFit/>
          </a:bodyPr>
          <a:lstStyle/>
          <a:p>
            <a:pPr marL="4128" algn="ctr">
              <a:lnSpc>
                <a:spcPct val="100000"/>
              </a:lnSpc>
              <a:spcBef>
                <a:spcPts val="325"/>
              </a:spcBef>
            </a:pPr>
            <a:r>
              <a:rPr lang="es-PY" sz="2400" b="0" dirty="0">
                <a:latin typeface="Calibri"/>
                <a:cs typeface="Calibri"/>
              </a:rPr>
              <a:t>PRODUCTO</a:t>
            </a:r>
            <a:r>
              <a:rPr lang="es-PY" sz="2400" b="0" spc="-45" dirty="0">
                <a:latin typeface="Calibri"/>
                <a:cs typeface="Calibri"/>
              </a:rPr>
              <a:t> </a:t>
            </a:r>
            <a:r>
              <a:rPr lang="es-PY" sz="2400" b="0" dirty="0">
                <a:latin typeface="Calibri"/>
                <a:cs typeface="Calibri"/>
              </a:rPr>
              <a:t>Y</a:t>
            </a:r>
            <a:r>
              <a:rPr lang="es-PY" sz="2400" b="0" spc="-16" dirty="0">
                <a:latin typeface="Calibri"/>
                <a:cs typeface="Calibri"/>
              </a:rPr>
              <a:t> </a:t>
            </a:r>
            <a:r>
              <a:rPr lang="es-PY" sz="2400" b="0" dirty="0">
                <a:latin typeface="Calibri"/>
                <a:cs typeface="Calibri"/>
              </a:rPr>
              <a:t>EMPLEO</a:t>
            </a:r>
            <a:r>
              <a:rPr lang="es-PY" sz="2400" b="0" spc="-24" dirty="0">
                <a:latin typeface="Calibri"/>
                <a:cs typeface="Calibri"/>
              </a:rPr>
              <a:t> </a:t>
            </a:r>
            <a:r>
              <a:rPr lang="es-PY" sz="2400" b="0" dirty="0">
                <a:latin typeface="Calibri"/>
                <a:cs typeface="Calibri"/>
              </a:rPr>
              <a:t>NACIONAL</a:t>
            </a:r>
            <a:br>
              <a:rPr lang="es-PY" sz="2400" dirty="0">
                <a:latin typeface="Calibri"/>
                <a:cs typeface="Calibri"/>
              </a:rPr>
            </a:br>
            <a:r>
              <a:rPr sz="813" b="0" spc="-8" dirty="0">
                <a:solidFill>
                  <a:srgbClr val="000000"/>
                </a:solidFill>
                <a:latin typeface="Arial MT"/>
                <a:cs typeface="Arial MT"/>
              </a:rPr>
              <a:t>Fuente</a:t>
            </a:r>
            <a:r>
              <a:rPr sz="813" b="0" spc="-28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813" b="0" spc="-4" dirty="0">
                <a:solidFill>
                  <a:srgbClr val="000000"/>
                </a:solidFill>
                <a:latin typeface="Arial MT"/>
                <a:cs typeface="Arial MT"/>
              </a:rPr>
              <a:t>Viceministerio</a:t>
            </a:r>
            <a:r>
              <a:rPr sz="813" b="0" spc="8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813" b="0" spc="-4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813" b="0" spc="-2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813" b="0" spc="-4" dirty="0">
                <a:solidFill>
                  <a:srgbClr val="000000"/>
                </a:solidFill>
                <a:latin typeface="Arial MT"/>
                <a:cs typeface="Arial MT"/>
              </a:rPr>
              <a:t>Industria</a:t>
            </a:r>
            <a:endParaRPr sz="813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212" y="2298024"/>
            <a:ext cx="8474789" cy="2516234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marR="4643" algn="just">
              <a:lnSpc>
                <a:spcPct val="100000"/>
              </a:lnSpc>
              <a:spcBef>
                <a:spcPts val="81"/>
              </a:spcBef>
            </a:pP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En </a:t>
            </a:r>
            <a:r>
              <a:rPr sz="1800" spc="-8" dirty="0" err="1">
                <a:solidFill>
                  <a:schemeClr val="tx2"/>
                </a:solidFill>
                <a:latin typeface="+mj-lt"/>
                <a:cs typeface="Times New Roman"/>
              </a:rPr>
              <a:t>el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lang="es-ES" sz="1800" spc="-8" dirty="0">
                <a:solidFill>
                  <a:schemeClr val="tx2"/>
                </a:solidFill>
                <a:latin typeface="+mj-lt"/>
                <a:cs typeface="Times New Roman"/>
              </a:rPr>
              <a:t>año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202</a:t>
            </a:r>
            <a:r>
              <a:rPr lang="es-PY" sz="1800" spc="-4" dirty="0">
                <a:solidFill>
                  <a:schemeClr val="tx2"/>
                </a:solidFill>
                <a:latin typeface="+mj-lt"/>
                <a:cs typeface="Times New Roman"/>
              </a:rPr>
              <a:t>2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se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evidencia un ligero aumento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en la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cantidad </a:t>
            </a:r>
            <a:r>
              <a:rPr sz="1800" spc="-12" dirty="0">
                <a:solidFill>
                  <a:schemeClr val="tx2"/>
                </a:solidFill>
                <a:latin typeface="+mj-lt"/>
                <a:cs typeface="Times New Roman"/>
              </a:rPr>
              <a:t>de </a:t>
            </a:r>
            <a:r>
              <a:rPr sz="1800" spc="-475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industrias productoras 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de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bienes que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han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sido beneficiadas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con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la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emisión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de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Certificados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de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Producto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y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Empleo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Nacional,</a:t>
            </a:r>
            <a:r>
              <a:rPr sz="1800" spc="8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 err="1">
                <a:solidFill>
                  <a:schemeClr val="tx2"/>
                </a:solidFill>
                <a:latin typeface="+mj-lt"/>
                <a:cs typeface="Times New Roman"/>
              </a:rPr>
              <a:t>totalizando</a:t>
            </a:r>
            <a:r>
              <a:rPr sz="1800" spc="12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lang="es-ES" sz="1800" spc="12" dirty="0">
                <a:solidFill>
                  <a:schemeClr val="tx2"/>
                </a:solidFill>
                <a:latin typeface="+mj-lt"/>
                <a:cs typeface="Times New Roman"/>
              </a:rPr>
              <a:t>en 1.491 empresas.</a:t>
            </a:r>
          </a:p>
          <a:p>
            <a:pPr marL="10319" marR="4643" algn="just">
              <a:lnSpc>
                <a:spcPct val="100000"/>
              </a:lnSpc>
              <a:spcBef>
                <a:spcPts val="81"/>
              </a:spcBef>
            </a:pPr>
            <a:endParaRPr sz="1800" dirty="0">
              <a:solidFill>
                <a:schemeClr val="tx2"/>
              </a:solidFill>
              <a:latin typeface="+mj-lt"/>
              <a:cs typeface="Times New Roman"/>
            </a:endParaRPr>
          </a:p>
          <a:p>
            <a:pPr marL="10319" marR="4128" algn="just">
              <a:lnSpc>
                <a:spcPct val="99600"/>
              </a:lnSpc>
              <a:spcBef>
                <a:spcPts val="12"/>
              </a:spcBef>
            </a:pPr>
            <a:r>
              <a:rPr lang="es-ES" sz="1800" spc="-4" dirty="0">
                <a:solidFill>
                  <a:schemeClr val="tx2"/>
                </a:solidFill>
                <a:latin typeface="+mj-lt"/>
                <a:cs typeface="Times New Roman"/>
              </a:rPr>
              <a:t>Fueron otorgados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2</a:t>
            </a:r>
            <a:r>
              <a:rPr lang="es-ES" sz="1800" spc="-4" dirty="0">
                <a:solidFill>
                  <a:schemeClr val="tx2"/>
                </a:solidFill>
                <a:latin typeface="+mj-lt"/>
                <a:cs typeface="Times New Roman"/>
              </a:rPr>
              <a:t>8.442, c</a:t>
            </a:r>
            <a:r>
              <a:rPr sz="1800" spc="-4" dirty="0" err="1">
                <a:solidFill>
                  <a:schemeClr val="tx2"/>
                </a:solidFill>
                <a:latin typeface="+mj-lt"/>
                <a:cs typeface="Times New Roman"/>
              </a:rPr>
              <a:t>ertificados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lang="es-ES" sz="1800" spc="-4" dirty="0">
                <a:solidFill>
                  <a:schemeClr val="tx2"/>
                </a:solidFill>
                <a:latin typeface="+mj-lt"/>
                <a:cs typeface="Times New Roman"/>
              </a:rPr>
              <a:t>de los cuales 7.565 corresponden a servicios y 20.877 a productos.</a:t>
            </a:r>
          </a:p>
          <a:p>
            <a:pPr marL="10319" marR="4128" algn="just">
              <a:lnSpc>
                <a:spcPct val="99600"/>
              </a:lnSpc>
              <a:spcBef>
                <a:spcPts val="12"/>
              </a:spcBef>
            </a:pPr>
            <a:r>
              <a:rPr lang="es-ES" sz="1800" spc="-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</a:p>
          <a:p>
            <a:pPr marL="10319" marR="4128" algn="just">
              <a:lnSpc>
                <a:spcPct val="99600"/>
              </a:lnSpc>
              <a:spcBef>
                <a:spcPts val="12"/>
              </a:spcBef>
            </a:pPr>
            <a:r>
              <a:rPr lang="es-ES" sz="1800" dirty="0">
                <a:solidFill>
                  <a:schemeClr val="tx2"/>
                </a:solidFill>
                <a:latin typeface="+mj-lt"/>
                <a:cs typeface="Times New Roman"/>
              </a:rPr>
              <a:t>L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o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que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marca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un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notable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incremento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en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la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participación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de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empresas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nacionales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en los</a:t>
            </a:r>
            <a:r>
              <a:rPr sz="1800" spc="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procesos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12" dirty="0">
                <a:solidFill>
                  <a:schemeClr val="tx2"/>
                </a:solidFill>
                <a:latin typeface="+mj-lt"/>
                <a:cs typeface="Times New Roman"/>
              </a:rPr>
              <a:t>de </a:t>
            </a:r>
            <a:r>
              <a:rPr sz="1800" spc="-475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licitaciones públicas </a:t>
            </a:r>
            <a:r>
              <a:rPr sz="1800" spc="-8" dirty="0">
                <a:solidFill>
                  <a:schemeClr val="tx2"/>
                </a:solidFill>
                <a:latin typeface="+mj-lt"/>
                <a:cs typeface="Times New Roman"/>
              </a:rPr>
              <a:t>para </a:t>
            </a:r>
            <a:r>
              <a:rPr sz="1800" dirty="0">
                <a:solidFill>
                  <a:schemeClr val="tx2"/>
                </a:solidFill>
                <a:latin typeface="+mj-lt"/>
                <a:cs typeface="Times New Roman"/>
              </a:rPr>
              <a:t>los </a:t>
            </a:r>
            <a:r>
              <a:rPr sz="1800" spc="-4" dirty="0" err="1">
                <a:solidFill>
                  <a:schemeClr val="tx2"/>
                </a:solidFill>
                <a:latin typeface="+mj-lt"/>
                <a:cs typeface="Times New Roman"/>
              </a:rPr>
              <a:t>diversos</a:t>
            </a:r>
            <a:r>
              <a:rPr sz="1800" spc="-4" dirty="0">
                <a:solidFill>
                  <a:schemeClr val="tx2"/>
                </a:solidFill>
                <a:latin typeface="+mj-lt"/>
                <a:cs typeface="Times New Roman"/>
              </a:rPr>
              <a:t> </a:t>
            </a:r>
            <a:r>
              <a:rPr sz="1800" dirty="0" err="1">
                <a:solidFill>
                  <a:schemeClr val="tx2"/>
                </a:solidFill>
                <a:latin typeface="+mj-lt"/>
                <a:cs typeface="Times New Roman"/>
              </a:rPr>
              <a:t>rubros</a:t>
            </a:r>
            <a:r>
              <a:rPr lang="es-ES" sz="1800" dirty="0">
                <a:solidFill>
                  <a:schemeClr val="tx2"/>
                </a:solidFill>
                <a:latin typeface="+mj-lt"/>
                <a:cs typeface="Times New Roman"/>
              </a:rPr>
              <a:t>.</a:t>
            </a:r>
            <a:endParaRPr sz="1800" dirty="0">
              <a:solidFill>
                <a:schemeClr val="tx2"/>
              </a:solidFill>
              <a:latin typeface="+mj-lt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1821" y="846227"/>
            <a:ext cx="272446" cy="27426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32002" y="5895924"/>
            <a:ext cx="188317" cy="129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56">
              <a:lnSpc>
                <a:spcPts val="1007"/>
              </a:lnSpc>
            </a:pPr>
            <a:fld id="{81D60167-4931-47E6-BA6A-407CBD079E47}" type="slidenum">
              <a:rPr sz="975" dirty="0">
                <a:solidFill>
                  <a:srgbClr val="878787"/>
                </a:solidFill>
                <a:latin typeface="Calibri"/>
                <a:cs typeface="Calibri"/>
              </a:rPr>
              <a:pPr marL="30956">
                <a:lnSpc>
                  <a:spcPts val="1007"/>
                </a:lnSpc>
              </a:pPr>
              <a:t>32</a:t>
            </a:fld>
            <a:endParaRPr sz="97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401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8432" y="801981"/>
            <a:ext cx="299233" cy="30168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952810"/>
            <a:ext cx="4292084" cy="0"/>
          </a:xfrm>
          <a:custGeom>
            <a:avLst/>
            <a:gdLst/>
            <a:ahLst/>
            <a:cxnLst/>
            <a:rect l="l" t="t" r="r" b="b"/>
            <a:pathLst>
              <a:path w="5282565">
                <a:moveTo>
                  <a:pt x="0" y="0"/>
                </a:moveTo>
                <a:lnTo>
                  <a:pt x="5282565" y="0"/>
                </a:lnTo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z="1463" dirty="0"/>
          </a:p>
        </p:txBody>
      </p:sp>
      <p:grpSp>
        <p:nvGrpSpPr>
          <p:cNvPr id="5" name="object 5"/>
          <p:cNvGrpSpPr/>
          <p:nvPr/>
        </p:nvGrpSpPr>
        <p:grpSpPr>
          <a:xfrm>
            <a:off x="9474057" y="3169081"/>
            <a:ext cx="140335" cy="472083"/>
            <a:chOff x="11660378" y="3109099"/>
            <a:chExt cx="172720" cy="581025"/>
          </a:xfrm>
        </p:grpSpPr>
        <p:sp>
          <p:nvSpPr>
            <p:cNvPr id="6" name="object 6"/>
            <p:cNvSpPr/>
            <p:nvPr/>
          </p:nvSpPr>
          <p:spPr>
            <a:xfrm>
              <a:off x="11660378" y="3109099"/>
              <a:ext cx="172720" cy="194310"/>
            </a:xfrm>
            <a:custGeom>
              <a:avLst/>
              <a:gdLst/>
              <a:ahLst/>
              <a:cxnLst/>
              <a:rect l="l" t="t" r="r" b="b"/>
              <a:pathLst>
                <a:path w="172720" h="194310">
                  <a:moveTo>
                    <a:pt x="172631" y="0"/>
                  </a:moveTo>
                  <a:lnTo>
                    <a:pt x="0" y="0"/>
                  </a:lnTo>
                  <a:lnTo>
                    <a:pt x="0" y="193916"/>
                  </a:lnTo>
                  <a:lnTo>
                    <a:pt x="172631" y="193916"/>
                  </a:lnTo>
                  <a:lnTo>
                    <a:pt x="1726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463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1660378" y="3303028"/>
              <a:ext cx="172720" cy="194310"/>
            </a:xfrm>
            <a:custGeom>
              <a:avLst/>
              <a:gdLst/>
              <a:ahLst/>
              <a:cxnLst/>
              <a:rect l="l" t="t" r="r" b="b"/>
              <a:pathLst>
                <a:path w="172720" h="194310">
                  <a:moveTo>
                    <a:pt x="172631" y="0"/>
                  </a:moveTo>
                  <a:lnTo>
                    <a:pt x="0" y="0"/>
                  </a:lnTo>
                  <a:lnTo>
                    <a:pt x="0" y="193916"/>
                  </a:lnTo>
                  <a:lnTo>
                    <a:pt x="172631" y="193916"/>
                  </a:lnTo>
                  <a:lnTo>
                    <a:pt x="172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63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1660378" y="3496068"/>
              <a:ext cx="172720" cy="194310"/>
            </a:xfrm>
            <a:custGeom>
              <a:avLst/>
              <a:gdLst/>
              <a:ahLst/>
              <a:cxnLst/>
              <a:rect l="l" t="t" r="r" b="b"/>
              <a:pathLst>
                <a:path w="172720" h="194310">
                  <a:moveTo>
                    <a:pt x="172631" y="0"/>
                  </a:moveTo>
                  <a:lnTo>
                    <a:pt x="0" y="0"/>
                  </a:lnTo>
                  <a:lnTo>
                    <a:pt x="0" y="193916"/>
                  </a:lnTo>
                  <a:lnTo>
                    <a:pt x="172631" y="193916"/>
                  </a:lnTo>
                  <a:lnTo>
                    <a:pt x="172631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1463" dirty="0"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5867413"/>
            <a:ext cx="5967332" cy="0"/>
          </a:xfrm>
          <a:custGeom>
            <a:avLst/>
            <a:gdLst/>
            <a:ahLst/>
            <a:cxnLst/>
            <a:rect l="l" t="t" r="r" b="b"/>
            <a:pathLst>
              <a:path w="7344409">
                <a:moveTo>
                  <a:pt x="0" y="0"/>
                </a:moveTo>
                <a:lnTo>
                  <a:pt x="7344284" y="0"/>
                </a:lnTo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z="1463" dirty="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1194" y="5668663"/>
            <a:ext cx="801829" cy="3771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9778" y="5714850"/>
            <a:ext cx="1106273" cy="28477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12659" y="5658499"/>
            <a:ext cx="723426" cy="39748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944023" y="952810"/>
            <a:ext cx="4292084" cy="0"/>
          </a:xfrm>
          <a:custGeom>
            <a:avLst/>
            <a:gdLst/>
            <a:ahLst/>
            <a:cxnLst/>
            <a:rect l="l" t="t" r="r" b="b"/>
            <a:pathLst>
              <a:path w="5282565">
                <a:moveTo>
                  <a:pt x="0" y="0"/>
                </a:moveTo>
                <a:lnTo>
                  <a:pt x="5282565" y="0"/>
                </a:lnTo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z="1463"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97652" y="1174766"/>
            <a:ext cx="6624638" cy="417393"/>
          </a:xfrm>
          <a:prstGeom prst="rect">
            <a:avLst/>
          </a:prstGeom>
        </p:spPr>
        <p:txBody>
          <a:bodyPr vert="horz" wrap="square" lIns="0" tIns="10835" rIns="0" bIns="0" rtlCol="0">
            <a:spAutoFit/>
          </a:bodyPr>
          <a:lstStyle/>
          <a:p>
            <a:pPr marL="10319">
              <a:lnSpc>
                <a:spcPct val="100000"/>
              </a:lnSpc>
              <a:spcBef>
                <a:spcPts val="85"/>
              </a:spcBef>
            </a:pPr>
            <a:r>
              <a:rPr sz="2600" dirty="0"/>
              <a:t>EMPRESAS</a:t>
            </a:r>
            <a:r>
              <a:rPr sz="2600" spc="-20" dirty="0"/>
              <a:t> </a:t>
            </a:r>
            <a:r>
              <a:rPr sz="2600" spc="-4" dirty="0"/>
              <a:t>POR</a:t>
            </a:r>
            <a:r>
              <a:rPr sz="2600" spc="-8" dirty="0"/>
              <a:t> </a:t>
            </a:r>
            <a:r>
              <a:rPr sz="2600" dirty="0"/>
              <a:t>ACCIONES</a:t>
            </a:r>
            <a:r>
              <a:rPr sz="2600" spc="-16" dirty="0"/>
              <a:t> </a:t>
            </a:r>
            <a:r>
              <a:rPr sz="2600" spc="-4" dirty="0"/>
              <a:t>SIMPLIFICADAS</a:t>
            </a:r>
            <a:r>
              <a:rPr sz="2600" spc="-24" dirty="0"/>
              <a:t> </a:t>
            </a:r>
            <a:r>
              <a:rPr sz="2600" dirty="0"/>
              <a:t>(EAS)</a:t>
            </a: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161" y="2365653"/>
            <a:ext cx="2090579" cy="190597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776467" y="1862160"/>
            <a:ext cx="6601935" cy="3241119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381794" marR="5159" indent="-371475" algn="just">
              <a:lnSpc>
                <a:spcPct val="100000"/>
              </a:lnSpc>
              <a:spcBef>
                <a:spcPts val="81"/>
              </a:spcBef>
              <a:buFont typeface="Arial MT"/>
              <a:buChar char="•"/>
              <a:tabLst>
                <a:tab pos="381794" algn="l"/>
              </a:tabLst>
            </a:pP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Implementación</a:t>
            </a:r>
            <a:r>
              <a:rPr sz="1950" spc="3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950" spc="393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1950" spc="386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plataforma</a:t>
            </a:r>
            <a:r>
              <a:rPr sz="1950" spc="386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950" spc="393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EAS</a:t>
            </a:r>
            <a:r>
              <a:rPr sz="1950" spc="398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950" spc="382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cumplimiento </a:t>
            </a:r>
            <a:r>
              <a:rPr sz="1950" spc="-4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la </a:t>
            </a:r>
            <a:r>
              <a:rPr sz="1950" b="1" dirty="0">
                <a:solidFill>
                  <a:srgbClr val="001F5F"/>
                </a:solidFill>
                <a:latin typeface="Calibri"/>
                <a:cs typeface="Calibri"/>
              </a:rPr>
              <a:t>Ley Nº </a:t>
            </a:r>
            <a:r>
              <a:rPr sz="1950" b="1" spc="-4" dirty="0">
                <a:solidFill>
                  <a:srgbClr val="001F5F"/>
                </a:solidFill>
                <a:latin typeface="Calibri"/>
                <a:cs typeface="Calibri"/>
              </a:rPr>
              <a:t>6480/2020 "QUE CREA </a:t>
            </a:r>
            <a:r>
              <a:rPr sz="1950" b="1" dirty="0">
                <a:solidFill>
                  <a:srgbClr val="001F5F"/>
                </a:solidFill>
                <a:latin typeface="Calibri"/>
                <a:cs typeface="Calibri"/>
              </a:rPr>
              <a:t>LAS </a:t>
            </a:r>
            <a:r>
              <a:rPr sz="1950" b="1" spc="-4" dirty="0">
                <a:solidFill>
                  <a:srgbClr val="001F5F"/>
                </a:solidFill>
                <a:latin typeface="Calibri"/>
                <a:cs typeface="Calibri"/>
              </a:rPr>
              <a:t>EMPRESAS </a:t>
            </a:r>
            <a:r>
              <a:rPr sz="1950" b="1" spc="-8" dirty="0">
                <a:solidFill>
                  <a:srgbClr val="001F5F"/>
                </a:solidFill>
                <a:latin typeface="Calibri"/>
                <a:cs typeface="Calibri"/>
              </a:rPr>
              <a:t>POR </a:t>
            </a:r>
            <a:r>
              <a:rPr sz="1950" b="1" spc="-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001F5F"/>
                </a:solidFill>
                <a:latin typeface="Calibri"/>
                <a:cs typeface="Calibri"/>
              </a:rPr>
              <a:t>ACCIONES </a:t>
            </a:r>
            <a:r>
              <a:rPr sz="1950" b="1" spc="-4" dirty="0">
                <a:solidFill>
                  <a:srgbClr val="001F5F"/>
                </a:solidFill>
                <a:latin typeface="Calibri"/>
                <a:cs typeface="Calibri"/>
              </a:rPr>
              <a:t>SIMPLIFICADAS”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sz="1950" b="1" dirty="0">
                <a:solidFill>
                  <a:srgbClr val="001F5F"/>
                </a:solidFill>
                <a:latin typeface="Calibri"/>
                <a:cs typeface="Calibri"/>
              </a:rPr>
              <a:t>y el Decreto Nº </a:t>
            </a:r>
            <a:r>
              <a:rPr sz="1950" b="1" spc="-4" dirty="0">
                <a:solidFill>
                  <a:srgbClr val="001F5F"/>
                </a:solidFill>
                <a:latin typeface="Calibri"/>
                <a:cs typeface="Calibri"/>
              </a:rPr>
              <a:t>3998/2020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que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la</a:t>
            </a:r>
            <a:r>
              <a:rPr sz="1950" spc="-16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reglamenta.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1F5F"/>
              </a:buClr>
              <a:buFont typeface="Arial MT"/>
              <a:buChar char="•"/>
            </a:pPr>
            <a:endParaRPr sz="1584" dirty="0">
              <a:latin typeface="Calibri"/>
              <a:cs typeface="Calibri"/>
            </a:endParaRPr>
          </a:p>
          <a:p>
            <a:pPr marL="381794" marR="4128" indent="-371475" algn="just">
              <a:lnSpc>
                <a:spcPct val="100000"/>
              </a:lnSpc>
              <a:buFont typeface="Arial MT"/>
              <a:buChar char="•"/>
              <a:tabLst>
                <a:tab pos="381794" algn="l"/>
              </a:tabLst>
            </a:pP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Esta nueva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Personería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Jurídica está diseñada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con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enfoque </a:t>
            </a:r>
            <a:r>
              <a:rPr sz="1950" spc="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orientado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1950" spc="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los</a:t>
            </a:r>
            <a:r>
              <a:rPr sz="1950" spc="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emprendedores;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tramita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8" dirty="0">
                <a:solidFill>
                  <a:srgbClr val="001F5F"/>
                </a:solidFill>
                <a:latin typeface="Calibri"/>
                <a:cs typeface="Calibri"/>
              </a:rPr>
              <a:t>totalmente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4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sz="1950" spc="-43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línea,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sin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necesidad </a:t>
            </a:r>
            <a:r>
              <a:rPr sz="1950" spc="-8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acudir a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ninguna oficina pública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1950" spc="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desde cualquier dispositivo electrónico. Podrá ser constituida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a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partir de </a:t>
            </a:r>
            <a:r>
              <a:rPr sz="1950" spc="-8" dirty="0">
                <a:solidFill>
                  <a:srgbClr val="001F5F"/>
                </a:solidFill>
                <a:latin typeface="Calibri"/>
                <a:cs typeface="Calibri"/>
              </a:rPr>
              <a:t>una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sola persona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en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máximo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de 72 horas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1950" spc="-8" dirty="0">
                <a:solidFill>
                  <a:srgbClr val="001F5F"/>
                </a:solidFill>
                <a:latin typeface="Calibri"/>
                <a:cs typeface="Calibri"/>
              </a:rPr>
              <a:t>con </a:t>
            </a:r>
            <a:r>
              <a:rPr sz="1950" spc="-43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costo</a:t>
            </a:r>
            <a:r>
              <a:rPr sz="1950" spc="-2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CERO.</a:t>
            </a:r>
            <a:r>
              <a:rPr sz="1950" spc="-2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sz="1950" spc="-12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precisa un</a:t>
            </a:r>
            <a:r>
              <a:rPr sz="1950" spc="-8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capital</a:t>
            </a:r>
            <a:r>
              <a:rPr sz="1950" spc="-16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mínimo</a:t>
            </a:r>
            <a:r>
              <a:rPr sz="1950" spc="-2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50" spc="-4" dirty="0">
                <a:solidFill>
                  <a:srgbClr val="001F5F"/>
                </a:solidFill>
                <a:latin typeface="Calibri"/>
                <a:cs typeface="Calibri"/>
              </a:rPr>
              <a:t>para</a:t>
            </a:r>
            <a:r>
              <a:rPr sz="1950" dirty="0">
                <a:solidFill>
                  <a:srgbClr val="001F5F"/>
                </a:solidFill>
                <a:latin typeface="Calibri"/>
                <a:cs typeface="Calibri"/>
              </a:rPr>
              <a:t> conformarse.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2639" y="5712168"/>
            <a:ext cx="467439" cy="32246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46010">
              <a:lnSpc>
                <a:spcPts val="1479"/>
              </a:lnSpc>
              <a:spcBef>
                <a:spcPts val="81"/>
              </a:spcBef>
            </a:pPr>
            <a:r>
              <a:rPr sz="1463" b="1" dirty="0">
                <a:solidFill>
                  <a:srgbClr val="1F4E79"/>
                </a:solidFill>
                <a:latin typeface="Calibri"/>
                <a:cs typeface="Calibri"/>
              </a:rPr>
              <a:t>U</a:t>
            </a:r>
            <a:r>
              <a:rPr sz="1463" b="1" spc="-122" dirty="0">
                <a:solidFill>
                  <a:srgbClr val="1F4E79"/>
                </a:solidFill>
                <a:latin typeface="Calibri"/>
                <a:cs typeface="Calibri"/>
              </a:rPr>
              <a:t>T</a:t>
            </a:r>
            <a:r>
              <a:rPr sz="1463" b="1" dirty="0">
                <a:solidFill>
                  <a:srgbClr val="1F4E79"/>
                </a:solidFill>
                <a:latin typeface="Calibri"/>
                <a:cs typeface="Calibri"/>
              </a:rPr>
              <a:t>A</a:t>
            </a:r>
            <a:endParaRPr sz="1463" dirty="0">
              <a:latin typeface="Calibri"/>
              <a:cs typeface="Calibri"/>
            </a:endParaRPr>
          </a:p>
          <a:p>
            <a:pPr marL="10319">
              <a:lnSpc>
                <a:spcPts val="894"/>
              </a:lnSpc>
            </a:pPr>
            <a:r>
              <a:rPr sz="975" dirty="0">
                <a:solidFill>
                  <a:srgbClr val="878787"/>
                </a:solidFill>
                <a:latin typeface="Calibri"/>
                <a:cs typeface="Calibri"/>
              </a:rPr>
              <a:t>23</a:t>
            </a:r>
            <a:endParaRPr sz="97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934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4C0A78C-83A4-5817-4974-FED014B7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21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FB6ADF80-87E2-75C6-521D-02A3B39D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B8DD4BC-C2DF-79F0-6B41-EBA8359EA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3E05580-0FF0-F59B-C196-9E51BE6BE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3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69CF2CDF-9052-65C4-DA52-21C2ACD91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00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E778DA2E-C055-AAED-C2E3-18B9642B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5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401473" y="1220589"/>
            <a:ext cx="7053197" cy="388082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Y"/>
            </a:defPPr>
            <a:lvl1pPr algn="ctr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838196"/>
            <a:r>
              <a:rPr lang="es-ES" sz="1950" dirty="0">
                <a:solidFill>
                  <a:srgbClr val="002060"/>
                </a:solidFill>
                <a:latin typeface="Calibri"/>
              </a:rPr>
              <a:t>PRINCIPALES ELEMENTOS DEL MARCO LEGAL DEL MIC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0AC1835-3A17-4987-9170-2DDC24D1722B}"/>
              </a:ext>
            </a:extLst>
          </p:cNvPr>
          <p:cNvSpPr/>
          <p:nvPr/>
        </p:nvSpPr>
        <p:spPr>
          <a:xfrm>
            <a:off x="858560" y="1797392"/>
            <a:ext cx="804862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8196"/>
            <a:r>
              <a:rPr lang="es-PY" sz="1463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LEY </a:t>
            </a:r>
            <a:r>
              <a:rPr lang="es-PY" sz="1463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Nº</a:t>
            </a:r>
            <a:r>
              <a:rPr lang="es-PY" sz="1463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904/63 - QUE ESTABLECE LAS FUNCIONES DEL MINISTERIO DE INDUSTRIA Y COMERCIO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BCF7535-E6B9-4536-A1D6-CDB8770F4621}"/>
              </a:ext>
            </a:extLst>
          </p:cNvPr>
          <p:cNvSpPr/>
          <p:nvPr/>
        </p:nvSpPr>
        <p:spPr>
          <a:xfrm>
            <a:off x="1401473" y="2160440"/>
            <a:ext cx="7053197" cy="28628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38196"/>
            <a:r>
              <a:rPr lang="es-PY" sz="1400" dirty="0">
                <a:solidFill>
                  <a:prstClr val="white"/>
                </a:solidFill>
                <a:latin typeface="Calibri"/>
              </a:rPr>
              <a:t>Corresponde al Ministerio de Industria y Comercio, </a:t>
            </a:r>
            <a:r>
              <a:rPr lang="es-PY" sz="1400" b="1" dirty="0">
                <a:solidFill>
                  <a:prstClr val="white"/>
                </a:solidFill>
                <a:latin typeface="Calibri"/>
              </a:rPr>
              <a:t>fomentar la producción industrial</a:t>
            </a:r>
            <a:r>
              <a:rPr lang="es-PY" sz="1400" dirty="0">
                <a:solidFill>
                  <a:prstClr val="white"/>
                </a:solidFill>
                <a:latin typeface="Calibri"/>
              </a:rPr>
              <a:t> mediante la instalación de nuevos establecimientos y el mejoramiento de los existentes; </a:t>
            </a:r>
            <a:r>
              <a:rPr lang="es-PY" sz="1400" b="1" dirty="0">
                <a:solidFill>
                  <a:prstClr val="white"/>
                </a:solidFill>
                <a:latin typeface="Calibri"/>
              </a:rPr>
              <a:t>regular, facilitar y fomentar la distribución, circulación y consumo de los bienes y servicios de origen nacional y extranjero </a:t>
            </a:r>
            <a:r>
              <a:rPr lang="es-PY" sz="1400" dirty="0">
                <a:solidFill>
                  <a:prstClr val="white"/>
                </a:solidFill>
                <a:latin typeface="Calibri"/>
              </a:rPr>
              <a:t>que no estén regulados por leyes especiales, y </a:t>
            </a:r>
            <a:r>
              <a:rPr lang="es-PY" sz="1400" b="1" dirty="0">
                <a:solidFill>
                  <a:prstClr val="white"/>
                </a:solidFill>
                <a:latin typeface="Calibri"/>
              </a:rPr>
              <a:t>promover el incremento del comercio interno e internacional</a:t>
            </a:r>
            <a:r>
              <a:rPr lang="es-PY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PY" sz="1400" i="1" dirty="0">
                <a:solidFill>
                  <a:prstClr val="white"/>
                </a:solidFill>
                <a:latin typeface="Calibri"/>
              </a:rPr>
              <a:t>(redacción dada por el artículo 1º de la Ley N.º 2.961/06).</a:t>
            </a:r>
            <a:endParaRPr lang="es-PY" sz="1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D9CA2BB-BBB3-4013-A8C4-4A5C86388128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53" name="13 Imagen">
              <a:extLst>
                <a:ext uri="{FF2B5EF4-FFF2-40B4-BE49-F238E27FC236}">
                  <a16:creationId xmlns:a16="http://schemas.microsoft.com/office/drawing/2014/main" id="{5C393E7F-900C-44CE-9623-E8E05E7F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54" name="14 Conector recto">
              <a:extLst>
                <a:ext uri="{FF2B5EF4-FFF2-40B4-BE49-F238E27FC236}">
                  <a16:creationId xmlns:a16="http://schemas.microsoft.com/office/drawing/2014/main" id="{944EB5C1-1A31-438C-AB98-23B97600CCB6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15 Conector recto">
              <a:extLst>
                <a:ext uri="{FF2B5EF4-FFF2-40B4-BE49-F238E27FC236}">
                  <a16:creationId xmlns:a16="http://schemas.microsoft.com/office/drawing/2014/main" id="{0BEDC14D-7E84-4C0B-9AB6-11A4E2BC1E82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2 Conector recto">
              <a:extLst>
                <a:ext uri="{FF2B5EF4-FFF2-40B4-BE49-F238E27FC236}">
                  <a16:creationId xmlns:a16="http://schemas.microsoft.com/office/drawing/2014/main" id="{E06EE839-C2C2-4614-BB02-4AFE966AAF36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5F1E424E-16EF-4835-8CD6-CBDD03A2AD5F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62" name="15 Imagen">
                <a:extLst>
                  <a:ext uri="{FF2B5EF4-FFF2-40B4-BE49-F238E27FC236}">
                    <a16:creationId xmlns:a16="http://schemas.microsoft.com/office/drawing/2014/main" id="{5E0D2208-E3EF-4041-B551-5ED31440C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63" name="16 Imagen">
                <a:extLst>
                  <a:ext uri="{FF2B5EF4-FFF2-40B4-BE49-F238E27FC236}">
                    <a16:creationId xmlns:a16="http://schemas.microsoft.com/office/drawing/2014/main" id="{D797ECC8-4FB3-4AC6-9F80-949DA9991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64" name="17 Imagen">
                <a:extLst>
                  <a:ext uri="{FF2B5EF4-FFF2-40B4-BE49-F238E27FC236}">
                    <a16:creationId xmlns:a16="http://schemas.microsoft.com/office/drawing/2014/main" id="{DA7EA5AB-D88E-4A7B-AFF0-63760C184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2" name="9 Grupo">
              <a:extLst>
                <a:ext uri="{FF2B5EF4-FFF2-40B4-BE49-F238E27FC236}">
                  <a16:creationId xmlns:a16="http://schemas.microsoft.com/office/drawing/2014/main" id="{0EE8CEF9-4BFC-4499-8FB9-4D9018373161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3" name="6 Rectángulo">
                <a:extLst>
                  <a:ext uri="{FF2B5EF4-FFF2-40B4-BE49-F238E27FC236}">
                    <a16:creationId xmlns:a16="http://schemas.microsoft.com/office/drawing/2014/main" id="{5234361D-4F98-4AC5-990F-CD46655689DE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7 Rectángulo">
                <a:extLst>
                  <a:ext uri="{FF2B5EF4-FFF2-40B4-BE49-F238E27FC236}">
                    <a16:creationId xmlns:a16="http://schemas.microsoft.com/office/drawing/2014/main" id="{FCC3BB86-68DD-4019-85E7-9D6D3F2A320A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8 Rectángulo">
                <a:extLst>
                  <a:ext uri="{FF2B5EF4-FFF2-40B4-BE49-F238E27FC236}">
                    <a16:creationId xmlns:a16="http://schemas.microsoft.com/office/drawing/2014/main" id="{46B5307D-875A-4B1B-B9D3-73DF1822FD0D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149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4E666823-9CFA-60A5-CC0B-6D6224F7A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29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D8356C-8407-3600-CCF5-EA3D9846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6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431B0E5-A63A-0852-8F7B-5DAC7911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10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A832EA-40F8-9370-C05D-2EA49AF7F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51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902D3C03-719D-3E4B-4E5B-9C62711D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6" y="0"/>
            <a:ext cx="887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8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solidFill>
                  <a:srgbClr val="002060"/>
                </a:solidFill>
                <a:cs typeface="Calibri"/>
              </a:rPr>
              <a:t>CONTACTO INDUSTRIA </a:t>
            </a:r>
            <a:endParaRPr lang="es-PY" sz="28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1816337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2995286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3337197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3196255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2826454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4" name="4 Título"/>
          <p:cNvSpPr txBox="1">
            <a:spLocks/>
          </p:cNvSpPr>
          <p:nvPr/>
        </p:nvSpPr>
        <p:spPr bwMode="auto">
          <a:xfrm>
            <a:off x="848065" y="5706000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(021)6163000• 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Nº 3333 • </a:t>
            </a:r>
            <a:r>
              <a:rPr lang="es-ES" sz="1400" b="1" dirty="0">
                <a:solidFill>
                  <a:srgbClr val="002060"/>
                </a:solidFill>
                <a:latin typeface="+mn-lt"/>
                <a:cs typeface="Arial"/>
              </a:rPr>
              <a:t>segundo piso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289751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@micparaguay</a:t>
            </a:r>
          </a:p>
        </p:txBody>
      </p:sp>
      <p:sp>
        <p:nvSpPr>
          <p:cNvPr id="27" name="2 Rectángulo"/>
          <p:cNvSpPr/>
          <p:nvPr/>
        </p:nvSpPr>
        <p:spPr>
          <a:xfrm>
            <a:off x="3309127" y="6168491"/>
            <a:ext cx="805798" cy="3407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713232">
              <a:lnSpc>
                <a:spcPct val="150000"/>
              </a:lnSpc>
            </a:pPr>
            <a:r>
              <a:rPr lang="es-ES" sz="1200" dirty="0">
                <a:solidFill>
                  <a:srgbClr val="002060"/>
                </a:solidFill>
                <a:cs typeface="Arial"/>
              </a:rPr>
              <a:t>@MIC_PY</a:t>
            </a:r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3F5A19D-5C6A-43FB-B70B-2519934A3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49" y="6219370"/>
            <a:ext cx="302138" cy="2803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5B5B2A0-D787-4699-A167-582EFACC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226" y="6219370"/>
            <a:ext cx="302138" cy="280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01818A-DD5C-4AC4-8711-3ACCDE71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7875" y="6219370"/>
            <a:ext cx="302138" cy="28033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8C7C86-AF52-4AD7-B02E-64A3D11D7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4891" y="6205353"/>
            <a:ext cx="332352" cy="308369"/>
          </a:xfrm>
          <a:prstGeom prst="rect">
            <a:avLst/>
          </a:prstGeom>
        </p:spPr>
      </p:pic>
      <p:sp>
        <p:nvSpPr>
          <p:cNvPr id="29" name="1 Rectángulo">
            <a:extLst>
              <a:ext uri="{FF2B5EF4-FFF2-40B4-BE49-F238E27FC236}">
                <a16:creationId xmlns:a16="http://schemas.microsoft.com/office/drawing/2014/main" id="{DD44D425-E292-4942-B33B-1C7157CD57BF}"/>
              </a:ext>
            </a:extLst>
          </p:cNvPr>
          <p:cNvSpPr/>
          <p:nvPr/>
        </p:nvSpPr>
        <p:spPr>
          <a:xfrm>
            <a:off x="5011176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31" name="1 Rectángulo">
            <a:extLst>
              <a:ext uri="{FF2B5EF4-FFF2-40B4-BE49-F238E27FC236}">
                <a16:creationId xmlns:a16="http://schemas.microsoft.com/office/drawing/2014/main" id="{BCD35A0B-A7D3-4ED5-AD8B-02E6F326376E}"/>
              </a:ext>
            </a:extLst>
          </p:cNvPr>
          <p:cNvSpPr/>
          <p:nvPr/>
        </p:nvSpPr>
        <p:spPr>
          <a:xfrm>
            <a:off x="7311704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MIC Paraguay</a:t>
            </a:r>
          </a:p>
        </p:txBody>
      </p:sp>
      <p:pic>
        <p:nvPicPr>
          <p:cNvPr id="30" name="2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4" y="3212012"/>
            <a:ext cx="1959852" cy="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4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D86BBB-412B-B550-EAF1-78E9BBAA9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3146961"/>
            <a:ext cx="8559403" cy="738664"/>
          </a:xfrm>
        </p:spPr>
        <p:txBody>
          <a:bodyPr/>
          <a:lstStyle/>
          <a:p>
            <a:pPr algn="ctr"/>
            <a:r>
              <a:rPr lang="es-ES" sz="4800" dirty="0">
                <a:solidFill>
                  <a:schemeClr val="tx2"/>
                </a:solidFill>
              </a:rPr>
              <a:t>REDIEX</a:t>
            </a:r>
            <a:endParaRPr lang="es-PY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88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442691" y="1496278"/>
            <a:ext cx="7060973" cy="388082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38196"/>
            <a:r>
              <a:rPr lang="pt-BR" sz="1950" b="1" dirty="0">
                <a:solidFill>
                  <a:srgbClr val="002060"/>
                </a:solidFill>
                <a:latin typeface="Calibri"/>
              </a:rPr>
              <a:t>REDIEX</a:t>
            </a:r>
          </a:p>
        </p:txBody>
      </p:sp>
      <p:cxnSp>
        <p:nvCxnSpPr>
          <p:cNvPr id="38" name="Conector: angular 37">
            <a:extLst>
              <a:ext uri="{FF2B5EF4-FFF2-40B4-BE49-F238E27FC236}">
                <a16:creationId xmlns:a16="http://schemas.microsoft.com/office/drawing/2014/main" id="{1FF3A37B-CC9C-47FF-925D-9BAAD3BB9ACC}"/>
              </a:ext>
            </a:extLst>
          </p:cNvPr>
          <p:cNvCxnSpPr>
            <a:cxnSpLocks/>
          </p:cNvCxnSpPr>
          <p:nvPr/>
        </p:nvCxnSpPr>
        <p:spPr>
          <a:xfrm flipV="1">
            <a:off x="4998331" y="3941908"/>
            <a:ext cx="550477" cy="22751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o 23">
            <a:extLst>
              <a:ext uri="{FF2B5EF4-FFF2-40B4-BE49-F238E27FC236}">
                <a16:creationId xmlns:a16="http://schemas.microsoft.com/office/drawing/2014/main" id="{F28C6E25-92B8-4CF4-9591-C017931EBF95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6" name="13 Imagen">
              <a:extLst>
                <a:ext uri="{FF2B5EF4-FFF2-40B4-BE49-F238E27FC236}">
                  <a16:creationId xmlns:a16="http://schemas.microsoft.com/office/drawing/2014/main" id="{CE6B875D-CA7F-4E2E-823C-3E5F15EE6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7" name="14 Conector recto">
              <a:extLst>
                <a:ext uri="{FF2B5EF4-FFF2-40B4-BE49-F238E27FC236}">
                  <a16:creationId xmlns:a16="http://schemas.microsoft.com/office/drawing/2014/main" id="{2A47D664-F519-4599-9296-62CC762965EC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15 Conector recto">
              <a:extLst>
                <a:ext uri="{FF2B5EF4-FFF2-40B4-BE49-F238E27FC236}">
                  <a16:creationId xmlns:a16="http://schemas.microsoft.com/office/drawing/2014/main" id="{BAEF5D6D-0274-4955-8847-2A30CB096D67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 Conector recto">
              <a:extLst>
                <a:ext uri="{FF2B5EF4-FFF2-40B4-BE49-F238E27FC236}">
                  <a16:creationId xmlns:a16="http://schemas.microsoft.com/office/drawing/2014/main" id="{1072AD40-92CC-4D80-B0C3-D90B1FBBCA02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39B89977-1757-4194-92CF-2FE2FD65CADB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46" name="15 Imagen">
                <a:extLst>
                  <a:ext uri="{FF2B5EF4-FFF2-40B4-BE49-F238E27FC236}">
                    <a16:creationId xmlns:a16="http://schemas.microsoft.com/office/drawing/2014/main" id="{0F208B49-50AB-4F05-80CE-2DA8ECEA4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47" name="16 Imagen">
                <a:extLst>
                  <a:ext uri="{FF2B5EF4-FFF2-40B4-BE49-F238E27FC236}">
                    <a16:creationId xmlns:a16="http://schemas.microsoft.com/office/drawing/2014/main" id="{77001E00-474D-4C10-A90F-962D7506A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54" name="17 Imagen">
                <a:extLst>
                  <a:ext uri="{FF2B5EF4-FFF2-40B4-BE49-F238E27FC236}">
                    <a16:creationId xmlns:a16="http://schemas.microsoft.com/office/drawing/2014/main" id="{2EF0D088-3482-4EA5-9635-13CC091CD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1" name="9 Grupo">
              <a:extLst>
                <a:ext uri="{FF2B5EF4-FFF2-40B4-BE49-F238E27FC236}">
                  <a16:creationId xmlns:a16="http://schemas.microsoft.com/office/drawing/2014/main" id="{DEE2474E-4B7C-479E-9329-D7E755631D6E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2" name="6 Rectángulo">
                <a:extLst>
                  <a:ext uri="{FF2B5EF4-FFF2-40B4-BE49-F238E27FC236}">
                    <a16:creationId xmlns:a16="http://schemas.microsoft.com/office/drawing/2014/main" id="{3A892ACF-B34A-4505-89B5-618AC89E3683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7 Rectángulo">
                <a:extLst>
                  <a:ext uri="{FF2B5EF4-FFF2-40B4-BE49-F238E27FC236}">
                    <a16:creationId xmlns:a16="http://schemas.microsoft.com/office/drawing/2014/main" id="{023D03E0-4016-4628-8DCF-2BF2DA701A59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8 Rectángulo">
                <a:extLst>
                  <a:ext uri="{FF2B5EF4-FFF2-40B4-BE49-F238E27FC236}">
                    <a16:creationId xmlns:a16="http://schemas.microsoft.com/office/drawing/2014/main" id="{2274B203-1313-4BB1-A875-0B5326B10A35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Cerrar corchete 9">
            <a:extLst>
              <a:ext uri="{FF2B5EF4-FFF2-40B4-BE49-F238E27FC236}">
                <a16:creationId xmlns:a16="http://schemas.microsoft.com/office/drawing/2014/main" id="{F5D2FCA2-43DF-4627-B3B3-EFD183B0D369}"/>
              </a:ext>
            </a:extLst>
          </p:cNvPr>
          <p:cNvSpPr/>
          <p:nvPr/>
        </p:nvSpPr>
        <p:spPr>
          <a:xfrm>
            <a:off x="4938214" y="3591237"/>
            <a:ext cx="66720" cy="1104036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brir corchete 4">
            <a:extLst>
              <a:ext uri="{FF2B5EF4-FFF2-40B4-BE49-F238E27FC236}">
                <a16:creationId xmlns:a16="http://schemas.microsoft.com/office/drawing/2014/main" id="{5F6D3C29-7378-415C-8B38-0F44EC780EBA}"/>
              </a:ext>
            </a:extLst>
          </p:cNvPr>
          <p:cNvSpPr/>
          <p:nvPr/>
        </p:nvSpPr>
        <p:spPr>
          <a:xfrm>
            <a:off x="5489733" y="2542476"/>
            <a:ext cx="218949" cy="2664065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06E574-8DF1-BE8C-B0FE-93907DF14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30" y="1374169"/>
            <a:ext cx="9345333" cy="41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52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D02FE14-1BA3-4429-906B-F1292E7140ED}"/>
              </a:ext>
            </a:extLst>
          </p:cNvPr>
          <p:cNvSpPr/>
          <p:nvPr/>
        </p:nvSpPr>
        <p:spPr>
          <a:xfrm>
            <a:off x="5300449" y="3879101"/>
            <a:ext cx="41915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PY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PLATAFORMAS SECTORIALES</a:t>
            </a:r>
          </a:p>
          <a:p>
            <a:pPr lvl="0">
              <a:spcAft>
                <a:spcPts val="0"/>
              </a:spcAft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Variaciones entre los períodos enero-noviembre de 2021 y de 2022</a:t>
            </a: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Carne y Derivados: +8,3%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Alimentos y Bebidas: +22,3%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Forestal y Floricultura: +27,9%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Textil-Confecciones: +3,9%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Biocombustibles y Energías Renovables: +59,3%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Autopartes y ensamblaje: +16,4%</a:t>
            </a: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Químicos-Farmacéuticos: +63,2%</a:t>
            </a: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PY" sz="1400" dirty="0">
                <a:latin typeface="Calibri" panose="020F0502020204030204" pitchFamily="34" charset="0"/>
                <a:ea typeface="Calibri" panose="020F0502020204030204" pitchFamily="34" charset="0"/>
              </a:rPr>
              <a:t>Industrias Creativos y Servicios: 17,7% *</a:t>
            </a:r>
          </a:p>
          <a:p>
            <a:pPr marL="278606" lvl="0" indent="-278606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PY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s-PY" sz="1400" dirty="0">
                <a:latin typeface="Calibri" panose="020F0502020204030204" pitchFamily="34" charset="0"/>
                <a:ea typeface="Calibri" panose="020F0502020204030204" pitchFamily="34" charset="0"/>
              </a:rPr>
              <a:t>* Variación entre los primeros semestres de 2021 y 2022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839D2C-A7FC-4484-8F92-B925B9741E7E}"/>
              </a:ext>
            </a:extLst>
          </p:cNvPr>
          <p:cNvSpPr txBox="1"/>
          <p:nvPr/>
        </p:nvSpPr>
        <p:spPr>
          <a:xfrm>
            <a:off x="285088" y="353158"/>
            <a:ext cx="4191567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25" b="1" dirty="0"/>
              <a:t>ATRACCIÓN DE INVERSIONES Y PROMOCIÓN DE LAS EXPORTACIONES</a:t>
            </a:r>
            <a:endParaRPr lang="es-PY" sz="1625" dirty="0"/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s-PY" sz="1625" dirty="0"/>
              <a:t>Propiciar la atracción de inversiones en sectores estratégicos que ayudan a impulsar el desarrollo del país.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s-PY" sz="1625" dirty="0"/>
              <a:t>Promover las exportaciones de los sectores productivos, a través de la conformación de las mesas sectoriales y mediante el trabajo en red con todos los actores clave: gobierno, empresariado y organizaciones de la sociedad civil.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s-PY" sz="1625" dirty="0"/>
              <a:t>Mejorar el clima de negocios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66D22B-3D0E-5FCD-C056-D10D7A31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347" y="528228"/>
            <a:ext cx="4246334" cy="25949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347686-1B92-9E2B-069A-955ED2F1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5" y="3879101"/>
            <a:ext cx="4084450" cy="24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72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0401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87096" y="1454361"/>
            <a:ext cx="1463040" cy="14859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03146B-CFCF-408D-85B4-80CB4F9B1568}"/>
              </a:ext>
            </a:extLst>
          </p:cNvPr>
          <p:cNvSpPr txBox="1"/>
          <p:nvPr/>
        </p:nvSpPr>
        <p:spPr>
          <a:xfrm>
            <a:off x="2565499" y="412454"/>
            <a:ext cx="2635151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Entre </a:t>
            </a:r>
            <a:r>
              <a:rPr lang="en-US" sz="1500" dirty="0" err="1"/>
              <a:t>enero</a:t>
            </a:r>
            <a:r>
              <a:rPr lang="en-US" sz="1500" dirty="0"/>
              <a:t> y </a:t>
            </a:r>
            <a:r>
              <a:rPr lang="en-US" sz="1500" dirty="0" err="1"/>
              <a:t>noviembre</a:t>
            </a:r>
            <a:r>
              <a:rPr lang="en-US" sz="1500" dirty="0"/>
              <a:t> de 2022, los </a:t>
            </a:r>
            <a:r>
              <a:rPr lang="en-US" sz="1500" dirty="0" err="1"/>
              <a:t>sectores</a:t>
            </a:r>
            <a:r>
              <a:rPr lang="en-US" sz="1500" dirty="0"/>
              <a:t> de las </a:t>
            </a:r>
            <a:r>
              <a:rPr lang="en-US" sz="1500" dirty="0" err="1"/>
              <a:t>plataformas</a:t>
            </a:r>
            <a:r>
              <a:rPr lang="en-US" sz="1500" dirty="0"/>
              <a:t> </a:t>
            </a:r>
            <a:r>
              <a:rPr lang="en-US" sz="1500" dirty="0" err="1"/>
              <a:t>han</a:t>
            </a:r>
            <a:r>
              <a:rPr lang="en-US" sz="1500" dirty="0"/>
              <a:t> </a:t>
            </a:r>
            <a:r>
              <a:rPr lang="en-US" sz="1500" dirty="0" err="1"/>
              <a:t>exportado</a:t>
            </a:r>
            <a:r>
              <a:rPr lang="en-US" sz="1500" dirty="0"/>
              <a:t> </a:t>
            </a:r>
            <a:r>
              <a:rPr lang="en-US" sz="1500" dirty="0" err="1"/>
              <a:t>bienes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USD  3.154 </a:t>
            </a:r>
            <a:r>
              <a:rPr lang="en-US" sz="1500" dirty="0" err="1"/>
              <a:t>millones</a:t>
            </a:r>
            <a:r>
              <a:rPr lang="en-US" sz="1500" dirty="0"/>
              <a:t>, que son 14,6% </a:t>
            </a:r>
            <a:r>
              <a:rPr lang="en-US" sz="1500" dirty="0" err="1"/>
              <a:t>más</a:t>
            </a:r>
            <a:r>
              <a:rPr lang="en-US" sz="1500" dirty="0"/>
              <a:t> que </a:t>
            </a:r>
            <a:r>
              <a:rPr lang="en-US" sz="1500" dirty="0" err="1"/>
              <a:t>durante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mismo</a:t>
            </a:r>
            <a:r>
              <a:rPr lang="en-US" sz="1500" dirty="0"/>
              <a:t> </a:t>
            </a:r>
            <a:r>
              <a:rPr lang="en-US" sz="1500" dirty="0" err="1"/>
              <a:t>período</a:t>
            </a:r>
            <a:r>
              <a:rPr lang="en-US" sz="1500" dirty="0"/>
              <a:t> de 2021, </a:t>
            </a:r>
            <a:r>
              <a:rPr lang="en-US" sz="1500" dirty="0" err="1"/>
              <a:t>cuando</a:t>
            </a:r>
            <a:r>
              <a:rPr lang="en-US" sz="1500" dirty="0"/>
              <a:t> </a:t>
            </a:r>
            <a:r>
              <a:rPr lang="en-US" sz="1500" dirty="0" err="1"/>
              <a:t>fue</a:t>
            </a:r>
            <a:r>
              <a:rPr lang="en-US" sz="1500" dirty="0"/>
              <a:t> de USD 2.751 </a:t>
            </a:r>
            <a:r>
              <a:rPr lang="en-US" sz="1500" dirty="0" err="1"/>
              <a:t>millones</a:t>
            </a:r>
            <a:r>
              <a:rPr lang="en-US" sz="1500" dirty="0"/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6BFA9F-B2CF-4A01-8E89-6F4C10664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9" r="-2" b="6263"/>
          <a:stretch/>
        </p:blipFill>
        <p:spPr>
          <a:xfrm>
            <a:off x="20" y="2959630"/>
            <a:ext cx="5200630" cy="38983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0384F0-99AF-D000-029A-8989B08FC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4" r="18807"/>
          <a:stretch/>
        </p:blipFill>
        <p:spPr>
          <a:xfrm>
            <a:off x="5355430" y="1"/>
            <a:ext cx="45505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108314" y="926205"/>
            <a:ext cx="7053196" cy="388082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Y"/>
            </a:defPPr>
            <a:lvl1pPr algn="ctr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ESTRUCTURA ORGANIZACIONAL</a:t>
            </a:r>
          </a:p>
        </p:txBody>
      </p:sp>
      <p:grpSp>
        <p:nvGrpSpPr>
          <p:cNvPr id="158" name="Grupo 157">
            <a:extLst>
              <a:ext uri="{FF2B5EF4-FFF2-40B4-BE49-F238E27FC236}">
                <a16:creationId xmlns:a16="http://schemas.microsoft.com/office/drawing/2014/main" id="{E42897CE-D67A-42B1-82B6-5C89FB7727DC}"/>
              </a:ext>
            </a:extLst>
          </p:cNvPr>
          <p:cNvGrpSpPr/>
          <p:nvPr/>
        </p:nvGrpSpPr>
        <p:grpSpPr>
          <a:xfrm>
            <a:off x="338246" y="1489652"/>
            <a:ext cx="8549730" cy="4573118"/>
            <a:chOff x="-1134887" y="1274934"/>
            <a:chExt cx="11148634" cy="4870083"/>
          </a:xfrm>
          <a:solidFill>
            <a:schemeClr val="bg2">
              <a:lumMod val="90000"/>
            </a:schemeClr>
          </a:solidFill>
        </p:grpSpPr>
        <p:sp>
          <p:nvSpPr>
            <p:cNvPr id="24" name="CuadroTexto 3"/>
            <p:cNvSpPr txBox="1"/>
            <p:nvPr/>
          </p:nvSpPr>
          <p:spPr>
            <a:xfrm>
              <a:off x="3384419" y="1274934"/>
              <a:ext cx="2398976" cy="83886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170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MINISTR0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adroTexto 730"/>
            <p:cNvSpPr txBox="1"/>
            <p:nvPr/>
          </p:nvSpPr>
          <p:spPr>
            <a:xfrm>
              <a:off x="549471" y="3075802"/>
              <a:ext cx="2021749" cy="3942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406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VICEMINISTERIO DE COMERCIO Y SERVICIOS</a:t>
              </a:r>
            </a:p>
          </p:txBody>
        </p:sp>
        <p:sp>
          <p:nvSpPr>
            <p:cNvPr id="35" name="CuadroTexto 925"/>
            <p:cNvSpPr txBox="1"/>
            <p:nvPr/>
          </p:nvSpPr>
          <p:spPr>
            <a:xfrm>
              <a:off x="3577937" y="3079473"/>
              <a:ext cx="2021749" cy="2826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325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VICEMINISTERIO DE MIPYMES</a:t>
              </a:r>
            </a:p>
          </p:txBody>
        </p:sp>
        <p:sp>
          <p:nvSpPr>
            <p:cNvPr id="41" name="CuadroTexto 1059"/>
            <p:cNvSpPr txBox="1"/>
            <p:nvPr/>
          </p:nvSpPr>
          <p:spPr>
            <a:xfrm>
              <a:off x="6865356" y="3079472"/>
              <a:ext cx="1882723" cy="4138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325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VICEMINISTERIO DE INDUSTRIA</a:t>
              </a:r>
            </a:p>
          </p:txBody>
        </p:sp>
        <p:sp>
          <p:nvSpPr>
            <p:cNvPr id="47" name="CuadroTexto 1120"/>
            <p:cNvSpPr txBox="1"/>
            <p:nvPr/>
          </p:nvSpPr>
          <p:spPr>
            <a:xfrm>
              <a:off x="9337194" y="3226453"/>
              <a:ext cx="676553" cy="2436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89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CNIME</a:t>
              </a:r>
            </a:p>
          </p:txBody>
        </p:sp>
        <p:sp>
          <p:nvSpPr>
            <p:cNvPr id="95" name="CuadroTexto 942"/>
            <p:cNvSpPr txBox="1"/>
            <p:nvPr/>
          </p:nvSpPr>
          <p:spPr>
            <a:xfrm>
              <a:off x="-1134887" y="2466336"/>
              <a:ext cx="1606323" cy="29293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ADMINISTRACIOÓN Y FINANZAS</a:t>
              </a:r>
            </a:p>
          </p:txBody>
        </p:sp>
        <p:sp>
          <p:nvSpPr>
            <p:cNvPr id="98" name="CuadroTexto 942"/>
            <p:cNvSpPr txBox="1"/>
            <p:nvPr/>
          </p:nvSpPr>
          <p:spPr>
            <a:xfrm>
              <a:off x="7841331" y="2434629"/>
              <a:ext cx="1225124" cy="23974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REDIEX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63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3" name="102 Conector recto"/>
            <p:cNvCxnSpPr>
              <a:cxnSpLocks/>
              <a:stCxn id="47" idx="1"/>
              <a:endCxn id="41" idx="3"/>
            </p:cNvCxnSpPr>
            <p:nvPr/>
          </p:nvCxnSpPr>
          <p:spPr>
            <a:xfrm flipH="1" flipV="1">
              <a:off x="8748079" y="3286372"/>
              <a:ext cx="589115" cy="61891"/>
            </a:xfrm>
            <a:prstGeom prst="line">
              <a:avLst/>
            </a:prstGeom>
            <a:grpFill/>
            <a:ln>
              <a:solidFill>
                <a:srgbClr val="99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76D829E-F187-474E-A450-DA086C4FF856}"/>
                </a:ext>
              </a:extLst>
            </p:cNvPr>
            <p:cNvSpPr/>
            <p:nvPr/>
          </p:nvSpPr>
          <p:spPr>
            <a:xfrm>
              <a:off x="987520" y="3676132"/>
              <a:ext cx="1318900" cy="360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 COMERCIO EXTERIOR </a:t>
              </a:r>
            </a:p>
          </p:txBody>
        </p:sp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7721AA88-415B-4720-9BB2-3150F1BCD0B1}"/>
                </a:ext>
              </a:extLst>
            </p:cNvPr>
            <p:cNvSpPr/>
            <p:nvPr/>
          </p:nvSpPr>
          <p:spPr>
            <a:xfrm>
              <a:off x="1007094" y="4107658"/>
              <a:ext cx="1318900" cy="3360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 COMERCIO INTERIOR </a:t>
              </a:r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D9940655-32E6-44F2-8DAC-250DFE6BABF8}"/>
                </a:ext>
              </a:extLst>
            </p:cNvPr>
            <p:cNvSpPr/>
            <p:nvPr/>
          </p:nvSpPr>
          <p:spPr>
            <a:xfrm>
              <a:off x="1006115" y="4504451"/>
              <a:ext cx="1318900" cy="3302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 COMERCIO DE SERVICIOS </a:t>
              </a:r>
            </a:p>
          </p:txBody>
        </p:sp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66F08EC0-2A92-4EFD-AC67-FAEDB0841162}"/>
                </a:ext>
              </a:extLst>
            </p:cNvPr>
            <p:cNvSpPr/>
            <p:nvPr/>
          </p:nvSpPr>
          <p:spPr>
            <a:xfrm>
              <a:off x="1006114" y="4895388"/>
              <a:ext cx="1318900" cy="3172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VUE </a:t>
              </a:r>
            </a:p>
          </p:txBody>
        </p:sp>
        <p:cxnSp>
          <p:nvCxnSpPr>
            <p:cNvPr id="7" name="6 Conector recto"/>
            <p:cNvCxnSpPr>
              <a:cxnSpLocks/>
            </p:cNvCxnSpPr>
            <p:nvPr/>
          </p:nvCxnSpPr>
          <p:spPr>
            <a:xfrm>
              <a:off x="298691" y="3822533"/>
              <a:ext cx="687567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ángulo 117">
              <a:extLst>
                <a:ext uri="{FF2B5EF4-FFF2-40B4-BE49-F238E27FC236}">
                  <a16:creationId xmlns:a16="http://schemas.microsoft.com/office/drawing/2014/main" id="{F4AA14F5-B78D-406A-8019-A8CB8F089A7D}"/>
                </a:ext>
              </a:extLst>
            </p:cNvPr>
            <p:cNvSpPr/>
            <p:nvPr/>
          </p:nvSpPr>
          <p:spPr>
            <a:xfrm>
              <a:off x="1017784" y="5274859"/>
              <a:ext cx="1318900" cy="3167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COMBUSTIBLES</a:t>
              </a: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:a16="http://schemas.microsoft.com/office/drawing/2014/main" id="{1E8F2BE5-0839-4765-8428-FF0CB6C188BC}"/>
                </a:ext>
              </a:extLst>
            </p:cNvPr>
            <p:cNvSpPr/>
            <p:nvPr/>
          </p:nvSpPr>
          <p:spPr>
            <a:xfrm>
              <a:off x="1018862" y="5653604"/>
              <a:ext cx="1318900" cy="4914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FIRMA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DIGITAL Y COMERCIO ELECTRÓNICO </a:t>
              </a:r>
            </a:p>
          </p:txBody>
        </p:sp>
        <p:cxnSp>
          <p:nvCxnSpPr>
            <p:cNvPr id="15" name="Conector: angular 14">
              <a:extLst>
                <a:ext uri="{FF2B5EF4-FFF2-40B4-BE49-F238E27FC236}">
                  <a16:creationId xmlns:a16="http://schemas.microsoft.com/office/drawing/2014/main" id="{79ED5006-EA72-4C7D-AC5D-C328E9F0C15A}"/>
                </a:ext>
              </a:extLst>
            </p:cNvPr>
            <p:cNvCxnSpPr>
              <a:cxnSpLocks/>
              <a:stCxn id="27" idx="1"/>
              <a:endCxn id="120" idx="1"/>
            </p:cNvCxnSpPr>
            <p:nvPr/>
          </p:nvCxnSpPr>
          <p:spPr>
            <a:xfrm rot="10800000" flipH="1" flipV="1">
              <a:off x="549471" y="3272937"/>
              <a:ext cx="469392" cy="2626372"/>
            </a:xfrm>
            <a:prstGeom prst="bentConnector3">
              <a:avLst>
                <a:gd name="adj1" fmla="val -63505"/>
              </a:avLst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6 Conector recto">
              <a:extLst>
                <a:ext uri="{FF2B5EF4-FFF2-40B4-BE49-F238E27FC236}">
                  <a16:creationId xmlns:a16="http://schemas.microsoft.com/office/drawing/2014/main" id="{B52A4C27-EF6E-4EF5-A5AD-C6DDEE29E5AC}"/>
                </a:ext>
              </a:extLst>
            </p:cNvPr>
            <p:cNvCxnSpPr>
              <a:cxnSpLocks/>
            </p:cNvCxnSpPr>
            <p:nvPr/>
          </p:nvCxnSpPr>
          <p:spPr>
            <a:xfrm>
              <a:off x="305798" y="4244111"/>
              <a:ext cx="687568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6 Conector recto">
              <a:extLst>
                <a:ext uri="{FF2B5EF4-FFF2-40B4-BE49-F238E27FC236}">
                  <a16:creationId xmlns:a16="http://schemas.microsoft.com/office/drawing/2014/main" id="{9A1B18FA-2C29-4A43-8EC5-62A2C9E42483}"/>
                </a:ext>
              </a:extLst>
            </p:cNvPr>
            <p:cNvCxnSpPr>
              <a:cxnSpLocks/>
            </p:cNvCxnSpPr>
            <p:nvPr/>
          </p:nvCxnSpPr>
          <p:spPr>
            <a:xfrm>
              <a:off x="333676" y="4642736"/>
              <a:ext cx="687568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6 Conector recto">
              <a:extLst>
                <a:ext uri="{FF2B5EF4-FFF2-40B4-BE49-F238E27FC236}">
                  <a16:creationId xmlns:a16="http://schemas.microsoft.com/office/drawing/2014/main" id="{551888DC-C5D4-48A5-8115-0DA41460ED7C}"/>
                </a:ext>
              </a:extLst>
            </p:cNvPr>
            <p:cNvCxnSpPr>
              <a:cxnSpLocks/>
            </p:cNvCxnSpPr>
            <p:nvPr/>
          </p:nvCxnSpPr>
          <p:spPr>
            <a:xfrm>
              <a:off x="297703" y="5032331"/>
              <a:ext cx="687568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6 Conector recto">
              <a:extLst>
                <a:ext uri="{FF2B5EF4-FFF2-40B4-BE49-F238E27FC236}">
                  <a16:creationId xmlns:a16="http://schemas.microsoft.com/office/drawing/2014/main" id="{03600537-4B9B-4990-933D-A933719F5DA7}"/>
                </a:ext>
              </a:extLst>
            </p:cNvPr>
            <p:cNvCxnSpPr>
              <a:cxnSpLocks/>
            </p:cNvCxnSpPr>
            <p:nvPr/>
          </p:nvCxnSpPr>
          <p:spPr>
            <a:xfrm>
              <a:off x="340074" y="5441290"/>
              <a:ext cx="687568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53DEF256-10F3-4E0A-ABDA-80E703957B19}"/>
                </a:ext>
              </a:extLst>
            </p:cNvPr>
            <p:cNvSpPr/>
            <p:nvPr/>
          </p:nvSpPr>
          <p:spPr>
            <a:xfrm>
              <a:off x="4110832" y="3711597"/>
              <a:ext cx="1318900" cy="3988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FORMALIZACIÓN Y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REGISTRO </a:t>
              </a: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:a16="http://schemas.microsoft.com/office/drawing/2014/main" id="{954E4DA4-F2DB-460F-AD24-3C5D0D7625D3}"/>
                </a:ext>
              </a:extLst>
            </p:cNvPr>
            <p:cNvSpPr/>
            <p:nvPr/>
          </p:nvSpPr>
          <p:spPr>
            <a:xfrm>
              <a:off x="4110832" y="4245543"/>
              <a:ext cx="1318900" cy="435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FINANCIACIÓN E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INVERSIÓN 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E030621F-64A1-4648-958C-D99564B84485}"/>
                </a:ext>
              </a:extLst>
            </p:cNvPr>
            <p:cNvSpPr/>
            <p:nvPr/>
          </p:nvSpPr>
          <p:spPr>
            <a:xfrm>
              <a:off x="4143098" y="4741195"/>
              <a:ext cx="1318900" cy="465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CAPACITACIÓN EN GESTIÓN Y ASISTENCIA TÉCNICA</a:t>
              </a:r>
            </a:p>
          </p:txBody>
        </p:sp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B1957CBF-C4FE-40D9-9759-43C3C376C036}"/>
                </a:ext>
              </a:extLst>
            </p:cNvPr>
            <p:cNvSpPr/>
            <p:nvPr/>
          </p:nvSpPr>
          <p:spPr>
            <a:xfrm>
              <a:off x="4121835" y="5274858"/>
              <a:ext cx="1318900" cy="3318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GENERAL DE INFORMACIÓN</a:t>
              </a:r>
            </a:p>
          </p:txBody>
        </p:sp>
        <p:sp>
          <p:nvSpPr>
            <p:cNvPr id="132" name="Rectángulo 131">
              <a:extLst>
                <a:ext uri="{FF2B5EF4-FFF2-40B4-BE49-F238E27FC236}">
                  <a16:creationId xmlns:a16="http://schemas.microsoft.com/office/drawing/2014/main" id="{0387BC61-3D45-4A5A-9FE1-26BE79228345}"/>
                </a:ext>
              </a:extLst>
            </p:cNvPr>
            <p:cNvSpPr/>
            <p:nvPr/>
          </p:nvSpPr>
          <p:spPr>
            <a:xfrm>
              <a:off x="4110832" y="5662940"/>
              <a:ext cx="1318900" cy="480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DIRECCIÓN NACIONAL DE EMPRENDEDURISMO</a:t>
              </a:r>
            </a:p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DINAEM</a:t>
              </a:r>
            </a:p>
          </p:txBody>
        </p:sp>
        <p:cxnSp>
          <p:nvCxnSpPr>
            <p:cNvPr id="131" name="6 Conector recto">
              <a:extLst>
                <a:ext uri="{FF2B5EF4-FFF2-40B4-BE49-F238E27FC236}">
                  <a16:creationId xmlns:a16="http://schemas.microsoft.com/office/drawing/2014/main" id="{A11467C1-58BA-40B5-ACC1-8FFD4EC3FB4F}"/>
                </a:ext>
              </a:extLst>
            </p:cNvPr>
            <p:cNvCxnSpPr>
              <a:cxnSpLocks/>
              <a:endCxn id="127" idx="1"/>
            </p:cNvCxnSpPr>
            <p:nvPr/>
          </p:nvCxnSpPr>
          <p:spPr>
            <a:xfrm>
              <a:off x="3363297" y="3911012"/>
              <a:ext cx="747535" cy="0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6 Conector recto">
              <a:extLst>
                <a:ext uri="{FF2B5EF4-FFF2-40B4-BE49-F238E27FC236}">
                  <a16:creationId xmlns:a16="http://schemas.microsoft.com/office/drawing/2014/main" id="{3060FD63-3A65-4A75-A8B1-07D2EDB2AE51}"/>
                </a:ext>
              </a:extLst>
            </p:cNvPr>
            <p:cNvCxnSpPr>
              <a:cxnSpLocks/>
              <a:endCxn id="128" idx="1"/>
            </p:cNvCxnSpPr>
            <p:nvPr/>
          </p:nvCxnSpPr>
          <p:spPr>
            <a:xfrm>
              <a:off x="3363297" y="4463475"/>
              <a:ext cx="747535" cy="0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6 Conector recto">
              <a:extLst>
                <a:ext uri="{FF2B5EF4-FFF2-40B4-BE49-F238E27FC236}">
                  <a16:creationId xmlns:a16="http://schemas.microsoft.com/office/drawing/2014/main" id="{A1BEB048-242B-41D6-AACA-36260203A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3297" y="4941347"/>
              <a:ext cx="835016" cy="1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6 Conector recto">
              <a:extLst>
                <a:ext uri="{FF2B5EF4-FFF2-40B4-BE49-F238E27FC236}">
                  <a16:creationId xmlns:a16="http://schemas.microsoft.com/office/drawing/2014/main" id="{C579B16E-685E-490D-B118-6C7887D03EA1}"/>
                </a:ext>
              </a:extLst>
            </p:cNvPr>
            <p:cNvCxnSpPr>
              <a:cxnSpLocks/>
            </p:cNvCxnSpPr>
            <p:nvPr/>
          </p:nvCxnSpPr>
          <p:spPr>
            <a:xfrm>
              <a:off x="3363297" y="5435113"/>
              <a:ext cx="747535" cy="0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: angular 136">
              <a:extLst>
                <a:ext uri="{FF2B5EF4-FFF2-40B4-BE49-F238E27FC236}">
                  <a16:creationId xmlns:a16="http://schemas.microsoft.com/office/drawing/2014/main" id="{3F6CB04C-3E5C-485C-9696-DB296AA25E3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603432" y="3305833"/>
              <a:ext cx="532895" cy="2597602"/>
            </a:xfrm>
            <a:prstGeom prst="bentConnector3">
              <a:avLst>
                <a:gd name="adj1" fmla="val -45449"/>
              </a:avLst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: angular 137">
              <a:extLst>
                <a:ext uri="{FF2B5EF4-FFF2-40B4-BE49-F238E27FC236}">
                  <a16:creationId xmlns:a16="http://schemas.microsoft.com/office/drawing/2014/main" id="{D09A7C2A-F87F-472E-9621-1C5173752EA0}"/>
                </a:ext>
              </a:extLst>
            </p:cNvPr>
            <p:cNvCxnSpPr>
              <a:cxnSpLocks/>
              <a:stCxn id="41" idx="1"/>
              <a:endCxn id="141" idx="1"/>
            </p:cNvCxnSpPr>
            <p:nvPr/>
          </p:nvCxnSpPr>
          <p:spPr>
            <a:xfrm rot="10800000" flipH="1" flipV="1">
              <a:off x="6865356" y="3286371"/>
              <a:ext cx="400988" cy="1565035"/>
            </a:xfrm>
            <a:prstGeom prst="bentConnector3">
              <a:avLst>
                <a:gd name="adj1" fmla="val -74339"/>
              </a:avLst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8C6035F9-64D6-44A0-A8C2-C3E0DA22D582}"/>
                </a:ext>
              </a:extLst>
            </p:cNvPr>
            <p:cNvSpPr/>
            <p:nvPr/>
          </p:nvSpPr>
          <p:spPr>
            <a:xfrm>
              <a:off x="7264967" y="3661177"/>
              <a:ext cx="1318900" cy="41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 POLITICA INDUSTRIAL</a:t>
              </a:r>
            </a:p>
          </p:txBody>
        </p:sp>
        <p:sp>
          <p:nvSpPr>
            <p:cNvPr id="140" name="Rectángulo 139">
              <a:extLst>
                <a:ext uri="{FF2B5EF4-FFF2-40B4-BE49-F238E27FC236}">
                  <a16:creationId xmlns:a16="http://schemas.microsoft.com/office/drawing/2014/main" id="{B230C651-77B1-4EB7-8815-E5855767E1EB}"/>
                </a:ext>
              </a:extLst>
            </p:cNvPr>
            <p:cNvSpPr/>
            <p:nvPr/>
          </p:nvSpPr>
          <p:spPr>
            <a:xfrm>
              <a:off x="7264967" y="4157892"/>
              <a:ext cx="1318900" cy="41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 DESARROLLO REGIONAL</a:t>
              </a:r>
            </a:p>
          </p:txBody>
        </p:sp>
        <p:sp>
          <p:nvSpPr>
            <p:cNvPr id="141" name="Rectángulo 140">
              <a:extLst>
                <a:ext uri="{FF2B5EF4-FFF2-40B4-BE49-F238E27FC236}">
                  <a16:creationId xmlns:a16="http://schemas.microsoft.com/office/drawing/2014/main" id="{1F5CD1A6-84D5-4DF7-9F67-4E15BE688FFA}"/>
                </a:ext>
              </a:extLst>
            </p:cNvPr>
            <p:cNvSpPr/>
            <p:nvPr/>
          </p:nvSpPr>
          <p:spPr>
            <a:xfrm>
              <a:off x="7266343" y="4642106"/>
              <a:ext cx="1318900" cy="41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38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Y" sz="65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DIRECCION GENERAL DE FOMENTO INDUSTRIAL</a:t>
              </a:r>
            </a:p>
          </p:txBody>
        </p:sp>
        <p:cxnSp>
          <p:nvCxnSpPr>
            <p:cNvPr id="50" name="Conector: angular 49">
              <a:extLst>
                <a:ext uri="{FF2B5EF4-FFF2-40B4-BE49-F238E27FC236}">
                  <a16:creationId xmlns:a16="http://schemas.microsoft.com/office/drawing/2014/main" id="{5636B916-F29A-4DAA-A7B9-681324ABEFC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49093" y="-28679"/>
              <a:ext cx="21183" cy="6189481"/>
            </a:xfrm>
            <a:prstGeom prst="bentConnector3">
              <a:avLst>
                <a:gd name="adj1" fmla="val 546577"/>
              </a:avLst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6 Conector recto">
              <a:extLst>
                <a:ext uri="{FF2B5EF4-FFF2-40B4-BE49-F238E27FC236}">
                  <a16:creationId xmlns:a16="http://schemas.microsoft.com/office/drawing/2014/main" id="{18024102-5582-418D-AFC8-C257B564D4E0}"/>
                </a:ext>
              </a:extLst>
            </p:cNvPr>
            <p:cNvCxnSpPr>
              <a:cxnSpLocks/>
              <a:endCxn id="140" idx="1"/>
            </p:cNvCxnSpPr>
            <p:nvPr/>
          </p:nvCxnSpPr>
          <p:spPr>
            <a:xfrm>
              <a:off x="6670139" y="4367192"/>
              <a:ext cx="594828" cy="0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6 Conector recto">
              <a:extLst>
                <a:ext uri="{FF2B5EF4-FFF2-40B4-BE49-F238E27FC236}">
                  <a16:creationId xmlns:a16="http://schemas.microsoft.com/office/drawing/2014/main" id="{44F88484-9B8F-446F-BE9F-DE6F8E680EAB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39" y="3870477"/>
              <a:ext cx="645819" cy="0"/>
            </a:xfrm>
            <a:prstGeom prst="line">
              <a:avLst/>
            </a:prstGeom>
            <a:grpFill/>
            <a:ln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93C53D53-BD01-4B1F-885E-3347EB0C9202}"/>
              </a:ext>
            </a:extLst>
          </p:cNvPr>
          <p:cNvGrpSpPr/>
          <p:nvPr/>
        </p:nvGrpSpPr>
        <p:grpSpPr>
          <a:xfrm>
            <a:off x="667579" y="642938"/>
            <a:ext cx="8753858" cy="5572125"/>
            <a:chOff x="581890" y="250262"/>
            <a:chExt cx="9405056" cy="6607738"/>
          </a:xfrm>
        </p:grpSpPr>
        <p:pic>
          <p:nvPicPr>
            <p:cNvPr id="61" name="13 Imagen">
              <a:extLst>
                <a:ext uri="{FF2B5EF4-FFF2-40B4-BE49-F238E27FC236}">
                  <a16:creationId xmlns:a16="http://schemas.microsoft.com/office/drawing/2014/main" id="{2854A4A1-EBA6-480D-98E7-8EEAC097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62" name="14 Conector recto">
              <a:extLst>
                <a:ext uri="{FF2B5EF4-FFF2-40B4-BE49-F238E27FC236}">
                  <a16:creationId xmlns:a16="http://schemas.microsoft.com/office/drawing/2014/main" id="{B4B1C8BC-7F8B-423D-899F-19110E2AF55C}"/>
                </a:ext>
              </a:extLst>
            </p:cNvPr>
            <p:cNvCxnSpPr/>
            <p:nvPr/>
          </p:nvCxnSpPr>
          <p:spPr>
            <a:xfrm>
              <a:off x="581890" y="366029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15 Conector recto">
              <a:extLst>
                <a:ext uri="{FF2B5EF4-FFF2-40B4-BE49-F238E27FC236}">
                  <a16:creationId xmlns:a16="http://schemas.microsoft.com/office/drawing/2014/main" id="{2A0A016A-F3E0-4B39-AEB8-706062CB09C2}"/>
                </a:ext>
              </a:extLst>
            </p:cNvPr>
            <p:cNvCxnSpPr/>
            <p:nvPr/>
          </p:nvCxnSpPr>
          <p:spPr>
            <a:xfrm>
              <a:off x="5307806" y="360996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2 Conector recto">
              <a:extLst>
                <a:ext uri="{FF2B5EF4-FFF2-40B4-BE49-F238E27FC236}">
                  <a16:creationId xmlns:a16="http://schemas.microsoft.com/office/drawing/2014/main" id="{825A8799-C935-449F-BD55-F0467A4B9D60}"/>
                </a:ext>
              </a:extLst>
            </p:cNvPr>
            <p:cNvCxnSpPr>
              <a:cxnSpLocks/>
            </p:cNvCxnSpPr>
            <p:nvPr/>
          </p:nvCxnSpPr>
          <p:spPr>
            <a:xfrm>
              <a:off x="625120" y="6691774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4392BE21-69C3-4929-B553-20D9250E5A05}"/>
                </a:ext>
              </a:extLst>
            </p:cNvPr>
            <p:cNvGrpSpPr/>
            <p:nvPr/>
          </p:nvGrpSpPr>
          <p:grpSpPr>
            <a:xfrm>
              <a:off x="5835723" y="6291940"/>
              <a:ext cx="3510600" cy="566060"/>
              <a:chOff x="5835723" y="6291940"/>
              <a:chExt cx="3510600" cy="566060"/>
            </a:xfrm>
          </p:grpSpPr>
          <p:pic>
            <p:nvPicPr>
              <p:cNvPr id="70" name="15 Imagen">
                <a:extLst>
                  <a:ext uri="{FF2B5EF4-FFF2-40B4-BE49-F238E27FC236}">
                    <a16:creationId xmlns:a16="http://schemas.microsoft.com/office/drawing/2014/main" id="{0CCA4B02-E383-4F1C-819E-C4822F680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5723" y="6291940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71" name="16 Imagen">
                <a:extLst>
                  <a:ext uri="{FF2B5EF4-FFF2-40B4-BE49-F238E27FC236}">
                    <a16:creationId xmlns:a16="http://schemas.microsoft.com/office/drawing/2014/main" id="{60126A34-283C-4A41-B2BD-C3D31D5B6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4269" y="6400509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78" name="17 Imagen">
                <a:extLst>
                  <a:ext uri="{FF2B5EF4-FFF2-40B4-BE49-F238E27FC236}">
                    <a16:creationId xmlns:a16="http://schemas.microsoft.com/office/drawing/2014/main" id="{1AEFB398-A6DA-46A5-ADA1-C766E487B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54574" y="6368787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66" name="9 Grupo">
              <a:extLst>
                <a:ext uri="{FF2B5EF4-FFF2-40B4-BE49-F238E27FC236}">
                  <a16:creationId xmlns:a16="http://schemas.microsoft.com/office/drawing/2014/main" id="{5D617122-63F5-41E7-965F-8985F1C98A9A}"/>
                </a:ext>
              </a:extLst>
            </p:cNvPr>
            <p:cNvGrpSpPr/>
            <p:nvPr/>
          </p:nvGrpSpPr>
          <p:grpSpPr>
            <a:xfrm>
              <a:off x="9791185" y="3166583"/>
              <a:ext cx="195761" cy="580807"/>
              <a:chOff x="8755433" y="2321858"/>
              <a:chExt cx="180703" cy="497427"/>
            </a:xfrm>
          </p:grpSpPr>
          <p:sp>
            <p:nvSpPr>
              <p:cNvPr id="67" name="6 Rectángulo">
                <a:extLst>
                  <a:ext uri="{FF2B5EF4-FFF2-40B4-BE49-F238E27FC236}">
                    <a16:creationId xmlns:a16="http://schemas.microsoft.com/office/drawing/2014/main" id="{05A09CF1-2B34-4469-A773-9943DE1D7923}"/>
                  </a:ext>
                </a:extLst>
              </p:cNvPr>
              <p:cNvSpPr/>
              <p:nvPr/>
            </p:nvSpPr>
            <p:spPr>
              <a:xfrm>
                <a:off x="8755433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381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Y" sz="16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7 Rectángulo">
                <a:extLst>
                  <a:ext uri="{FF2B5EF4-FFF2-40B4-BE49-F238E27FC236}">
                    <a16:creationId xmlns:a16="http://schemas.microsoft.com/office/drawing/2014/main" id="{4BE9AE65-B3FC-4686-826F-ADFC7D00E89C}"/>
                  </a:ext>
                </a:extLst>
              </p:cNvPr>
              <p:cNvSpPr/>
              <p:nvPr/>
            </p:nvSpPr>
            <p:spPr>
              <a:xfrm>
                <a:off x="8776789" y="2482274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381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Y" sz="16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8 Rectángulo">
                <a:extLst>
                  <a:ext uri="{FF2B5EF4-FFF2-40B4-BE49-F238E27FC236}">
                    <a16:creationId xmlns:a16="http://schemas.microsoft.com/office/drawing/2014/main" id="{8762AD12-7836-44D8-8635-F9DB118CE737}"/>
                  </a:ext>
                </a:extLst>
              </p:cNvPr>
              <p:cNvSpPr/>
              <p:nvPr/>
            </p:nvSpPr>
            <p:spPr>
              <a:xfrm>
                <a:off x="8766108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381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Y" sz="16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CuadroTexto 942">
            <a:extLst>
              <a:ext uri="{FF2B5EF4-FFF2-40B4-BE49-F238E27FC236}">
                <a16:creationId xmlns:a16="http://schemas.microsoft.com/office/drawing/2014/main" id="{5AA736BE-437B-4FE3-BFDB-8120811AD399}"/>
              </a:ext>
            </a:extLst>
          </p:cNvPr>
          <p:cNvSpPr txBox="1"/>
          <p:nvPr/>
        </p:nvSpPr>
        <p:spPr>
          <a:xfrm>
            <a:off x="1644706" y="2597115"/>
            <a:ext cx="929494" cy="392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5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DIRECCIÓN  GENERAL DE GABINETE TÉCNICO</a:t>
            </a:r>
          </a:p>
        </p:txBody>
      </p:sp>
      <p:sp>
        <p:nvSpPr>
          <p:cNvPr id="17" name="CuadroTexto 942">
            <a:extLst>
              <a:ext uri="{FF2B5EF4-FFF2-40B4-BE49-F238E27FC236}">
                <a16:creationId xmlns:a16="http://schemas.microsoft.com/office/drawing/2014/main" id="{859F80EC-3279-470D-A21C-5446CBA7035B}"/>
              </a:ext>
            </a:extLst>
          </p:cNvPr>
          <p:cNvSpPr txBox="1"/>
          <p:nvPr/>
        </p:nvSpPr>
        <p:spPr>
          <a:xfrm>
            <a:off x="5973546" y="2578011"/>
            <a:ext cx="1156691" cy="2923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5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DIRECCIÓN GENERAL DE AUDITORIA</a:t>
            </a:r>
          </a:p>
        </p:txBody>
      </p:sp>
      <p:cxnSp>
        <p:nvCxnSpPr>
          <p:cNvPr id="97" name="75 Conector recto">
            <a:extLst>
              <a:ext uri="{FF2B5EF4-FFF2-40B4-BE49-F238E27FC236}">
                <a16:creationId xmlns:a16="http://schemas.microsoft.com/office/drawing/2014/main" id="{A8835EB0-E8FE-4CAC-9776-540BDE97EA5C}"/>
              </a:ext>
            </a:extLst>
          </p:cNvPr>
          <p:cNvCxnSpPr>
            <a:cxnSpLocks/>
            <a:stCxn id="24" idx="2"/>
            <a:endCxn id="35" idx="0"/>
          </p:cNvCxnSpPr>
          <p:nvPr/>
        </p:nvCxnSpPr>
        <p:spPr>
          <a:xfrm>
            <a:off x="4723909" y="2277367"/>
            <a:ext cx="3761" cy="90678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CuadroTexto 942">
            <a:extLst>
              <a:ext uri="{FF2B5EF4-FFF2-40B4-BE49-F238E27FC236}">
                <a16:creationId xmlns:a16="http://schemas.microsoft.com/office/drawing/2014/main" id="{5394971F-7194-4651-B456-E0E5820D31BA}"/>
              </a:ext>
            </a:extLst>
          </p:cNvPr>
          <p:cNvSpPr txBox="1"/>
          <p:nvPr/>
        </p:nvSpPr>
        <p:spPr>
          <a:xfrm>
            <a:off x="2635619" y="2599241"/>
            <a:ext cx="925733" cy="2923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5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DIRECCIÓN GENERAL DE ASUNTOS LEGALES</a:t>
            </a:r>
          </a:p>
        </p:txBody>
      </p:sp>
      <p:sp>
        <p:nvSpPr>
          <p:cNvPr id="144" name="CuadroTexto 942">
            <a:extLst>
              <a:ext uri="{FF2B5EF4-FFF2-40B4-BE49-F238E27FC236}">
                <a16:creationId xmlns:a16="http://schemas.microsoft.com/office/drawing/2014/main" id="{D02D5DB2-8F39-4BE9-AC3D-6AB81CD9C959}"/>
              </a:ext>
            </a:extLst>
          </p:cNvPr>
          <p:cNvSpPr txBox="1"/>
          <p:nvPr/>
        </p:nvSpPr>
        <p:spPr>
          <a:xfrm>
            <a:off x="4824525" y="2582763"/>
            <a:ext cx="1026469" cy="2923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5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SECRETARIA GENERAL</a:t>
            </a:r>
          </a:p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65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0" name="Conector: angular 159">
            <a:extLst>
              <a:ext uri="{FF2B5EF4-FFF2-40B4-BE49-F238E27FC236}">
                <a16:creationId xmlns:a16="http://schemas.microsoft.com/office/drawing/2014/main" id="{60D0ACF3-BEE0-466D-88AE-1715CE7FA4F3}"/>
              </a:ext>
            </a:extLst>
          </p:cNvPr>
          <p:cNvCxnSpPr>
            <a:cxnSpLocks/>
            <a:stCxn id="95" idx="0"/>
            <a:endCxn id="43" idx="0"/>
          </p:cNvCxnSpPr>
          <p:nvPr/>
        </p:nvCxnSpPr>
        <p:spPr>
          <a:xfrm rot="5400000" flipH="1" flipV="1">
            <a:off x="4852941" y="-1317383"/>
            <a:ext cx="27026" cy="7824550"/>
          </a:xfrm>
          <a:prstGeom prst="bentConnector3">
            <a:avLst>
              <a:gd name="adj1" fmla="val 945852"/>
            </a:avLst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6 Conector recto">
            <a:extLst>
              <a:ext uri="{FF2B5EF4-FFF2-40B4-BE49-F238E27FC236}">
                <a16:creationId xmlns:a16="http://schemas.microsoft.com/office/drawing/2014/main" id="{00F8215E-A973-4468-B670-F7999D221036}"/>
              </a:ext>
            </a:extLst>
          </p:cNvPr>
          <p:cNvCxnSpPr>
            <a:cxnSpLocks/>
          </p:cNvCxnSpPr>
          <p:nvPr/>
        </p:nvCxnSpPr>
        <p:spPr>
          <a:xfrm>
            <a:off x="7732764" y="2416604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942">
            <a:extLst>
              <a:ext uri="{FF2B5EF4-FFF2-40B4-BE49-F238E27FC236}">
                <a16:creationId xmlns:a16="http://schemas.microsoft.com/office/drawing/2014/main" id="{B6488075-D663-48BD-84D0-63984E6FFEE7}"/>
              </a:ext>
            </a:extLst>
          </p:cNvPr>
          <p:cNvSpPr txBox="1"/>
          <p:nvPr/>
        </p:nvSpPr>
        <p:spPr>
          <a:xfrm>
            <a:off x="3632029" y="2586074"/>
            <a:ext cx="1023924" cy="392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5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DIRECCÓN GENERAL DE GABINETE DEL MINISTRO</a:t>
            </a:r>
          </a:p>
        </p:txBody>
      </p:sp>
      <p:sp>
        <p:nvSpPr>
          <p:cNvPr id="43" name="CuadroTexto 942">
            <a:extLst>
              <a:ext uri="{FF2B5EF4-FFF2-40B4-BE49-F238E27FC236}">
                <a16:creationId xmlns:a16="http://schemas.microsoft.com/office/drawing/2014/main" id="{656E4EB2-C03B-409E-B93F-8C3535F2BFAC}"/>
              </a:ext>
            </a:extLst>
          </p:cNvPr>
          <p:cNvSpPr txBox="1"/>
          <p:nvPr/>
        </p:nvSpPr>
        <p:spPr>
          <a:xfrm>
            <a:off x="8259626" y="2581379"/>
            <a:ext cx="1038206" cy="2923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Unidad de Transparencia y Anticorrupción </a:t>
            </a:r>
          </a:p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942">
            <a:extLst>
              <a:ext uri="{FF2B5EF4-FFF2-40B4-BE49-F238E27FC236}">
                <a16:creationId xmlns:a16="http://schemas.microsoft.com/office/drawing/2014/main" id="{2CD2F029-9563-4F85-B90B-813F9EF84202}"/>
              </a:ext>
            </a:extLst>
          </p:cNvPr>
          <p:cNvSpPr txBox="1"/>
          <p:nvPr/>
        </p:nvSpPr>
        <p:spPr>
          <a:xfrm>
            <a:off x="5730427" y="3489275"/>
            <a:ext cx="515558" cy="2299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38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894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SUACE</a:t>
            </a:r>
          </a:p>
        </p:txBody>
      </p:sp>
      <p:cxnSp>
        <p:nvCxnSpPr>
          <p:cNvPr id="89" name="6 Conector recto">
            <a:extLst>
              <a:ext uri="{FF2B5EF4-FFF2-40B4-BE49-F238E27FC236}">
                <a16:creationId xmlns:a16="http://schemas.microsoft.com/office/drawing/2014/main" id="{1867DD04-7443-4C4E-AFB4-592EE3F8161A}"/>
              </a:ext>
            </a:extLst>
          </p:cNvPr>
          <p:cNvCxnSpPr>
            <a:cxnSpLocks/>
          </p:cNvCxnSpPr>
          <p:nvPr/>
        </p:nvCxnSpPr>
        <p:spPr>
          <a:xfrm>
            <a:off x="6246646" y="3606898"/>
            <a:ext cx="77164" cy="1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6 Conector recto">
            <a:extLst>
              <a:ext uri="{FF2B5EF4-FFF2-40B4-BE49-F238E27FC236}">
                <a16:creationId xmlns:a16="http://schemas.microsoft.com/office/drawing/2014/main" id="{367D9ACC-6515-4A93-894C-D5A503D2FD07}"/>
              </a:ext>
            </a:extLst>
          </p:cNvPr>
          <p:cNvCxnSpPr>
            <a:cxnSpLocks/>
          </p:cNvCxnSpPr>
          <p:nvPr/>
        </p:nvCxnSpPr>
        <p:spPr>
          <a:xfrm>
            <a:off x="6613670" y="2416604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6 Conector recto">
            <a:extLst>
              <a:ext uri="{FF2B5EF4-FFF2-40B4-BE49-F238E27FC236}">
                <a16:creationId xmlns:a16="http://schemas.microsoft.com/office/drawing/2014/main" id="{3502A4D5-CD1F-48FE-8144-411C8568A108}"/>
              </a:ext>
            </a:extLst>
          </p:cNvPr>
          <p:cNvCxnSpPr>
            <a:cxnSpLocks/>
          </p:cNvCxnSpPr>
          <p:nvPr/>
        </p:nvCxnSpPr>
        <p:spPr>
          <a:xfrm>
            <a:off x="5244133" y="2416604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6 Conector recto">
            <a:extLst>
              <a:ext uri="{FF2B5EF4-FFF2-40B4-BE49-F238E27FC236}">
                <a16:creationId xmlns:a16="http://schemas.microsoft.com/office/drawing/2014/main" id="{46F77859-886D-4D24-A34D-8343F4A33CC4}"/>
              </a:ext>
            </a:extLst>
          </p:cNvPr>
          <p:cNvCxnSpPr>
            <a:cxnSpLocks/>
          </p:cNvCxnSpPr>
          <p:nvPr/>
        </p:nvCxnSpPr>
        <p:spPr>
          <a:xfrm>
            <a:off x="4163068" y="2436602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6 Conector recto">
            <a:extLst>
              <a:ext uri="{FF2B5EF4-FFF2-40B4-BE49-F238E27FC236}">
                <a16:creationId xmlns:a16="http://schemas.microsoft.com/office/drawing/2014/main" id="{D51D0894-15FF-473B-BEEF-6320C7B79E14}"/>
              </a:ext>
            </a:extLst>
          </p:cNvPr>
          <p:cNvCxnSpPr>
            <a:cxnSpLocks/>
          </p:cNvCxnSpPr>
          <p:nvPr/>
        </p:nvCxnSpPr>
        <p:spPr>
          <a:xfrm>
            <a:off x="3141780" y="2436156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6 Conector recto">
            <a:extLst>
              <a:ext uri="{FF2B5EF4-FFF2-40B4-BE49-F238E27FC236}">
                <a16:creationId xmlns:a16="http://schemas.microsoft.com/office/drawing/2014/main" id="{CDA16A67-BF1A-42F5-9176-8757319C66B2}"/>
              </a:ext>
            </a:extLst>
          </p:cNvPr>
          <p:cNvCxnSpPr>
            <a:cxnSpLocks/>
          </p:cNvCxnSpPr>
          <p:nvPr/>
        </p:nvCxnSpPr>
        <p:spPr>
          <a:xfrm>
            <a:off x="1996659" y="2436156"/>
            <a:ext cx="0" cy="162028"/>
          </a:xfrm>
          <a:prstGeom prst="line">
            <a:avLst/>
          </a:prstGeom>
          <a:solidFill>
            <a:schemeClr val="bg2">
              <a:lumMod val="90000"/>
            </a:schemeClr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53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03146B-CFCF-408D-85B4-80CB4F9B1568}"/>
              </a:ext>
            </a:extLst>
          </p:cNvPr>
          <p:cNvSpPr txBox="1"/>
          <p:nvPr/>
        </p:nvSpPr>
        <p:spPr>
          <a:xfrm>
            <a:off x="1187533" y="338328"/>
            <a:ext cx="8188496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EXPORTACIONES POR PLATAFORMAS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Fuente REDIEX (</a:t>
            </a:r>
            <a:r>
              <a:rPr lang="en-US" sz="1800" b="1" dirty="0" err="1"/>
              <a:t>Año</a:t>
            </a:r>
            <a:r>
              <a:rPr lang="en-US" sz="1800" b="1" dirty="0"/>
              <a:t> 2022)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11010"/>
            <a:ext cx="9906001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270" y="2423160"/>
            <a:ext cx="4561025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159539-8E89-4EDD-8677-A8AA82EA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58" y="3327385"/>
            <a:ext cx="4041648" cy="2121864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1983" y="2423160"/>
            <a:ext cx="4561025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9103482-78D1-4411-AE12-8D59CD27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96147"/>
              </p:ext>
            </p:extLst>
          </p:nvPr>
        </p:nvGraphicFramePr>
        <p:xfrm>
          <a:off x="5343393" y="3065464"/>
          <a:ext cx="4041650" cy="2645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934">
                  <a:extLst>
                    <a:ext uri="{9D8B030D-6E8A-4147-A177-3AD203B41FA5}">
                      <a16:colId xmlns:a16="http://schemas.microsoft.com/office/drawing/2014/main" val="1700132155"/>
                    </a:ext>
                  </a:extLst>
                </a:gridCol>
                <a:gridCol w="873522">
                  <a:extLst>
                    <a:ext uri="{9D8B030D-6E8A-4147-A177-3AD203B41FA5}">
                      <a16:colId xmlns:a16="http://schemas.microsoft.com/office/drawing/2014/main" val="2571039669"/>
                    </a:ext>
                  </a:extLst>
                </a:gridCol>
                <a:gridCol w="873522">
                  <a:extLst>
                    <a:ext uri="{9D8B030D-6E8A-4147-A177-3AD203B41FA5}">
                      <a16:colId xmlns:a16="http://schemas.microsoft.com/office/drawing/2014/main" val="1961422160"/>
                    </a:ext>
                  </a:extLst>
                </a:gridCol>
                <a:gridCol w="551672">
                  <a:extLst>
                    <a:ext uri="{9D8B030D-6E8A-4147-A177-3AD203B41FA5}">
                      <a16:colId xmlns:a16="http://schemas.microsoft.com/office/drawing/2014/main" val="419838623"/>
                    </a:ext>
                  </a:extLst>
                </a:gridCol>
              </a:tblGrid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Balance resumido (USD)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909207489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Plataforma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Ene-Nov 2021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Ene-Nov 2022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variación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816526113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Carne y Derivados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1.725.333.615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1.868.296.054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8,3%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2566692569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de Alimentos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278.621.711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340.663.936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22,3%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731308123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Forestal y Floricultura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  78.341.604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100.215.680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27,9%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2734554224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Textil-Confecciones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236.013.732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245.111.683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3,9%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343417492"/>
                  </a:ext>
                </a:extLst>
              </a:tr>
              <a:tr h="306405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Biocombustibles y Energías Renov.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  79.280.442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126.260.834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59,3%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128577044"/>
                  </a:ext>
                </a:extLst>
              </a:tr>
              <a:tr h="306405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Autopartes y ensamblaje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221.475.174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257.878.279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16,4%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862427654"/>
                  </a:ext>
                </a:extLst>
              </a:tr>
              <a:tr h="306405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Plataforma Químicos-Farmacéuticos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131.935.739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    215.373.374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63,2%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1250714419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Total Plataformas Sectoriales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2.751.002.017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3.153.799.840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14,6%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978129073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Total Otros sectores tangibles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5.645.332.484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4.551.352.995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-19,4%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468358154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Energía Eléctrica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1.511.152.718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1.485.211.326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-1,7%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109999818"/>
                  </a:ext>
                </a:extLst>
              </a:tr>
              <a:tr h="172650"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Total General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9.907.487.219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 9.190.364.161 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-7,2%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792" marR="6792" marT="6792" marB="0" anchor="b"/>
                </a:tc>
                <a:extLst>
                  <a:ext uri="{0D108BD9-81ED-4DB2-BD59-A6C34878D82A}">
                    <a16:rowId xmlns:a16="http://schemas.microsoft.com/office/drawing/2014/main" val="307583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607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8271A8-3CDF-4D50-9905-A9554841A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6" y="1379209"/>
            <a:ext cx="4602730" cy="39646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223738-B246-4FD5-B733-7F25D1B353D6}"/>
              </a:ext>
            </a:extLst>
          </p:cNvPr>
          <p:cNvSpPr txBox="1"/>
          <p:nvPr/>
        </p:nvSpPr>
        <p:spPr>
          <a:xfrm>
            <a:off x="194666" y="505014"/>
            <a:ext cx="4758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MERCADOS ABIERTOS PARA EXPORTACIONES DEL PARAGUAY</a:t>
            </a:r>
          </a:p>
          <a:p>
            <a:pPr algn="ctr"/>
            <a:r>
              <a:rPr lang="es-PY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 REDIEX (Año 2022)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03B82A-F866-4753-84D8-68AE1B3DE8E0}"/>
              </a:ext>
            </a:extLst>
          </p:cNvPr>
          <p:cNvSpPr/>
          <p:nvPr/>
        </p:nvSpPr>
        <p:spPr>
          <a:xfrm>
            <a:off x="4953000" y="576404"/>
            <a:ext cx="4953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650" dirty="0"/>
              <a:t>1</a:t>
            </a:r>
            <a:r>
              <a:rPr lang="es-PY" sz="700" dirty="0"/>
              <a:t>. Cedrón Paraguay para China</a:t>
            </a:r>
          </a:p>
          <a:p>
            <a:pPr algn="just"/>
            <a:r>
              <a:rPr lang="es-PY" sz="700" b="1" dirty="0"/>
              <a:t>2. Alfombra de césped sintético para Ecuador</a:t>
            </a:r>
          </a:p>
          <a:p>
            <a:pPr algn="just"/>
            <a:r>
              <a:rPr lang="es-PY" sz="700" b="1" dirty="0"/>
              <a:t>3. Papel térmico para Uruguay</a:t>
            </a:r>
          </a:p>
          <a:p>
            <a:pPr algn="just"/>
            <a:r>
              <a:rPr lang="es-PY" sz="700" b="1" dirty="0"/>
              <a:t>4. Leche en polvo para Guinea Ecuatorial</a:t>
            </a:r>
          </a:p>
          <a:p>
            <a:pPr algn="just"/>
            <a:r>
              <a:rPr lang="es-PY" sz="700" b="1" dirty="0"/>
              <a:t>5. Almidón de mandioca para Argelia</a:t>
            </a:r>
          </a:p>
          <a:p>
            <a:pPr algn="just"/>
            <a:r>
              <a:rPr lang="es-PY" sz="700" b="1" dirty="0"/>
              <a:t>6. Aceite de cártamo para Países Bajos</a:t>
            </a:r>
          </a:p>
          <a:p>
            <a:pPr algn="just"/>
            <a:r>
              <a:rPr lang="es-PY" sz="700" b="1" dirty="0"/>
              <a:t>7. Preparaciones de caldos para Corea del Sur</a:t>
            </a:r>
          </a:p>
          <a:p>
            <a:pPr algn="just"/>
            <a:r>
              <a:rPr lang="es-PY" sz="700" b="1" dirty="0"/>
              <a:t>8. Camperas para damas para Argentina</a:t>
            </a:r>
          </a:p>
          <a:p>
            <a:pPr algn="just"/>
            <a:r>
              <a:rPr lang="es-PY" sz="700" b="1" dirty="0"/>
              <a:t>9. Leche en polvo para República Dominicana</a:t>
            </a:r>
          </a:p>
          <a:p>
            <a:pPr algn="just"/>
            <a:r>
              <a:rPr lang="es-PY" sz="700" b="1" dirty="0"/>
              <a:t>10. Chía para Suecia</a:t>
            </a:r>
          </a:p>
          <a:p>
            <a:pPr algn="just"/>
            <a:r>
              <a:rPr lang="es-PY" sz="700" b="1" dirty="0"/>
              <a:t>11. Polvo para lavar para Estados Unidos</a:t>
            </a:r>
          </a:p>
          <a:p>
            <a:pPr algn="just"/>
            <a:r>
              <a:rPr lang="es-PY" sz="700" b="1" dirty="0"/>
              <a:t>12. Gelatina para Países Bajos</a:t>
            </a:r>
          </a:p>
          <a:p>
            <a:pPr algn="just"/>
            <a:r>
              <a:rPr lang="es-PY" sz="700" b="1" dirty="0"/>
              <a:t>13. Papel para cigarrillo para Sudáfrica</a:t>
            </a:r>
          </a:p>
          <a:p>
            <a:pPr algn="just"/>
            <a:r>
              <a:rPr lang="es-PY" sz="700" b="1" dirty="0"/>
              <a:t>14. Carne de pollo para Malasia</a:t>
            </a:r>
          </a:p>
          <a:p>
            <a:pPr algn="just"/>
            <a:r>
              <a:rPr lang="es-PY" sz="700" b="1" dirty="0"/>
              <a:t>15. Tapas metálicas para Ecuador</a:t>
            </a:r>
          </a:p>
          <a:p>
            <a:pPr algn="just"/>
            <a:r>
              <a:rPr lang="es-PY" sz="700" b="1" dirty="0"/>
              <a:t>16. Carne de pollo para Turkmenistán</a:t>
            </a:r>
          </a:p>
          <a:p>
            <a:pPr algn="just"/>
            <a:r>
              <a:rPr lang="es-PY" sz="700" b="1" dirty="0"/>
              <a:t>17. Leche en polvo para Qatar</a:t>
            </a:r>
          </a:p>
          <a:p>
            <a:pPr algn="just"/>
            <a:r>
              <a:rPr lang="es-PY" sz="700" b="1" dirty="0"/>
              <a:t>18. Leche en polvo para Túnez</a:t>
            </a:r>
          </a:p>
          <a:p>
            <a:pPr algn="just"/>
            <a:r>
              <a:rPr lang="es-PY" sz="700" b="1" dirty="0"/>
              <a:t>19. </a:t>
            </a:r>
            <a:r>
              <a:rPr lang="es-PY" sz="700" b="1" dirty="0" err="1"/>
              <a:t>Aliementos</a:t>
            </a:r>
            <a:r>
              <a:rPr lang="es-PY" sz="700" b="1" dirty="0"/>
              <a:t> para animales para Pakistán</a:t>
            </a:r>
          </a:p>
          <a:p>
            <a:pPr algn="just"/>
            <a:r>
              <a:rPr lang="es-PY" sz="700" b="1" dirty="0"/>
              <a:t>20. Tabaco sin elaborar para Argelia</a:t>
            </a:r>
          </a:p>
          <a:p>
            <a:pPr algn="just"/>
            <a:r>
              <a:rPr lang="es-PY" sz="700" b="1" dirty="0"/>
              <a:t>21. Láminas de plástico para Colombia</a:t>
            </a:r>
          </a:p>
          <a:p>
            <a:pPr algn="just"/>
            <a:r>
              <a:rPr lang="es-PY" sz="700" b="1" dirty="0"/>
              <a:t>22. Carne bovina congelada para Bielorrusia</a:t>
            </a:r>
          </a:p>
          <a:p>
            <a:pPr algn="just"/>
            <a:r>
              <a:rPr lang="es-PY" sz="700" b="1" dirty="0"/>
              <a:t>23. Carne de pollo para Kosovo</a:t>
            </a:r>
          </a:p>
          <a:p>
            <a:pPr algn="just"/>
            <a:r>
              <a:rPr lang="es-PY" sz="700" b="1" dirty="0"/>
              <a:t>24. Aceleradores de vulcanización para Chile</a:t>
            </a:r>
          </a:p>
          <a:p>
            <a:pPr algn="just"/>
            <a:r>
              <a:rPr lang="es-PY" sz="700" b="1" dirty="0"/>
              <a:t>25. Ácidos grasos </a:t>
            </a:r>
            <a:r>
              <a:rPr lang="es-PY" sz="700" b="1" dirty="0" err="1"/>
              <a:t>monocarboxílicos</a:t>
            </a:r>
            <a:r>
              <a:rPr lang="es-PY" sz="700" b="1" dirty="0"/>
              <a:t> para Chile</a:t>
            </a:r>
          </a:p>
          <a:p>
            <a:pPr algn="just"/>
            <a:r>
              <a:rPr lang="es-PY" sz="700" b="1" dirty="0"/>
              <a:t>26. Cerámica para chimeneas para Argentina</a:t>
            </a:r>
          </a:p>
          <a:p>
            <a:pPr algn="just"/>
            <a:r>
              <a:rPr lang="es-PY" sz="700" b="1" dirty="0"/>
              <a:t>27. Carne porcina para Armenia</a:t>
            </a:r>
          </a:p>
          <a:p>
            <a:pPr algn="just"/>
            <a:r>
              <a:rPr lang="es-PY" sz="700" b="1" dirty="0"/>
              <a:t>28. Varillas de acero para Argentina</a:t>
            </a:r>
          </a:p>
          <a:p>
            <a:pPr algn="just"/>
            <a:r>
              <a:rPr lang="es-PY" sz="700" b="1" dirty="0"/>
              <a:t>29. Chatarra de manganeso para Irak</a:t>
            </a:r>
          </a:p>
          <a:p>
            <a:pPr algn="just"/>
            <a:r>
              <a:rPr lang="es-PY" sz="700" b="1" dirty="0"/>
              <a:t>30. Carne y despojos comestibles de aves para Irak</a:t>
            </a:r>
          </a:p>
          <a:p>
            <a:pPr algn="just"/>
            <a:r>
              <a:rPr lang="es-PY" sz="700" b="1" dirty="0"/>
              <a:t>31. Almidón y fécula; inulina para Honduras</a:t>
            </a:r>
          </a:p>
          <a:p>
            <a:pPr algn="just"/>
            <a:r>
              <a:rPr lang="es-PY" sz="700" b="1" dirty="0"/>
              <a:t>32. Aceite de soja para Guatemala</a:t>
            </a:r>
          </a:p>
          <a:p>
            <a:pPr algn="just"/>
            <a:r>
              <a:rPr lang="es-PY" sz="700" b="1" dirty="0"/>
              <a:t>33. Aceites de girasol, cártamo o algodón para Ecuador</a:t>
            </a:r>
          </a:p>
          <a:p>
            <a:pPr algn="just"/>
            <a:r>
              <a:rPr lang="es-PY" sz="700" b="1" dirty="0"/>
              <a:t>34. Grasas y aceites cocidos o procesados para Chile</a:t>
            </a:r>
          </a:p>
          <a:p>
            <a:pPr algn="just"/>
            <a:r>
              <a:rPr lang="es-PY" sz="700" b="1" dirty="0"/>
              <a:t>35. Frutas conservadas de otro modo para Polonia</a:t>
            </a:r>
          </a:p>
          <a:p>
            <a:pPr algn="just"/>
            <a:r>
              <a:rPr lang="es-PY" sz="700" b="1" dirty="0"/>
              <a:t>36. Jugos de frutas o de hortalizas para Panamá</a:t>
            </a:r>
          </a:p>
          <a:p>
            <a:pPr algn="just"/>
            <a:r>
              <a:rPr lang="es-PY" sz="700" b="1" dirty="0"/>
              <a:t>37. Sangre humana, antisueros, vacunas para Vietnam</a:t>
            </a:r>
          </a:p>
          <a:p>
            <a:pPr algn="just"/>
            <a:r>
              <a:rPr lang="es-PY" sz="700" b="1" dirty="0"/>
              <a:t>38. Algodón sin cardar ni peinar para Alemania</a:t>
            </a:r>
          </a:p>
          <a:p>
            <a:pPr algn="just"/>
            <a:r>
              <a:rPr lang="es-PY" sz="700" b="1" dirty="0"/>
              <a:t>39. Algodón sin cardar ni peinar para Bangladesh</a:t>
            </a:r>
          </a:p>
          <a:p>
            <a:pPr algn="just"/>
            <a:r>
              <a:rPr lang="es-PY" sz="700" b="1" dirty="0"/>
              <a:t>40. Chatarra de hierro o acero para Bolivia</a:t>
            </a:r>
          </a:p>
          <a:p>
            <a:pPr algn="just"/>
            <a:r>
              <a:rPr lang="es-PY" sz="700" b="1" dirty="0"/>
              <a:t>41. Construcciones y partes, de hierro o acero para Canadá</a:t>
            </a:r>
          </a:p>
          <a:p>
            <a:pPr algn="just"/>
            <a:r>
              <a:rPr lang="es-PY" sz="700" b="1" dirty="0"/>
              <a:t>42. Maíz para Italia</a:t>
            </a:r>
          </a:p>
          <a:p>
            <a:pPr algn="just"/>
            <a:r>
              <a:rPr lang="es-PY" sz="700" b="1" dirty="0"/>
              <a:t>43. Maíz partido a granes para Chile</a:t>
            </a:r>
          </a:p>
          <a:p>
            <a:pPr algn="just"/>
            <a:r>
              <a:rPr lang="es-PY" sz="700" b="1" dirty="0"/>
              <a:t>44. Preparaciones químicas anticonceptivas para Ecuador</a:t>
            </a:r>
          </a:p>
          <a:p>
            <a:pPr algn="just"/>
            <a:r>
              <a:rPr lang="es-PY" sz="700" b="1" dirty="0"/>
              <a:t>45. Maíz para Yemen</a:t>
            </a:r>
          </a:p>
          <a:p>
            <a:pPr algn="just"/>
            <a:r>
              <a:rPr lang="es-PY" sz="700" b="1" dirty="0"/>
              <a:t>46. Sorgo para Chile</a:t>
            </a:r>
          </a:p>
          <a:p>
            <a:pPr algn="just"/>
            <a:r>
              <a:rPr lang="es-PY" sz="700" b="1" dirty="0"/>
              <a:t>47. Aceite vegetal usado para España</a:t>
            </a:r>
          </a:p>
          <a:p>
            <a:pPr algn="just"/>
            <a:r>
              <a:rPr lang="es-PY" sz="700" b="1" dirty="0"/>
              <a:t>48. Hamburguesas congeladas para Colombia</a:t>
            </a:r>
          </a:p>
          <a:p>
            <a:pPr algn="just"/>
            <a:r>
              <a:rPr lang="es-PY" sz="700" b="1" dirty="0"/>
              <a:t>49. Jugos de pomelo para Suiza</a:t>
            </a:r>
          </a:p>
          <a:p>
            <a:pPr algn="just"/>
            <a:r>
              <a:rPr lang="es-PY" sz="700" b="1" dirty="0"/>
              <a:t>50. Polímeros de cloruro de vinilo en formas primarias para Chile</a:t>
            </a:r>
          </a:p>
          <a:p>
            <a:pPr algn="just"/>
            <a:r>
              <a:rPr lang="es-PY" sz="700" b="1" dirty="0"/>
              <a:t>51. Hojas para chapado de madera para China</a:t>
            </a:r>
          </a:p>
          <a:p>
            <a:pPr algn="just"/>
            <a:r>
              <a:rPr lang="es-PY" sz="700" b="1" dirty="0"/>
              <a:t>52. Maderas </a:t>
            </a:r>
            <a:r>
              <a:rPr lang="es-PY" sz="700" b="1" dirty="0" err="1"/>
              <a:t>multilaminadas</a:t>
            </a:r>
            <a:r>
              <a:rPr lang="es-PY" sz="700" b="1" dirty="0"/>
              <a:t> para España</a:t>
            </a:r>
          </a:p>
          <a:p>
            <a:pPr algn="just"/>
            <a:r>
              <a:rPr lang="es-PY" sz="700" b="1" dirty="0"/>
              <a:t>53. Carne de pollo para Guinea</a:t>
            </a:r>
          </a:p>
          <a:p>
            <a:pPr algn="just"/>
            <a:r>
              <a:rPr lang="es-PY" sz="700" b="1" dirty="0"/>
              <a:t>54. Coco rallado para Brasil</a:t>
            </a:r>
          </a:p>
          <a:p>
            <a:pPr algn="just"/>
            <a:r>
              <a:rPr lang="es-PY" sz="700" b="1" dirty="0"/>
              <a:t>55. Balanceados para México</a:t>
            </a:r>
          </a:p>
          <a:p>
            <a:pPr algn="just"/>
            <a:r>
              <a:rPr lang="es-PY" sz="700" b="1" dirty="0"/>
              <a:t>56. Libros para Brasil</a:t>
            </a:r>
          </a:p>
          <a:p>
            <a:pPr algn="just"/>
            <a:r>
              <a:rPr lang="es-PY" sz="700" b="1" dirty="0"/>
              <a:t>57. Vidrio laminado para Argentina</a:t>
            </a:r>
          </a:p>
        </p:txBody>
      </p:sp>
    </p:spTree>
    <p:extLst>
      <p:ext uri="{BB962C8B-B14F-4D97-AF65-F5344CB8AC3E}">
        <p14:creationId xmlns:p14="http://schemas.microsoft.com/office/powerpoint/2010/main" val="150073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solidFill>
                  <a:srgbClr val="002060"/>
                </a:solidFill>
                <a:cs typeface="Calibri"/>
              </a:rPr>
              <a:t>CONTACTO REDIEX</a:t>
            </a:r>
            <a:endParaRPr lang="es-PY" sz="28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1816337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2995286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3337197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3196255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2826454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4" name="4 Título"/>
          <p:cNvSpPr txBox="1">
            <a:spLocks/>
          </p:cNvSpPr>
          <p:nvPr/>
        </p:nvSpPr>
        <p:spPr bwMode="auto">
          <a:xfrm>
            <a:off x="848065" y="5706000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• 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Nº 3333 • </a:t>
            </a:r>
            <a:r>
              <a:rPr lang="es-ES" sz="1400" b="1" dirty="0">
                <a:solidFill>
                  <a:srgbClr val="002060"/>
                </a:solidFill>
                <a:latin typeface="+mn-lt"/>
                <a:cs typeface="Arial"/>
              </a:rPr>
              <a:t>Planta Baja 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289751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@micparaguay</a:t>
            </a:r>
          </a:p>
        </p:txBody>
      </p:sp>
      <p:sp>
        <p:nvSpPr>
          <p:cNvPr id="27" name="2 Rectángulo"/>
          <p:cNvSpPr/>
          <p:nvPr/>
        </p:nvSpPr>
        <p:spPr>
          <a:xfrm>
            <a:off x="3309127" y="6168491"/>
            <a:ext cx="805798" cy="3407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713232">
              <a:lnSpc>
                <a:spcPct val="150000"/>
              </a:lnSpc>
            </a:pPr>
            <a:r>
              <a:rPr lang="es-ES" sz="1200" dirty="0">
                <a:solidFill>
                  <a:srgbClr val="002060"/>
                </a:solidFill>
                <a:cs typeface="Arial"/>
              </a:rPr>
              <a:t>@MIC_PY</a:t>
            </a:r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3F5A19D-5C6A-43FB-B70B-2519934A3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49" y="6219370"/>
            <a:ext cx="302138" cy="2803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5B5B2A0-D787-4699-A167-582EFACC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226" y="6219370"/>
            <a:ext cx="302138" cy="280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01818A-DD5C-4AC4-8711-3ACCDE71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7875" y="6219370"/>
            <a:ext cx="302138" cy="28033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8C7C86-AF52-4AD7-B02E-64A3D11D7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4891" y="6205353"/>
            <a:ext cx="332352" cy="308369"/>
          </a:xfrm>
          <a:prstGeom prst="rect">
            <a:avLst/>
          </a:prstGeom>
        </p:spPr>
      </p:pic>
      <p:sp>
        <p:nvSpPr>
          <p:cNvPr id="29" name="1 Rectángulo">
            <a:extLst>
              <a:ext uri="{FF2B5EF4-FFF2-40B4-BE49-F238E27FC236}">
                <a16:creationId xmlns:a16="http://schemas.microsoft.com/office/drawing/2014/main" id="{DD44D425-E292-4942-B33B-1C7157CD57BF}"/>
              </a:ext>
            </a:extLst>
          </p:cNvPr>
          <p:cNvSpPr/>
          <p:nvPr/>
        </p:nvSpPr>
        <p:spPr>
          <a:xfrm>
            <a:off x="5011176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31" name="1 Rectángulo">
            <a:extLst>
              <a:ext uri="{FF2B5EF4-FFF2-40B4-BE49-F238E27FC236}">
                <a16:creationId xmlns:a16="http://schemas.microsoft.com/office/drawing/2014/main" id="{BCD35A0B-A7D3-4ED5-AD8B-02E6F326376E}"/>
              </a:ext>
            </a:extLst>
          </p:cNvPr>
          <p:cNvSpPr/>
          <p:nvPr/>
        </p:nvSpPr>
        <p:spPr>
          <a:xfrm>
            <a:off x="7311704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MIC Paraguay</a:t>
            </a:r>
          </a:p>
        </p:txBody>
      </p:sp>
      <p:pic>
        <p:nvPicPr>
          <p:cNvPr id="30" name="2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4" y="3212012"/>
            <a:ext cx="1959852" cy="9218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BD6275-C318-80CB-5B96-CF3033695E08}"/>
              </a:ext>
            </a:extLst>
          </p:cNvPr>
          <p:cNvSpPr txBox="1"/>
          <p:nvPr/>
        </p:nvSpPr>
        <p:spPr>
          <a:xfrm>
            <a:off x="681043" y="5749620"/>
            <a:ext cx="19383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PY" sz="1100"/>
            </a:br>
            <a:r>
              <a:rPr lang="es-PY" sz="1100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(021) 616 3260</a:t>
            </a:r>
            <a:endParaRPr lang="es-PY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98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6E2E0-506D-6968-675E-D37F60B4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52" y="2256313"/>
            <a:ext cx="6626430" cy="2149432"/>
          </a:xfrm>
        </p:spPr>
        <p:txBody>
          <a:bodyPr/>
          <a:lstStyle/>
          <a:p>
            <a:pPr algn="ctr"/>
            <a:br>
              <a:rPr lang="es-ES" sz="4000" dirty="0"/>
            </a:br>
            <a:r>
              <a:rPr lang="es-ES" sz="4000" dirty="0"/>
              <a:t>SUBSECRETARIA DE COMERCIO Y SERVICIO</a:t>
            </a:r>
            <a:br>
              <a:rPr lang="es-ES" sz="4000" dirty="0"/>
            </a:br>
            <a:br>
              <a:rPr lang="es-ES" sz="4000" dirty="0"/>
            </a:br>
            <a:br>
              <a:rPr lang="es-ES" sz="4000" dirty="0"/>
            </a:br>
            <a:br>
              <a:rPr lang="es-ES" sz="4000" dirty="0"/>
            </a:br>
            <a:br>
              <a:rPr lang="es-ES" sz="4000" dirty="0"/>
            </a:br>
            <a:br>
              <a:rPr lang="es-ES" sz="4000" dirty="0"/>
            </a:br>
            <a:br>
              <a:rPr lang="es-ES" sz="4000" dirty="0"/>
            </a:br>
            <a:endParaRPr lang="es-PY" sz="4000" dirty="0"/>
          </a:p>
        </p:txBody>
      </p:sp>
    </p:spTree>
    <p:extLst>
      <p:ext uri="{BB962C8B-B14F-4D97-AF65-F5344CB8AC3E}">
        <p14:creationId xmlns:p14="http://schemas.microsoft.com/office/powerpoint/2010/main" val="1758032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37E07E-72EC-4CEF-BA63-F4DCAAB9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3" b="5160"/>
          <a:stretch/>
        </p:blipFill>
        <p:spPr>
          <a:xfrm>
            <a:off x="5064298" y="1733725"/>
            <a:ext cx="3476787" cy="3496437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5D280720-7000-4FFD-8964-85B17D22C967}"/>
              </a:ext>
            </a:extLst>
          </p:cNvPr>
          <p:cNvSpPr/>
          <p:nvPr/>
        </p:nvSpPr>
        <p:spPr>
          <a:xfrm>
            <a:off x="5038876" y="1752720"/>
            <a:ext cx="3522435" cy="3477442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endParaRPr lang="es-MX" sz="113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3" name="CuadroTexto 3">
            <a:extLst>
              <a:ext uri="{FF2B5EF4-FFF2-40B4-BE49-F238E27FC236}">
                <a16:creationId xmlns:a16="http://schemas.microsoft.com/office/drawing/2014/main" id="{67BDD201-96F1-44A5-B815-92A8F87A96AD}"/>
              </a:ext>
            </a:extLst>
          </p:cNvPr>
          <p:cNvSpPr txBox="1"/>
          <p:nvPr/>
        </p:nvSpPr>
        <p:spPr>
          <a:xfrm>
            <a:off x="1627122" y="1288618"/>
            <a:ext cx="6651757" cy="388082"/>
          </a:xfrm>
          <a:prstGeom prst="rect">
            <a:avLst/>
          </a:prstGeom>
        </p:spPr>
        <p:txBody>
          <a:bodyPr rot="0" spcFirstLastPara="0" vertOverflow="overflow" horzOverflow="overflow" vert="horz" wrap="square" lIns="87151" tIns="43574" rIns="87151" bIns="4357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38196"/>
            <a:r>
              <a:rPr lang="es-MX" sz="1950" b="1" dirty="0">
                <a:solidFill>
                  <a:srgbClr val="002060"/>
                </a:solidFill>
                <a:latin typeface="Calibri"/>
              </a:rPr>
              <a:t>VICEMINISTERIO DE COMERCIO Y SERVICIOS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9D4BA81-1808-417A-8675-ABA2A6196ECD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8" name="13 Imagen">
              <a:extLst>
                <a:ext uri="{FF2B5EF4-FFF2-40B4-BE49-F238E27FC236}">
                  <a16:creationId xmlns:a16="http://schemas.microsoft.com/office/drawing/2014/main" id="{97F102CF-2BE3-4627-BEA5-A2EF5DF1B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9" name="14 Conector recto">
              <a:extLst>
                <a:ext uri="{FF2B5EF4-FFF2-40B4-BE49-F238E27FC236}">
                  <a16:creationId xmlns:a16="http://schemas.microsoft.com/office/drawing/2014/main" id="{B43414D6-002A-41A9-8342-3BC35542EB05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15 Conector recto">
              <a:extLst>
                <a:ext uri="{FF2B5EF4-FFF2-40B4-BE49-F238E27FC236}">
                  <a16:creationId xmlns:a16="http://schemas.microsoft.com/office/drawing/2014/main" id="{B7CE4C5B-0410-4959-8463-8842FAB5DE96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2 Conector recto">
              <a:extLst>
                <a:ext uri="{FF2B5EF4-FFF2-40B4-BE49-F238E27FC236}">
                  <a16:creationId xmlns:a16="http://schemas.microsoft.com/office/drawing/2014/main" id="{938D4C50-23FC-4667-878E-D6325F256AEF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C78D4BB5-2BF0-4D63-8DFE-FF2E00117AA8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47" name="15 Imagen">
                <a:extLst>
                  <a:ext uri="{FF2B5EF4-FFF2-40B4-BE49-F238E27FC236}">
                    <a16:creationId xmlns:a16="http://schemas.microsoft.com/office/drawing/2014/main" id="{B2C452A1-38A3-4938-8EAE-39D4C6DBF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51" name="16 Imagen">
                <a:extLst>
                  <a:ext uri="{FF2B5EF4-FFF2-40B4-BE49-F238E27FC236}">
                    <a16:creationId xmlns:a16="http://schemas.microsoft.com/office/drawing/2014/main" id="{0B68DD41-F750-4FB1-807B-40363CBF2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52" name="17 Imagen">
                <a:extLst>
                  <a:ext uri="{FF2B5EF4-FFF2-40B4-BE49-F238E27FC236}">
                    <a16:creationId xmlns:a16="http://schemas.microsoft.com/office/drawing/2014/main" id="{5868B955-52E8-43CB-95D8-5D8815CC3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4" name="9 Grupo">
              <a:extLst>
                <a:ext uri="{FF2B5EF4-FFF2-40B4-BE49-F238E27FC236}">
                  <a16:creationId xmlns:a16="http://schemas.microsoft.com/office/drawing/2014/main" id="{6C0E3C53-5BD7-4ADE-B3D3-79B4F5828AEE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5" name="6 Rectángulo">
                <a:extLst>
                  <a:ext uri="{FF2B5EF4-FFF2-40B4-BE49-F238E27FC236}">
                    <a16:creationId xmlns:a16="http://schemas.microsoft.com/office/drawing/2014/main" id="{A77F6530-60D5-4F4E-A85C-4E26DDC2F8EA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7 Rectángulo">
                <a:extLst>
                  <a:ext uri="{FF2B5EF4-FFF2-40B4-BE49-F238E27FC236}">
                    <a16:creationId xmlns:a16="http://schemas.microsoft.com/office/drawing/2014/main" id="{147E7C20-EE2F-4839-91E2-E0AAD2B68E65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8 Rectángulo">
                <a:extLst>
                  <a:ext uri="{FF2B5EF4-FFF2-40B4-BE49-F238E27FC236}">
                    <a16:creationId xmlns:a16="http://schemas.microsoft.com/office/drawing/2014/main" id="{CC7F596F-DB28-441D-9496-DA9F07EF156D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3D3EE55-546E-4169-821B-0D7C11CA4CEA}"/>
              </a:ext>
            </a:extLst>
          </p:cNvPr>
          <p:cNvSpPr txBox="1"/>
          <p:nvPr/>
        </p:nvSpPr>
        <p:spPr>
          <a:xfrm>
            <a:off x="5284625" y="3115031"/>
            <a:ext cx="3227743" cy="128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Formalización y regulación del sector servicios.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Apertura de mercados para prestadores de servicios.</a:t>
            </a:r>
          </a:p>
          <a:p>
            <a:pPr marL="87750" indent="-117000" defTabSz="838196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s-PY" sz="138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Capacitaciones en materia de servicio</a:t>
            </a:r>
          </a:p>
        </p:txBody>
      </p:sp>
      <p:sp>
        <p:nvSpPr>
          <p:cNvPr id="2" name="Abrir corchete 1">
            <a:extLst>
              <a:ext uri="{FF2B5EF4-FFF2-40B4-BE49-F238E27FC236}">
                <a16:creationId xmlns:a16="http://schemas.microsoft.com/office/drawing/2014/main" id="{F4EC5C21-B862-4F65-A2F1-E3689A9D4EA2}"/>
              </a:ext>
            </a:extLst>
          </p:cNvPr>
          <p:cNvSpPr/>
          <p:nvPr/>
        </p:nvSpPr>
        <p:spPr>
          <a:xfrm>
            <a:off x="5170098" y="3215787"/>
            <a:ext cx="117433" cy="797697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775D116-D59B-436F-8F42-7C78A3D57E03}"/>
              </a:ext>
            </a:extLst>
          </p:cNvPr>
          <p:cNvSpPr/>
          <p:nvPr/>
        </p:nvSpPr>
        <p:spPr>
          <a:xfrm>
            <a:off x="1190930" y="1733724"/>
            <a:ext cx="3881856" cy="349643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250" rIns="146250" rtlCol="0" anchor="ctr"/>
          <a:lstStyle/>
          <a:p>
            <a:pPr defTabSz="838196">
              <a:spcAft>
                <a:spcPts val="975"/>
              </a:spcAft>
            </a:pPr>
            <a:r>
              <a:rPr lang="es-MX" sz="1300" b="1" dirty="0">
                <a:solidFill>
                  <a:prstClr val="white"/>
                </a:solidFill>
                <a:latin typeface="Calibri"/>
              </a:rPr>
              <a:t>FACILITACIÓN DEL COMERCIO: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prstClr val="white"/>
                </a:solidFill>
                <a:latin typeface="Calibri"/>
              </a:rPr>
              <a:t>Negociaciones y Acuerdos comerciales</a:t>
            </a:r>
            <a:endParaRPr lang="es-MX" sz="1300" dirty="0">
              <a:solidFill>
                <a:prstClr val="white"/>
              </a:solidFill>
              <a:latin typeface="Calibri"/>
            </a:endParaRP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prstClr val="white"/>
                </a:solidFill>
                <a:latin typeface="Calibri"/>
              </a:rPr>
              <a:t>Impulso al Comercio Electrónico</a:t>
            </a: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prstClr val="white"/>
                </a:solidFill>
                <a:latin typeface="Calibri"/>
              </a:rPr>
              <a:t>Simplificación  de  los procesos de exportación.</a:t>
            </a:r>
          </a:p>
          <a:p>
            <a:pPr defTabSz="838196">
              <a:spcAft>
                <a:spcPts val="975"/>
              </a:spcAft>
            </a:pPr>
            <a:r>
              <a:rPr lang="es-MX" sz="1300" b="1" dirty="0">
                <a:solidFill>
                  <a:prstClr val="white"/>
                </a:solidFill>
                <a:latin typeface="Calibri"/>
              </a:rPr>
              <a:t>SERVICIOS:</a:t>
            </a:r>
            <a:endParaRPr lang="es-MX" sz="1300" dirty="0">
              <a:solidFill>
                <a:prstClr val="white"/>
              </a:solidFill>
              <a:latin typeface="Calibri"/>
            </a:endParaRPr>
          </a:p>
          <a:p>
            <a:pPr marL="278606" indent="-278606" defTabSz="838196">
              <a:spcAft>
                <a:spcPts val="975"/>
              </a:spcAft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prstClr val="white"/>
                </a:solidFill>
                <a:latin typeface="Calibri"/>
              </a:rPr>
              <a:t>Fortalecimiento del sector a través del Plan Nacional de Servicios.</a:t>
            </a:r>
          </a:p>
          <a:p>
            <a:pPr defTabSz="838196">
              <a:spcAft>
                <a:spcPts val="975"/>
              </a:spcAft>
            </a:pPr>
            <a:r>
              <a:rPr lang="es-MX" sz="1300" b="1" dirty="0">
                <a:solidFill>
                  <a:prstClr val="white"/>
                </a:solidFill>
                <a:latin typeface="Calibri"/>
              </a:rPr>
              <a:t>COMBUSTIBLES</a:t>
            </a:r>
          </a:p>
          <a:p>
            <a:pPr defTabSz="838196">
              <a:spcAft>
                <a:spcPts val="975"/>
              </a:spcAft>
            </a:pPr>
            <a:r>
              <a:rPr lang="es-ES" sz="1300" dirty="0">
                <a:solidFill>
                  <a:prstClr val="white"/>
                </a:solidFill>
              </a:rPr>
              <a:t>Coordinar con los organismos del Estado la  aplicación de instrumentos y normativas en materia de combustibles.</a:t>
            </a:r>
            <a:endParaRPr lang="es-PY" sz="13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CC4ACC9F-207B-42AB-8760-A317BEEB1C95}"/>
              </a:ext>
            </a:extLst>
          </p:cNvPr>
          <p:cNvCxnSpPr>
            <a:cxnSpLocks/>
          </p:cNvCxnSpPr>
          <p:nvPr/>
        </p:nvCxnSpPr>
        <p:spPr>
          <a:xfrm flipV="1">
            <a:off x="4966648" y="3515753"/>
            <a:ext cx="220664" cy="21316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brir corchete 10">
            <a:extLst>
              <a:ext uri="{FF2B5EF4-FFF2-40B4-BE49-F238E27FC236}">
                <a16:creationId xmlns:a16="http://schemas.microsoft.com/office/drawing/2014/main" id="{3EE402EF-2B5E-4680-B3BC-5A354FB0A4B2}"/>
              </a:ext>
            </a:extLst>
          </p:cNvPr>
          <p:cNvSpPr/>
          <p:nvPr/>
        </p:nvSpPr>
        <p:spPr>
          <a:xfrm flipH="1" flipV="1">
            <a:off x="4828779" y="3440251"/>
            <a:ext cx="104297" cy="49488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38196"/>
            <a:endParaRPr lang="es-PY" sz="1625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000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0BD0B9-6EE2-4E09-AFF0-F195C3425675}"/>
              </a:ext>
            </a:extLst>
          </p:cNvPr>
          <p:cNvSpPr/>
          <p:nvPr/>
        </p:nvSpPr>
        <p:spPr>
          <a:xfrm>
            <a:off x="2803280" y="917876"/>
            <a:ext cx="503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i="1" dirty="0">
                <a:solidFill>
                  <a:schemeClr val="accent1">
                    <a:lumMod val="75000"/>
                  </a:schemeClr>
                </a:solidFill>
                <a:latin typeface="Calibri "/>
                <a:ea typeface="Times New Roman" panose="02020603050405020304" pitchFamily="18" charset="0"/>
              </a:rPr>
              <a:t>ÁREAS PRINCIPALES Y SUS FUNCIONES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771255" y="2591217"/>
            <a:ext cx="7102738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Calibri "/>
              </a:rPr>
              <a:t>FACILITACIÓN DEL COMERCIO:</a:t>
            </a:r>
          </a:p>
          <a:p>
            <a:r>
              <a:rPr lang="es-ES" sz="1600" dirty="0">
                <a:latin typeface="Calibri "/>
              </a:rPr>
              <a:t>• Negociaciones y Acuerdos comerciales</a:t>
            </a:r>
          </a:p>
          <a:p>
            <a:r>
              <a:rPr lang="es-ES" sz="1600" dirty="0">
                <a:latin typeface="Calibri "/>
              </a:rPr>
              <a:t>• Impulso al Comercio Electrónico</a:t>
            </a:r>
          </a:p>
          <a:p>
            <a:r>
              <a:rPr lang="es-ES" sz="1600" dirty="0">
                <a:latin typeface="Calibri "/>
              </a:rPr>
              <a:t>• Simplificación de los procesos de exportación.</a:t>
            </a:r>
          </a:p>
          <a:p>
            <a:endParaRPr lang="es-ES" sz="1600" b="1" dirty="0">
              <a:latin typeface="Calibri "/>
            </a:endParaRPr>
          </a:p>
          <a:p>
            <a:r>
              <a:rPr lang="es-ES" sz="1600" b="1" dirty="0">
                <a:latin typeface="Calibri "/>
              </a:rPr>
              <a:t>FORMALIZACIÓN DEL COMERCIO DE BIENES Y SERVICIOS:</a:t>
            </a:r>
          </a:p>
          <a:p>
            <a:r>
              <a:rPr lang="es-ES" sz="1600" dirty="0">
                <a:latin typeface="Calibri "/>
              </a:rPr>
              <a:t>• Fortalecimiento del sector a través del Plan Nacional de Servicios.</a:t>
            </a:r>
          </a:p>
          <a:p>
            <a:endParaRPr lang="es-ES" sz="1600" b="1" dirty="0">
              <a:latin typeface="Calibri "/>
            </a:endParaRPr>
          </a:p>
          <a:p>
            <a:r>
              <a:rPr lang="es-ES" sz="1600" b="1" dirty="0">
                <a:latin typeface="Calibri "/>
              </a:rPr>
              <a:t>COMBUSTIBLES</a:t>
            </a:r>
          </a:p>
          <a:p>
            <a:r>
              <a:rPr lang="es-ES" sz="1600" dirty="0">
                <a:latin typeface="Calibri "/>
              </a:rPr>
              <a:t>Coordinar con los organismos del Estado la aplicación de instrumentos y normativas en materia de Combustibles.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672219" y="1510814"/>
            <a:ext cx="4651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+mj-lt"/>
              </a:rPr>
              <a:t>VICEMINISTERIO DE COMERCIO Y SERVICIOS</a:t>
            </a:r>
          </a:p>
        </p:txBody>
      </p:sp>
    </p:spTree>
    <p:extLst>
      <p:ext uri="{BB962C8B-B14F-4D97-AF65-F5344CB8AC3E}">
        <p14:creationId xmlns:p14="http://schemas.microsoft.com/office/powerpoint/2010/main" val="24341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976679" y="1424651"/>
            <a:ext cx="235743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38 </a:t>
            </a:r>
            <a:r>
              <a:rPr lang="es-ES" sz="1600" dirty="0">
                <a:latin typeface="+mj-lt"/>
              </a:rPr>
              <a:t>Reuniones de Negociaciones de Acceso a Mercados de Bienes, Servicios, Comercio Electrónico y Firma Digital a nivel nacional e internacional</a:t>
            </a:r>
            <a:endParaRPr lang="es-PY" sz="1600" dirty="0">
              <a:latin typeface="+mj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79536" y="1429711"/>
            <a:ext cx="365874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Se busca elevar los estándares de disciplinas comerciales como el comercio electrónico; permitiendo el acceso balanceado y efectivo a los mercados de los estados partes o en su caso la profundización de acuerdos vigentes</a:t>
            </a:r>
            <a:endParaRPr lang="es-PY" sz="1600" dirty="0">
              <a:latin typeface="+mj-lt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4400792" y="214492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9" name="18 Rectángulo"/>
          <p:cNvSpPr/>
          <p:nvPr/>
        </p:nvSpPr>
        <p:spPr>
          <a:xfrm>
            <a:off x="3202781" y="893764"/>
            <a:ext cx="3753511" cy="4154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+mj-lt"/>
              </a:rPr>
              <a:t>FACILITACION DE COMERCIO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1976679" y="3567776"/>
            <a:ext cx="235743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Control del </a:t>
            </a:r>
            <a:r>
              <a:rPr lang="es-ES" sz="1600" b="1" dirty="0">
                <a:latin typeface="+mj-lt"/>
              </a:rPr>
              <a:t>Sitio web </a:t>
            </a:r>
            <a:r>
              <a:rPr lang="es-ES" sz="1600" dirty="0">
                <a:latin typeface="+mj-lt"/>
              </a:rPr>
              <a:t>del MIC y de las empresas prestadoras de servicios de certificación (PSC)</a:t>
            </a:r>
            <a:endParaRPr lang="es-PY" sz="1600" dirty="0"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079536" y="3690886"/>
            <a:ext cx="36587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Sitio web</a:t>
            </a:r>
            <a:r>
              <a:rPr lang="es-ES" sz="1600" dirty="0">
                <a:latin typeface="+mj-lt"/>
              </a:rPr>
              <a:t> del Prestador de Servicios de Certificación disponible y con información adecuada a la normativa vigente</a:t>
            </a:r>
            <a:endParaRPr lang="es-PY" sz="1600" dirty="0">
              <a:latin typeface="+mj-lt"/>
            </a:endParaRPr>
          </a:p>
        </p:txBody>
      </p:sp>
      <p:sp>
        <p:nvSpPr>
          <p:cNvPr id="24" name="23 Flecha derecha"/>
          <p:cNvSpPr/>
          <p:nvPr/>
        </p:nvSpPr>
        <p:spPr>
          <a:xfrm>
            <a:off x="4400792" y="408029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5" name="24 Rectángulo"/>
          <p:cNvSpPr/>
          <p:nvPr/>
        </p:nvSpPr>
        <p:spPr>
          <a:xfrm>
            <a:off x="1982167" y="5167976"/>
            <a:ext cx="235743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304</a:t>
            </a:r>
            <a:r>
              <a:rPr lang="es-ES" sz="1600" dirty="0">
                <a:latin typeface="+mj-lt"/>
              </a:rPr>
              <a:t> Asesoramientos de oportunidades de negocios y normativas vinculadas al comercio electrónico</a:t>
            </a:r>
            <a:endParaRPr lang="es-PY" sz="1600" dirty="0">
              <a:latin typeface="+mj-lt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5024" y="5195836"/>
            <a:ext cx="365874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Promover, impulsar y difundir la normativa vigente que regula los servicios de certificación, servicios de confianza y el comercio electrónico en el Paraguay</a:t>
            </a:r>
            <a:endParaRPr lang="es-PY" sz="1600" dirty="0">
              <a:latin typeface="+mj-lt"/>
            </a:endParaRPr>
          </a:p>
        </p:txBody>
      </p:sp>
      <p:sp>
        <p:nvSpPr>
          <p:cNvPr id="27" name="26 Flecha derecha"/>
          <p:cNvSpPr/>
          <p:nvPr/>
        </p:nvSpPr>
        <p:spPr>
          <a:xfrm>
            <a:off x="4406280" y="568049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56775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976679" y="1919951"/>
            <a:ext cx="235743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290 Personas </a:t>
            </a:r>
            <a:r>
              <a:rPr lang="es-ES" sz="1600" dirty="0">
                <a:latin typeface="+mj-lt"/>
              </a:rPr>
              <a:t>Capacitadas en Comercio de Servicios, REPSE y Plan Nacional de Comercio de Servicios</a:t>
            </a:r>
            <a:endParaRPr lang="es-PY" sz="1600" dirty="0">
              <a:latin typeface="+mj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79536" y="2215196"/>
            <a:ext cx="365874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Promoción y difusión de la importancia del Comercio de Servicios en Paraguay.</a:t>
            </a:r>
            <a:endParaRPr lang="es-PY" sz="1600" dirty="0">
              <a:latin typeface="+mj-lt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4400792" y="241162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9" name="18 Rectángulo"/>
          <p:cNvSpPr/>
          <p:nvPr/>
        </p:nvSpPr>
        <p:spPr>
          <a:xfrm>
            <a:off x="2526505" y="1016159"/>
            <a:ext cx="5249509" cy="4154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+mj-lt"/>
              </a:rPr>
              <a:t>FACILITACION DE COMERCIO DE SERVICIOS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976679" y="4046207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16</a:t>
            </a:r>
            <a:r>
              <a:rPr lang="es-ES" sz="1600" dirty="0">
                <a:latin typeface="+mj-lt"/>
              </a:rPr>
              <a:t> Reuniones del Comité Ejecutivo del </a:t>
            </a:r>
            <a:r>
              <a:rPr lang="es-ES" sz="1600" b="1" dirty="0">
                <a:latin typeface="+mj-lt"/>
              </a:rPr>
              <a:t>Foro Nacional de Servicios</a:t>
            </a:r>
            <a:endParaRPr lang="es-PY" sz="1600" b="1" dirty="0">
              <a:latin typeface="+mj-lt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079536" y="3676875"/>
            <a:ext cx="3658746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Coordinar acciones y sugerir recomendaciones a las autoridades nacionales competentes, sobre la regulación nacional en comercio de servicios, a fin de contribuir al desarrollo de una política nacional en materia de comercio de servicios..</a:t>
            </a:r>
            <a:endParaRPr lang="es-PY" sz="1600" dirty="0">
              <a:latin typeface="+mj-lt"/>
            </a:endParaRPr>
          </a:p>
        </p:txBody>
      </p:sp>
      <p:sp>
        <p:nvSpPr>
          <p:cNvPr id="22" name="21 Flecha derecha"/>
          <p:cNvSpPr/>
          <p:nvPr/>
        </p:nvSpPr>
        <p:spPr>
          <a:xfrm>
            <a:off x="4400792" y="4365741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51290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922152" y="1866373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242 </a:t>
            </a:r>
            <a:r>
              <a:rPr lang="es-ES" sz="1600" dirty="0">
                <a:latin typeface="+mj-lt"/>
              </a:rPr>
              <a:t>Reclamos de Comercio Electrónico procesados</a:t>
            </a:r>
            <a:endParaRPr lang="es-PY" sz="1600" dirty="0">
              <a:latin typeface="+mj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79536" y="1486861"/>
            <a:ext cx="365874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Protección de los derechos del consumidor en línea  referentes a operaciones de comercio  electrónico de acuerdo a las facultades atribuidas por el Decreto N° 1165/2014 reglamentario de la Ley N° 4868/2013</a:t>
            </a:r>
            <a:endParaRPr lang="es-PY" sz="1600" dirty="0">
              <a:latin typeface="+mj-lt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4400792" y="201157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9" name="18 Rectángulo"/>
          <p:cNvSpPr/>
          <p:nvPr/>
        </p:nvSpPr>
        <p:spPr>
          <a:xfrm>
            <a:off x="1857375" y="893764"/>
            <a:ext cx="7010400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Gautami"/>
              </a:rPr>
              <a:t>FORMALIZACION DEL COMERCIO DE BIENES Y SERVICIOS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1922152" y="3278395"/>
            <a:ext cx="235743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Control del </a:t>
            </a:r>
            <a:r>
              <a:rPr lang="es-ES" sz="1600" b="1" dirty="0">
                <a:latin typeface="+mj-lt"/>
              </a:rPr>
              <a:t>Sitio web </a:t>
            </a:r>
            <a:r>
              <a:rPr lang="es-ES" sz="1600" dirty="0">
                <a:latin typeface="+mj-lt"/>
              </a:rPr>
              <a:t>del MIC y de las empresas prestadoras de servicios de certificación (PSC)</a:t>
            </a:r>
            <a:endParaRPr lang="es-PY" sz="1600" dirty="0"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025009" y="3477705"/>
            <a:ext cx="36587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Sitio web</a:t>
            </a:r>
            <a:r>
              <a:rPr lang="es-ES" sz="1600" dirty="0">
                <a:latin typeface="+mj-lt"/>
              </a:rPr>
              <a:t> del Prestador de Servicios de Certificación disponible y con información adecuada a la normativa vigente</a:t>
            </a:r>
            <a:endParaRPr lang="es-PY" sz="1600" dirty="0">
              <a:latin typeface="+mj-lt"/>
            </a:endParaRPr>
          </a:p>
        </p:txBody>
      </p:sp>
      <p:sp>
        <p:nvSpPr>
          <p:cNvPr id="24" name="23 Flecha derecha"/>
          <p:cNvSpPr/>
          <p:nvPr/>
        </p:nvSpPr>
        <p:spPr>
          <a:xfrm>
            <a:off x="4346265" y="3790909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5" name="24 Rectángulo"/>
          <p:cNvSpPr/>
          <p:nvPr/>
        </p:nvSpPr>
        <p:spPr>
          <a:xfrm>
            <a:off x="1938579" y="5101301"/>
            <a:ext cx="235743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2 </a:t>
            </a:r>
            <a:r>
              <a:rPr lang="es-ES" sz="1600" dirty="0">
                <a:latin typeface="+mj-lt"/>
              </a:rPr>
              <a:t>Inspecciones a prestadores y proveedores  cualificados de servicios de confianza de comercio electrónico</a:t>
            </a:r>
            <a:endParaRPr lang="es-PY" sz="1600" dirty="0">
              <a:latin typeface="+mj-lt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22386" y="5652352"/>
            <a:ext cx="365874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Cumplimiento de la normativa vigente</a:t>
            </a:r>
            <a:endParaRPr lang="es-PY" sz="1600" dirty="0">
              <a:latin typeface="+mj-lt"/>
            </a:endParaRPr>
          </a:p>
        </p:txBody>
      </p:sp>
      <p:sp>
        <p:nvSpPr>
          <p:cNvPr id="27" name="26 Flecha derecha"/>
          <p:cNvSpPr/>
          <p:nvPr/>
        </p:nvSpPr>
        <p:spPr>
          <a:xfrm>
            <a:off x="4362692" y="5605561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86285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005254" y="1834226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4126 </a:t>
            </a:r>
            <a:r>
              <a:rPr lang="es-ES" sz="1600" dirty="0">
                <a:latin typeface="+mj-lt"/>
              </a:rPr>
              <a:t>Licencias previas de Importación de productos lubricantes.</a:t>
            </a:r>
            <a:endParaRPr lang="es-PY" sz="1600" dirty="0">
              <a:latin typeface="+mj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108111" y="1834225"/>
            <a:ext cx="36587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Mayor control sobre la calidad y legitimidad de los productos lubricantes ingresados al país.</a:t>
            </a:r>
            <a:endParaRPr lang="es-PY" sz="1600" dirty="0">
              <a:latin typeface="+mj-lt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4448417" y="2030648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4" name="13 Rectángulo"/>
          <p:cNvSpPr/>
          <p:nvPr/>
        </p:nvSpPr>
        <p:spPr>
          <a:xfrm>
            <a:off x="1857375" y="998539"/>
            <a:ext cx="7010400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Gautami"/>
              </a:rPr>
              <a:t>FORMALIZACION DEL COMERCIO DE BIENES Y SERVICIOS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005254" y="4557661"/>
            <a:ext cx="235743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964</a:t>
            </a:r>
            <a:r>
              <a:rPr lang="es-ES" sz="1600" dirty="0">
                <a:latin typeface="+mj-lt"/>
              </a:rPr>
              <a:t> Registros de productos lubricantes</a:t>
            </a:r>
            <a:endParaRPr lang="es-PY" sz="1600" dirty="0">
              <a:latin typeface="+mj-lt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108111" y="4557661"/>
            <a:ext cx="365874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Garantizar la calidad de los productos lubricantes comercializados </a:t>
            </a:r>
            <a:endParaRPr lang="es-PY" sz="1600" dirty="0">
              <a:latin typeface="+mj-lt"/>
            </a:endParaRPr>
          </a:p>
        </p:txBody>
      </p:sp>
      <p:sp>
        <p:nvSpPr>
          <p:cNvPr id="17" name="16 Flecha derecha"/>
          <p:cNvSpPr/>
          <p:nvPr/>
        </p:nvSpPr>
        <p:spPr>
          <a:xfrm>
            <a:off x="4429124" y="466171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0" name="19 Rectángulo"/>
          <p:cNvSpPr/>
          <p:nvPr/>
        </p:nvSpPr>
        <p:spPr>
          <a:xfrm>
            <a:off x="2005254" y="3166661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60</a:t>
            </a:r>
            <a:r>
              <a:rPr lang="es-ES" sz="1600" dirty="0">
                <a:latin typeface="+mj-lt"/>
              </a:rPr>
              <a:t> Registros de empresas Importadoras de Lubricantes</a:t>
            </a:r>
            <a:endParaRPr lang="es-PY" sz="1600" dirty="0">
              <a:latin typeface="+mj-lt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108111" y="3057716"/>
            <a:ext cx="36587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Lograr una mayor formalidad en el sector comercial paraguayo que cuente con regulación de productos lubricantes.</a:t>
            </a:r>
            <a:endParaRPr lang="es-PY" sz="1600" dirty="0">
              <a:latin typeface="+mj-lt"/>
            </a:endParaRPr>
          </a:p>
        </p:txBody>
      </p:sp>
      <p:sp>
        <p:nvSpPr>
          <p:cNvPr id="25" name="24 Flecha derecha"/>
          <p:cNvSpPr/>
          <p:nvPr/>
        </p:nvSpPr>
        <p:spPr>
          <a:xfrm>
            <a:off x="4429124" y="3339865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6" name="25 Rectángulo"/>
          <p:cNvSpPr/>
          <p:nvPr/>
        </p:nvSpPr>
        <p:spPr>
          <a:xfrm>
            <a:off x="1976679" y="5672801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689</a:t>
            </a:r>
            <a:r>
              <a:rPr lang="es-ES" sz="1600" dirty="0">
                <a:latin typeface="+mj-lt"/>
              </a:rPr>
              <a:t> Registro de Prestadores de Servicios (REPSE)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5060486" y="5848178"/>
            <a:ext cx="365874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 prestadores de servicios formalizados</a:t>
            </a:r>
            <a:endParaRPr lang="es-PY" sz="1600" dirty="0">
              <a:latin typeface="+mj-lt"/>
            </a:endParaRPr>
          </a:p>
        </p:txBody>
      </p:sp>
      <p:sp>
        <p:nvSpPr>
          <p:cNvPr id="28" name="27 Flecha derecha"/>
          <p:cNvSpPr/>
          <p:nvPr/>
        </p:nvSpPr>
        <p:spPr>
          <a:xfrm>
            <a:off x="4381499" y="5798380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776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47 Rectángulo"/>
          <p:cNvSpPr/>
          <p:nvPr/>
        </p:nvSpPr>
        <p:spPr>
          <a:xfrm>
            <a:off x="1270692" y="1225008"/>
            <a:ext cx="7042310" cy="442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71505">
              <a:defRPr/>
            </a:pPr>
            <a:r>
              <a:rPr lang="pt-BR" sz="2275" b="1" dirty="0">
                <a:solidFill>
                  <a:srgbClr val="002060"/>
                </a:solidFill>
                <a:latin typeface="Calibri"/>
              </a:rPr>
              <a:t>PLAN ESTRATÉGICO DEL MIC</a:t>
            </a:r>
            <a:endParaRPr lang="pt-BR" sz="853" b="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416BCD2-2ADF-4807-A331-940F562BD9B9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0" name="13 Imagen">
              <a:extLst>
                <a:ext uri="{FF2B5EF4-FFF2-40B4-BE49-F238E27FC236}">
                  <a16:creationId xmlns:a16="http://schemas.microsoft.com/office/drawing/2014/main" id="{2292B45E-E71B-47F2-8E8D-3D51EF5D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1" name="14 Conector recto">
              <a:extLst>
                <a:ext uri="{FF2B5EF4-FFF2-40B4-BE49-F238E27FC236}">
                  <a16:creationId xmlns:a16="http://schemas.microsoft.com/office/drawing/2014/main" id="{4474930E-73A9-4685-BA6A-090A00BD1D54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15 Conector recto">
              <a:extLst>
                <a:ext uri="{FF2B5EF4-FFF2-40B4-BE49-F238E27FC236}">
                  <a16:creationId xmlns:a16="http://schemas.microsoft.com/office/drawing/2014/main" id="{7B8A6D71-5630-4AF7-ADF4-829DC41C23BB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2 Conector recto">
              <a:extLst>
                <a:ext uri="{FF2B5EF4-FFF2-40B4-BE49-F238E27FC236}">
                  <a16:creationId xmlns:a16="http://schemas.microsoft.com/office/drawing/2014/main" id="{7CCC0587-0747-4648-8DAF-62566CC5B875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CC7C77AE-1F66-4788-9A91-D95CE546B1E4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41" name="15 Imagen">
                <a:extLst>
                  <a:ext uri="{FF2B5EF4-FFF2-40B4-BE49-F238E27FC236}">
                    <a16:creationId xmlns:a16="http://schemas.microsoft.com/office/drawing/2014/main" id="{7AD938DD-5BF0-463E-9884-68ABFFAD2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42" name="16 Imagen">
                <a:extLst>
                  <a:ext uri="{FF2B5EF4-FFF2-40B4-BE49-F238E27FC236}">
                    <a16:creationId xmlns:a16="http://schemas.microsoft.com/office/drawing/2014/main" id="{9D431249-2942-4C06-B6BF-B151F5087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43" name="17 Imagen">
                <a:extLst>
                  <a:ext uri="{FF2B5EF4-FFF2-40B4-BE49-F238E27FC236}">
                    <a16:creationId xmlns:a16="http://schemas.microsoft.com/office/drawing/2014/main" id="{6EC8A600-ECB5-4A8B-9BC7-A9589DB8F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7" name="9 Grupo">
              <a:extLst>
                <a:ext uri="{FF2B5EF4-FFF2-40B4-BE49-F238E27FC236}">
                  <a16:creationId xmlns:a16="http://schemas.microsoft.com/office/drawing/2014/main" id="{460FA594-7F3D-474E-9D60-D82C25086A0F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8" name="6 Rectángulo">
                <a:extLst>
                  <a:ext uri="{FF2B5EF4-FFF2-40B4-BE49-F238E27FC236}">
                    <a16:creationId xmlns:a16="http://schemas.microsoft.com/office/drawing/2014/main" id="{99153E72-0B37-40B8-97FE-376E95BBDF99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7 Rectángulo">
                <a:extLst>
                  <a:ext uri="{FF2B5EF4-FFF2-40B4-BE49-F238E27FC236}">
                    <a16:creationId xmlns:a16="http://schemas.microsoft.com/office/drawing/2014/main" id="{A5605DEF-8B19-484C-8859-A62830424996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8 Rectángulo">
                <a:extLst>
                  <a:ext uri="{FF2B5EF4-FFF2-40B4-BE49-F238E27FC236}">
                    <a16:creationId xmlns:a16="http://schemas.microsoft.com/office/drawing/2014/main" id="{993AA606-BA70-4720-8D39-F62765C0350D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1 CuadroTexto"/>
          <p:cNvSpPr txBox="1"/>
          <p:nvPr/>
        </p:nvSpPr>
        <p:spPr>
          <a:xfrm>
            <a:off x="1690651" y="1861720"/>
            <a:ext cx="170107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2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Visión:</a:t>
            </a:r>
            <a:endParaRPr lang="es-PY" sz="2275" dirty="0"/>
          </a:p>
        </p:txBody>
      </p:sp>
      <p:sp>
        <p:nvSpPr>
          <p:cNvPr id="3" name="2 CuadroTexto"/>
          <p:cNvSpPr txBox="1"/>
          <p:nvPr/>
        </p:nvSpPr>
        <p:spPr>
          <a:xfrm>
            <a:off x="1727576" y="2365770"/>
            <a:ext cx="6051541" cy="9552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altLang="es-PY" sz="1869" i="1" dirty="0"/>
              <a:t>Ser la institución pública líder en la promoción del desarrollo competitivo y sostenible del sector empresarial en el Paraguay, contribuyendo a la calidad de vida de la sociedad.</a:t>
            </a:r>
            <a:endParaRPr lang="es-PY" sz="1869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690651" y="3852535"/>
            <a:ext cx="170107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2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Misión:</a:t>
            </a:r>
            <a:endParaRPr lang="es-PY" sz="2275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727576" y="4344790"/>
            <a:ext cx="6051542" cy="9752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altLang="es-PY" sz="1869" i="1" dirty="0"/>
              <a:t>Promover políticas públicas que apuntalen el desarrollo sostenible del sector empresarial; a través del incremento de su competitividad</a:t>
            </a:r>
            <a:r>
              <a:rPr lang="es-ES" altLang="es-PY" sz="1950" i="1" dirty="0"/>
              <a:t>.</a:t>
            </a:r>
            <a:endParaRPr lang="es-PY" sz="1950" i="1" dirty="0"/>
          </a:p>
        </p:txBody>
      </p:sp>
    </p:spTree>
    <p:extLst>
      <p:ext uri="{BB962C8B-B14F-4D97-AF65-F5344CB8AC3E}">
        <p14:creationId xmlns:p14="http://schemas.microsoft.com/office/powerpoint/2010/main" val="3701842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1857375" y="893764"/>
            <a:ext cx="7010400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Gautami"/>
              </a:rPr>
              <a:t>FORMALIZACION DEL COMERCIO DE BIENES Y SERVICIOS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857375" y="1487884"/>
            <a:ext cx="235743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856</a:t>
            </a:r>
            <a:r>
              <a:rPr lang="es-ES" sz="1600" dirty="0">
                <a:latin typeface="+mj-lt"/>
              </a:rPr>
              <a:t> Habilitaciones de Estaciones de Servicios para comercialización de combustibles líquidos, GLP y habilitación de Plantas Productoras de biocombustibles y Sistema Conductivo de Carga para Vehículos Eléctricos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209029" y="1956462"/>
            <a:ext cx="365874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Exigir el estricto cumplimiento de las Normas de seguridad y protección ambiental, a los efectos de brindar  seguridad al ciudadano de los locales y la calidad de los productos comercializados.</a:t>
            </a:r>
            <a:endParaRPr lang="es-PY" sz="1600" dirty="0">
              <a:latin typeface="+mj-lt"/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4510992" y="2522217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0" name="29 Rectángulo"/>
          <p:cNvSpPr/>
          <p:nvPr/>
        </p:nvSpPr>
        <p:spPr>
          <a:xfrm>
            <a:off x="1857375" y="4606972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2099</a:t>
            </a:r>
            <a:r>
              <a:rPr lang="es-ES" sz="1600" dirty="0">
                <a:latin typeface="+mj-lt"/>
              </a:rPr>
              <a:t> Fiscalizaciones realizadas por la Dirección General de Combustibles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5209029" y="4484576"/>
            <a:ext cx="365874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Controlar el cumplimiento de los requisitos de seguridad, calidad y legalidad de los productos a disposición de los consumidores en los productos regulados por el MIC.</a:t>
            </a:r>
            <a:endParaRPr lang="es-PY" sz="1600" dirty="0">
              <a:latin typeface="+mj-lt"/>
            </a:endParaRPr>
          </a:p>
        </p:txBody>
      </p:sp>
      <p:sp>
        <p:nvSpPr>
          <p:cNvPr id="32" name="31 Flecha derecha"/>
          <p:cNvSpPr/>
          <p:nvPr/>
        </p:nvSpPr>
        <p:spPr>
          <a:xfrm>
            <a:off x="4510992" y="4926506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61137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1 Grupo">
            <a:extLst>
              <a:ext uri="{FF2B5EF4-FFF2-40B4-BE49-F238E27FC236}">
                <a16:creationId xmlns:a16="http://schemas.microsoft.com/office/drawing/2014/main" id="{FEFACF6F-3698-4303-8C28-279B4E8BBDE1}"/>
              </a:ext>
            </a:extLst>
          </p:cNvPr>
          <p:cNvGrpSpPr/>
          <p:nvPr/>
        </p:nvGrpSpPr>
        <p:grpSpPr>
          <a:xfrm>
            <a:off x="196090" y="49144"/>
            <a:ext cx="9557509" cy="6782352"/>
            <a:chOff x="-314150" y="-200864"/>
            <a:chExt cx="9458150" cy="7546343"/>
          </a:xfrm>
        </p:grpSpPr>
        <p:sp>
          <p:nvSpPr>
            <p:cNvPr id="5" name="23 Rectángulo">
              <a:extLst>
                <a:ext uri="{FF2B5EF4-FFF2-40B4-BE49-F238E27FC236}">
                  <a16:creationId xmlns:a16="http://schemas.microsoft.com/office/drawing/2014/main" id="{EBBA00B8-F429-4E1A-807D-BC18EE80ED87}"/>
                </a:ext>
              </a:extLst>
            </p:cNvPr>
            <p:cNvSpPr/>
            <p:nvPr/>
          </p:nvSpPr>
          <p:spPr>
            <a:xfrm>
              <a:off x="6568440" y="141791"/>
              <a:ext cx="2575560" cy="7332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  <p:pic>
          <p:nvPicPr>
            <p:cNvPr id="6" name="37 Imagen">
              <a:extLst>
                <a:ext uri="{FF2B5EF4-FFF2-40B4-BE49-F238E27FC236}">
                  <a16:creationId xmlns:a16="http://schemas.microsoft.com/office/drawing/2014/main" id="{B65DF709-684C-4DCE-8F25-BBB047C2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150" y="-200864"/>
              <a:ext cx="973777" cy="7546343"/>
            </a:xfrm>
            <a:prstGeom prst="rect">
              <a:avLst/>
            </a:prstGeom>
          </p:spPr>
        </p:pic>
        <p:sp>
          <p:nvSpPr>
            <p:cNvPr id="7" name="38 Rectángulo">
              <a:extLst>
                <a:ext uri="{FF2B5EF4-FFF2-40B4-BE49-F238E27FC236}">
                  <a16:creationId xmlns:a16="http://schemas.microsoft.com/office/drawing/2014/main" id="{56C92761-BEBC-4782-8C1A-E350D2732745}"/>
                </a:ext>
              </a:extLst>
            </p:cNvPr>
            <p:cNvSpPr/>
            <p:nvPr/>
          </p:nvSpPr>
          <p:spPr>
            <a:xfrm>
              <a:off x="659627" y="-200864"/>
              <a:ext cx="106878" cy="754634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PY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B283FB4-43D5-4EC7-AC24-450EB15F7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45991"/>
            <a:ext cx="6524625" cy="8509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1857375" y="893764"/>
            <a:ext cx="7010400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Gautami"/>
              </a:rPr>
              <a:t>FORMALIZACION DEL COMERCIO DE BIENES Y SERVICIOS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857375" y="1664074"/>
            <a:ext cx="235743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1468</a:t>
            </a:r>
            <a:r>
              <a:rPr lang="es-ES" sz="1600" dirty="0">
                <a:latin typeface="+mj-lt"/>
              </a:rPr>
              <a:t> Registros de Importador otorgados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321609" y="1540962"/>
            <a:ext cx="36587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Lograr una mayor formalidad en el sector comercial paraguayo que cuente con regulación de productos..</a:t>
            </a:r>
            <a:endParaRPr lang="es-PY" sz="1600" dirty="0">
              <a:latin typeface="+mj-lt"/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4510992" y="1737386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0" name="29 Rectángulo"/>
          <p:cNvSpPr/>
          <p:nvPr/>
        </p:nvSpPr>
        <p:spPr>
          <a:xfrm>
            <a:off x="1857375" y="3024821"/>
            <a:ext cx="2357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333</a:t>
            </a:r>
            <a:r>
              <a:rPr lang="es-ES" sz="1600" dirty="0">
                <a:latin typeface="+mj-lt"/>
              </a:rPr>
              <a:t> Fiscalizaciones realizadas por Comercio Interior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5209029" y="2902425"/>
            <a:ext cx="365874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Controlar el cumplimiento de los requisitos de seguridad, calidad y legalidad de los productos a disposición de los consumidores en los productos regulados por el MIC.</a:t>
            </a:r>
            <a:endParaRPr lang="es-PY" sz="1600" dirty="0">
              <a:latin typeface="+mj-lt"/>
            </a:endParaRPr>
          </a:p>
        </p:txBody>
      </p:sp>
      <p:sp>
        <p:nvSpPr>
          <p:cNvPr id="32" name="31 Flecha derecha"/>
          <p:cNvSpPr/>
          <p:nvPr/>
        </p:nvSpPr>
        <p:spPr>
          <a:xfrm>
            <a:off x="4510992" y="3344355"/>
            <a:ext cx="5715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22355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solidFill>
                  <a:srgbClr val="002060"/>
                </a:solidFill>
                <a:cs typeface="Calibri"/>
              </a:rPr>
              <a:t>CONTACTO COMERCIO Y SERVICIOS </a:t>
            </a:r>
            <a:endParaRPr lang="es-PY" sz="28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1816337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2995286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3337197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3196255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2826454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4" name="4 Título"/>
          <p:cNvSpPr txBox="1">
            <a:spLocks/>
          </p:cNvSpPr>
          <p:nvPr/>
        </p:nvSpPr>
        <p:spPr bwMode="auto">
          <a:xfrm>
            <a:off x="848065" y="5706000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(021) 6163000 • 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Nº 3333 • </a:t>
            </a:r>
            <a:r>
              <a:rPr lang="es-ES" sz="1400" b="1" dirty="0">
                <a:solidFill>
                  <a:srgbClr val="002060"/>
                </a:solidFill>
                <a:latin typeface="+mn-lt"/>
                <a:cs typeface="Arial"/>
              </a:rPr>
              <a:t>primer piso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289751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@micparaguay</a:t>
            </a:r>
          </a:p>
        </p:txBody>
      </p:sp>
      <p:sp>
        <p:nvSpPr>
          <p:cNvPr id="27" name="2 Rectángulo"/>
          <p:cNvSpPr/>
          <p:nvPr/>
        </p:nvSpPr>
        <p:spPr>
          <a:xfrm>
            <a:off x="3309127" y="6168491"/>
            <a:ext cx="805798" cy="3407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713232">
              <a:lnSpc>
                <a:spcPct val="150000"/>
              </a:lnSpc>
            </a:pPr>
            <a:r>
              <a:rPr lang="es-ES" sz="1200" dirty="0">
                <a:solidFill>
                  <a:srgbClr val="002060"/>
                </a:solidFill>
                <a:cs typeface="Arial"/>
              </a:rPr>
              <a:t>@MIC_PY</a:t>
            </a:r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3F5A19D-5C6A-43FB-B70B-2519934A3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49" y="6219370"/>
            <a:ext cx="302138" cy="2803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5B5B2A0-D787-4699-A167-582EFACC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226" y="6219370"/>
            <a:ext cx="302138" cy="280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01818A-DD5C-4AC4-8711-3ACCDE71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7875" y="6219370"/>
            <a:ext cx="302138" cy="28033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8C7C86-AF52-4AD7-B02E-64A3D11D7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4891" y="6205353"/>
            <a:ext cx="332352" cy="308369"/>
          </a:xfrm>
          <a:prstGeom prst="rect">
            <a:avLst/>
          </a:prstGeom>
        </p:spPr>
      </p:pic>
      <p:sp>
        <p:nvSpPr>
          <p:cNvPr id="29" name="1 Rectángulo">
            <a:extLst>
              <a:ext uri="{FF2B5EF4-FFF2-40B4-BE49-F238E27FC236}">
                <a16:creationId xmlns:a16="http://schemas.microsoft.com/office/drawing/2014/main" id="{DD44D425-E292-4942-B33B-1C7157CD57BF}"/>
              </a:ext>
            </a:extLst>
          </p:cNvPr>
          <p:cNvSpPr/>
          <p:nvPr/>
        </p:nvSpPr>
        <p:spPr>
          <a:xfrm>
            <a:off x="5011176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31" name="1 Rectángulo">
            <a:extLst>
              <a:ext uri="{FF2B5EF4-FFF2-40B4-BE49-F238E27FC236}">
                <a16:creationId xmlns:a16="http://schemas.microsoft.com/office/drawing/2014/main" id="{BCD35A0B-A7D3-4ED5-AD8B-02E6F326376E}"/>
              </a:ext>
            </a:extLst>
          </p:cNvPr>
          <p:cNvSpPr/>
          <p:nvPr/>
        </p:nvSpPr>
        <p:spPr>
          <a:xfrm>
            <a:off x="7311704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 dirty="0">
                <a:solidFill>
                  <a:srgbClr val="002060"/>
                </a:solidFill>
                <a:cs typeface="Arial"/>
              </a:rPr>
              <a:t>MIC Paraguay</a:t>
            </a:r>
          </a:p>
        </p:txBody>
      </p:sp>
      <p:pic>
        <p:nvPicPr>
          <p:cNvPr id="30" name="2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4" y="3212012"/>
            <a:ext cx="1959852" cy="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45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8004" y="1917494"/>
            <a:ext cx="8420083" cy="1044852"/>
          </a:xfrm>
          <a:effectLst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Y" sz="3600" b="1">
                <a:solidFill>
                  <a:srgbClr val="002060"/>
                </a:solidFill>
                <a:cs typeface="Calibri"/>
              </a:rPr>
              <a:t>MUCHAS GRACIAS</a:t>
            </a:r>
            <a:endParaRPr lang="es-PY" sz="280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7" name="Conector recto de flecha 3">
            <a:extLst>
              <a:ext uri="{FF2B5EF4-FFF2-40B4-BE49-F238E27FC236}">
                <a16:creationId xmlns:a16="http://schemas.microsoft.com/office/drawing/2014/main" id="{BAFCBB29-9943-4790-A0EE-E1F11D74B162}"/>
              </a:ext>
            </a:extLst>
          </p:cNvPr>
          <p:cNvCxnSpPr/>
          <p:nvPr/>
        </p:nvCxnSpPr>
        <p:spPr>
          <a:xfrm flipV="1">
            <a:off x="848065" y="1816337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4">
            <a:extLst>
              <a:ext uri="{FF2B5EF4-FFF2-40B4-BE49-F238E27FC236}">
                <a16:creationId xmlns:a16="http://schemas.microsoft.com/office/drawing/2014/main" id="{FA3C393D-09E7-4EE4-B986-E949E93ECF95}"/>
              </a:ext>
            </a:extLst>
          </p:cNvPr>
          <p:cNvCxnSpPr>
            <a:cxnSpLocks/>
          </p:cNvCxnSpPr>
          <p:nvPr/>
        </p:nvCxnSpPr>
        <p:spPr>
          <a:xfrm flipV="1">
            <a:off x="848065" y="2995286"/>
            <a:ext cx="8402034" cy="20127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9" y="3337197"/>
            <a:ext cx="2608563" cy="67147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8" y="3196255"/>
            <a:ext cx="1735086" cy="95333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9733374" y="2826454"/>
            <a:ext cx="172626" cy="602942"/>
            <a:chOff x="9733376" y="3125959"/>
            <a:chExt cx="172626" cy="602942"/>
          </a:xfrm>
        </p:grpSpPr>
        <p:sp>
          <p:nvSpPr>
            <p:cNvPr id="24" name="23 Rectángulo"/>
            <p:cNvSpPr/>
            <p:nvPr/>
          </p:nvSpPr>
          <p:spPr>
            <a:xfrm>
              <a:off x="9733376" y="3125959"/>
              <a:ext cx="172626" cy="2012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9733376" y="3327257"/>
              <a:ext cx="172626" cy="201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9733376" y="3527603"/>
              <a:ext cx="172626" cy="2012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4" name="4 Título"/>
          <p:cNvSpPr txBox="1">
            <a:spLocks/>
          </p:cNvSpPr>
          <p:nvPr/>
        </p:nvSpPr>
        <p:spPr bwMode="auto">
          <a:xfrm>
            <a:off x="848065" y="5706000"/>
            <a:ext cx="8402034" cy="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3232"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 • Avda. </a:t>
            </a:r>
            <a:r>
              <a:rPr lang="es-ES" sz="1400" dirty="0" err="1">
                <a:solidFill>
                  <a:srgbClr val="002060"/>
                </a:solidFill>
                <a:latin typeface="+mn-lt"/>
                <a:cs typeface="Arial"/>
              </a:rPr>
              <a:t>Mcal</a:t>
            </a:r>
            <a:r>
              <a:rPr lang="es-ES" sz="1400" dirty="0">
                <a:solidFill>
                  <a:srgbClr val="002060"/>
                </a:solidFill>
                <a:latin typeface="+mn-lt"/>
                <a:cs typeface="Arial"/>
              </a:rPr>
              <a:t>. López Nº 3333 • Villa Morra – Asunción</a:t>
            </a:r>
            <a:endParaRPr lang="es-E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289751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27" name="2 Rectángulo"/>
          <p:cNvSpPr/>
          <p:nvPr/>
        </p:nvSpPr>
        <p:spPr>
          <a:xfrm>
            <a:off x="3309127" y="6168491"/>
            <a:ext cx="805798" cy="3407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713232">
              <a:lnSpc>
                <a:spcPct val="150000"/>
              </a:lnSpc>
            </a:pPr>
            <a:r>
              <a:rPr lang="es-ES" sz="1200">
                <a:solidFill>
                  <a:srgbClr val="002060"/>
                </a:solidFill>
                <a:cs typeface="Arial"/>
              </a:rPr>
              <a:t>@MIC_PY</a:t>
            </a:r>
            <a:endParaRPr lang="es-ES" sz="120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3F5A19D-5C6A-43FB-B70B-2519934A3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49" y="6219370"/>
            <a:ext cx="302138" cy="2803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5B5B2A0-D787-4699-A167-582EFACC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2226" y="6219370"/>
            <a:ext cx="302138" cy="280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01818A-DD5C-4AC4-8711-3ACCDE71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7875" y="6219370"/>
            <a:ext cx="302138" cy="28033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8C7C86-AF52-4AD7-B02E-64A3D11D7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4891" y="6205353"/>
            <a:ext cx="332352" cy="308369"/>
          </a:xfrm>
          <a:prstGeom prst="rect">
            <a:avLst/>
          </a:prstGeom>
        </p:spPr>
      </p:pic>
      <p:sp>
        <p:nvSpPr>
          <p:cNvPr id="29" name="1 Rectángulo">
            <a:extLst>
              <a:ext uri="{FF2B5EF4-FFF2-40B4-BE49-F238E27FC236}">
                <a16:creationId xmlns:a16="http://schemas.microsoft.com/office/drawing/2014/main" id="{DD44D425-E292-4942-B33B-1C7157CD57BF}"/>
              </a:ext>
            </a:extLst>
          </p:cNvPr>
          <p:cNvSpPr/>
          <p:nvPr/>
        </p:nvSpPr>
        <p:spPr>
          <a:xfrm>
            <a:off x="5011176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@</a:t>
            </a:r>
            <a:r>
              <a:rPr lang="es-ES" sz="1200" err="1">
                <a:solidFill>
                  <a:srgbClr val="002060"/>
                </a:solidFill>
                <a:cs typeface="Arial"/>
              </a:rPr>
              <a:t>micparaguay</a:t>
            </a:r>
            <a:endParaRPr lang="es-ES" sz="1200">
              <a:solidFill>
                <a:srgbClr val="002060"/>
              </a:solidFill>
              <a:cs typeface="Arial"/>
            </a:endParaRPr>
          </a:p>
        </p:txBody>
      </p:sp>
      <p:sp>
        <p:nvSpPr>
          <p:cNvPr id="31" name="1 Rectángulo">
            <a:extLst>
              <a:ext uri="{FF2B5EF4-FFF2-40B4-BE49-F238E27FC236}">
                <a16:creationId xmlns:a16="http://schemas.microsoft.com/office/drawing/2014/main" id="{BCD35A0B-A7D3-4ED5-AD8B-02E6F326376E}"/>
              </a:ext>
            </a:extLst>
          </p:cNvPr>
          <p:cNvSpPr/>
          <p:nvPr/>
        </p:nvSpPr>
        <p:spPr>
          <a:xfrm>
            <a:off x="7311704" y="6205649"/>
            <a:ext cx="193839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713232"/>
            <a:r>
              <a:rPr lang="es-ES" sz="1200">
                <a:solidFill>
                  <a:srgbClr val="002060"/>
                </a:solidFill>
                <a:cs typeface="Arial"/>
              </a:rPr>
              <a:t>MIC Paraguay</a:t>
            </a:r>
          </a:p>
        </p:txBody>
      </p:sp>
      <p:pic>
        <p:nvPicPr>
          <p:cNvPr id="30" name="2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4" y="3212012"/>
            <a:ext cx="1959852" cy="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8DA45188-9B2F-4F18-AC86-9F9D4035AD8D}"/>
              </a:ext>
            </a:extLst>
          </p:cNvPr>
          <p:cNvSpPr/>
          <p:nvPr/>
        </p:nvSpPr>
        <p:spPr>
          <a:xfrm>
            <a:off x="3627835" y="2517490"/>
            <a:ext cx="2685952" cy="265200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91CB2831-F907-44BC-BDE1-C9F640DCCC5C}"/>
              </a:ext>
            </a:extLst>
          </p:cNvPr>
          <p:cNvSpPr/>
          <p:nvPr/>
        </p:nvSpPr>
        <p:spPr>
          <a:xfrm>
            <a:off x="4119254" y="3021036"/>
            <a:ext cx="1710307" cy="1707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D3DF4-3E79-4DCF-A79C-2FCE491E5B8B}"/>
              </a:ext>
            </a:extLst>
          </p:cNvPr>
          <p:cNvSpPr txBox="1"/>
          <p:nvPr/>
        </p:nvSpPr>
        <p:spPr>
          <a:xfrm>
            <a:off x="4199688" y="3643115"/>
            <a:ext cx="154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</a:rPr>
              <a:t>V</a:t>
            </a:r>
            <a:r>
              <a:rPr lang="es-PY" sz="2400" b="1" dirty="0">
                <a:solidFill>
                  <a:srgbClr val="002060"/>
                </a:solidFill>
              </a:rPr>
              <a:t>ALORES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814845-BDE8-4894-8CAB-436A4CB1AA92}"/>
              </a:ext>
            </a:extLst>
          </p:cNvPr>
          <p:cNvSpPr/>
          <p:nvPr/>
        </p:nvSpPr>
        <p:spPr>
          <a:xfrm>
            <a:off x="6683393" y="5090054"/>
            <a:ext cx="103745" cy="4076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79ACF5D-CF07-4189-902F-7ECC062CFC74}"/>
              </a:ext>
            </a:extLst>
          </p:cNvPr>
          <p:cNvSpPr/>
          <p:nvPr/>
        </p:nvSpPr>
        <p:spPr>
          <a:xfrm>
            <a:off x="7312172" y="2842253"/>
            <a:ext cx="94967" cy="4824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2867194-5598-4590-A532-00F1435330E1}"/>
              </a:ext>
            </a:extLst>
          </p:cNvPr>
          <p:cNvSpPr/>
          <p:nvPr/>
        </p:nvSpPr>
        <p:spPr>
          <a:xfrm rot="5400000">
            <a:off x="4917018" y="1912339"/>
            <a:ext cx="107586" cy="555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0BE0BF1C-EA51-46F6-BB83-0D43806DA3B2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2767220" y="4781116"/>
            <a:ext cx="1253963" cy="23769"/>
          </a:xfrm>
          <a:prstGeom prst="bentConnector4">
            <a:avLst>
              <a:gd name="adj1" fmla="val 34316"/>
              <a:gd name="adj2" fmla="val -681432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F1CF8B5A-D96A-4427-B894-95641E802DD7}"/>
              </a:ext>
            </a:extLst>
          </p:cNvPr>
          <p:cNvCxnSpPr>
            <a:cxnSpLocks/>
            <a:endCxn id="7" idx="6"/>
          </p:cNvCxnSpPr>
          <p:nvPr/>
        </p:nvCxnSpPr>
        <p:spPr>
          <a:xfrm rot="10800000">
            <a:off x="6313786" y="3843493"/>
            <a:ext cx="1099220" cy="337552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E78591D7-BD16-4940-866F-3513734963B6}"/>
              </a:ext>
            </a:extLst>
          </p:cNvPr>
          <p:cNvCxnSpPr>
            <a:cxnSpLocks/>
            <a:stCxn id="7" idx="7"/>
            <a:endCxn id="48" idx="1"/>
          </p:cNvCxnSpPr>
          <p:nvPr/>
        </p:nvCxnSpPr>
        <p:spPr>
          <a:xfrm rot="16200000" flipH="1">
            <a:off x="6527511" y="2298793"/>
            <a:ext cx="177587" cy="1391733"/>
          </a:xfrm>
          <a:prstGeom prst="bentConnector4">
            <a:avLst>
              <a:gd name="adj1" fmla="val -104589"/>
              <a:gd name="adj2" fmla="val 64132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BC5CB58E-3D48-4C8E-BFDD-90D87E34F978}"/>
              </a:ext>
            </a:extLst>
          </p:cNvPr>
          <p:cNvCxnSpPr>
            <a:cxnSpLocks/>
            <a:stCxn id="51" idx="1"/>
            <a:endCxn id="7" idx="0"/>
          </p:cNvCxnSpPr>
          <p:nvPr/>
        </p:nvCxnSpPr>
        <p:spPr>
          <a:xfrm>
            <a:off x="4970811" y="2136078"/>
            <a:ext cx="0" cy="38141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DDD37BD-8924-4B89-8C6E-CEDA5DE40DB9}"/>
              </a:ext>
            </a:extLst>
          </p:cNvPr>
          <p:cNvSpPr/>
          <p:nvPr/>
        </p:nvSpPr>
        <p:spPr>
          <a:xfrm>
            <a:off x="2108292" y="3336896"/>
            <a:ext cx="98702" cy="44528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9758319-88AC-4B53-8308-8CAAA9B12018}"/>
              </a:ext>
            </a:extLst>
          </p:cNvPr>
          <p:cNvGrpSpPr/>
          <p:nvPr/>
        </p:nvGrpSpPr>
        <p:grpSpPr>
          <a:xfrm>
            <a:off x="1165726" y="875695"/>
            <a:ext cx="7811589" cy="5190110"/>
            <a:chOff x="291738" y="286470"/>
            <a:chExt cx="9614263" cy="6387828"/>
          </a:xfrm>
        </p:grpSpPr>
        <p:grpSp>
          <p:nvGrpSpPr>
            <p:cNvPr id="34" name="9 Grupo">
              <a:extLst>
                <a:ext uri="{FF2B5EF4-FFF2-40B4-BE49-F238E27FC236}">
                  <a16:creationId xmlns:a16="http://schemas.microsoft.com/office/drawing/2014/main" id="{5AA9BBAF-8903-46DB-A591-FB0BD4A6E1E2}"/>
                </a:ext>
              </a:extLst>
            </p:cNvPr>
            <p:cNvGrpSpPr/>
            <p:nvPr/>
          </p:nvGrpSpPr>
          <p:grpSpPr>
            <a:xfrm>
              <a:off x="9765742" y="3196532"/>
              <a:ext cx="140259" cy="471905"/>
              <a:chOff x="8702040" y="2321859"/>
              <a:chExt cx="159347" cy="497426"/>
            </a:xfrm>
          </p:grpSpPr>
          <p:sp>
            <p:nvSpPr>
              <p:cNvPr id="62" name="6 Rectángulo">
                <a:extLst>
                  <a:ext uri="{FF2B5EF4-FFF2-40B4-BE49-F238E27FC236}">
                    <a16:creationId xmlns:a16="http://schemas.microsoft.com/office/drawing/2014/main" id="{AD9A8A47-5A9B-4239-ADE2-9EE0DBFCC75A}"/>
                  </a:ext>
                </a:extLst>
              </p:cNvPr>
              <p:cNvSpPr/>
              <p:nvPr/>
            </p:nvSpPr>
            <p:spPr>
              <a:xfrm>
                <a:off x="8702040" y="2321859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189" dirty="0"/>
                  <a:t>     </a:t>
                </a:r>
                <a:endParaRPr lang="es-PY" sz="1189" dirty="0"/>
              </a:p>
            </p:txBody>
          </p:sp>
          <p:sp>
            <p:nvSpPr>
              <p:cNvPr id="63" name="7 Rectángulo">
                <a:extLst>
                  <a:ext uri="{FF2B5EF4-FFF2-40B4-BE49-F238E27FC236}">
                    <a16:creationId xmlns:a16="http://schemas.microsoft.com/office/drawing/2014/main" id="{F88A85D5-8ADB-40FA-9FE7-0BC3FFD82A45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 sz="1189"/>
              </a:p>
            </p:txBody>
          </p:sp>
          <p:sp>
            <p:nvSpPr>
              <p:cNvPr id="64" name="8 Rectángulo">
                <a:extLst>
                  <a:ext uri="{FF2B5EF4-FFF2-40B4-BE49-F238E27FC236}">
                    <a16:creationId xmlns:a16="http://schemas.microsoft.com/office/drawing/2014/main" id="{CE70EC87-FA96-434A-8F6D-29B3DECB9D25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Y" sz="1189"/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0651219D-93AC-40FE-866E-D6F49FA7BF55}"/>
                </a:ext>
              </a:extLst>
            </p:cNvPr>
            <p:cNvGrpSpPr/>
            <p:nvPr/>
          </p:nvGrpSpPr>
          <p:grpSpPr>
            <a:xfrm>
              <a:off x="291738" y="6276812"/>
              <a:ext cx="9236108" cy="397486"/>
              <a:chOff x="359061" y="6202477"/>
              <a:chExt cx="11367517" cy="489214"/>
            </a:xfrm>
          </p:grpSpPr>
          <p:cxnSp>
            <p:nvCxnSpPr>
              <p:cNvPr id="55" name="2 Conector recto">
                <a:extLst>
                  <a:ext uri="{FF2B5EF4-FFF2-40B4-BE49-F238E27FC236}">
                    <a16:creationId xmlns:a16="http://schemas.microsoft.com/office/drawing/2014/main" id="{A09642C4-2988-42DA-83FE-6AC6D72AE2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061" y="6459603"/>
                <a:ext cx="7344328" cy="0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57265DF9-F64B-47BC-B98C-19152B3BC270}"/>
                  </a:ext>
                </a:extLst>
              </p:cNvPr>
              <p:cNvGrpSpPr/>
              <p:nvPr/>
            </p:nvGrpSpPr>
            <p:grpSpPr>
              <a:xfrm>
                <a:off x="7905205" y="6202477"/>
                <a:ext cx="3821373" cy="489214"/>
                <a:chOff x="2414545" y="5282187"/>
                <a:chExt cx="7446773" cy="953339"/>
              </a:xfrm>
            </p:grpSpPr>
            <p:pic>
              <p:nvPicPr>
                <p:cNvPr id="58" name="Imagen 57">
                  <a:extLst>
                    <a:ext uri="{FF2B5EF4-FFF2-40B4-BE49-F238E27FC236}">
                      <a16:creationId xmlns:a16="http://schemas.microsoft.com/office/drawing/2014/main" id="{5F34EFE6-77DC-4436-A1AB-77906A8707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4545" y="5306582"/>
                  <a:ext cx="1923123" cy="904548"/>
                </a:xfrm>
                <a:prstGeom prst="rect">
                  <a:avLst/>
                </a:prstGeom>
              </p:spPr>
            </p:pic>
            <p:pic>
              <p:nvPicPr>
                <p:cNvPr id="59" name="Imagen 58">
                  <a:extLst>
                    <a:ext uri="{FF2B5EF4-FFF2-40B4-BE49-F238E27FC236}">
                      <a16:creationId xmlns:a16="http://schemas.microsoft.com/office/drawing/2014/main" id="{0337B828-8BB7-409B-9D00-F00C13AA5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5283" y="5417359"/>
                  <a:ext cx="2653335" cy="682995"/>
                </a:xfrm>
                <a:prstGeom prst="rect">
                  <a:avLst/>
                </a:prstGeom>
              </p:spPr>
            </p:pic>
            <p:pic>
              <p:nvPicPr>
                <p:cNvPr id="60" name="Imagen 59">
                  <a:extLst>
                    <a:ext uri="{FF2B5EF4-FFF2-40B4-BE49-F238E27FC236}">
                      <a16:creationId xmlns:a16="http://schemas.microsoft.com/office/drawing/2014/main" id="{B8F1E9BA-A9A6-4463-B6D2-FCDC1CE74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26232" y="5282187"/>
                  <a:ext cx="1735086" cy="95333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33632C34-946B-4B11-992B-86859C8DE726}"/>
                </a:ext>
              </a:extLst>
            </p:cNvPr>
            <p:cNvGrpSpPr/>
            <p:nvPr/>
          </p:nvGrpSpPr>
          <p:grpSpPr>
            <a:xfrm>
              <a:off x="291738" y="286470"/>
              <a:ext cx="9236108" cy="301685"/>
              <a:chOff x="291738" y="825966"/>
              <a:chExt cx="9236108" cy="301685"/>
            </a:xfrm>
          </p:grpSpPr>
          <p:pic>
            <p:nvPicPr>
              <p:cNvPr id="50" name="13 Imagen">
                <a:extLst>
                  <a:ext uri="{FF2B5EF4-FFF2-40B4-BE49-F238E27FC236}">
                    <a16:creationId xmlns:a16="http://schemas.microsoft.com/office/drawing/2014/main" id="{B7FC237C-F4A8-4BF6-9C51-BFE886B96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0175" y="825966"/>
                <a:ext cx="299232" cy="301685"/>
              </a:xfrm>
              <a:prstGeom prst="rect">
                <a:avLst/>
              </a:prstGeom>
            </p:spPr>
          </p:pic>
          <p:cxnSp>
            <p:nvCxnSpPr>
              <p:cNvPr id="53" name="14 Conector recto">
                <a:extLst>
                  <a:ext uri="{FF2B5EF4-FFF2-40B4-BE49-F238E27FC236}">
                    <a16:creationId xmlns:a16="http://schemas.microsoft.com/office/drawing/2014/main" id="{D728FBD3-DDEE-4CBC-B255-2261129CE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738" y="976808"/>
                <a:ext cx="4292124" cy="0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4 Conector recto">
                <a:extLst>
                  <a:ext uri="{FF2B5EF4-FFF2-40B4-BE49-F238E27FC236}">
                    <a16:creationId xmlns:a16="http://schemas.microsoft.com/office/drawing/2014/main" id="{3946F390-1F2D-4AD6-A3C5-6F68E5A7EC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5722" y="976808"/>
                <a:ext cx="4292124" cy="0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Conector: angular 75">
            <a:extLst>
              <a:ext uri="{FF2B5EF4-FFF2-40B4-BE49-F238E27FC236}">
                <a16:creationId xmlns:a16="http://schemas.microsoft.com/office/drawing/2014/main" id="{80870711-3CEF-46B3-A1F6-CA48CD1BCFD2}"/>
              </a:ext>
            </a:extLst>
          </p:cNvPr>
          <p:cNvCxnSpPr>
            <a:cxnSpLocks/>
            <a:endCxn id="7" idx="5"/>
          </p:cNvCxnSpPr>
          <p:nvPr/>
        </p:nvCxnSpPr>
        <p:spPr>
          <a:xfrm rot="10800000">
            <a:off x="5920439" y="4781117"/>
            <a:ext cx="695871" cy="487314"/>
          </a:xfrm>
          <a:prstGeom prst="bentConnector2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ángulo 76">
            <a:extLst>
              <a:ext uri="{FF2B5EF4-FFF2-40B4-BE49-F238E27FC236}">
                <a16:creationId xmlns:a16="http://schemas.microsoft.com/office/drawing/2014/main" id="{8E432877-015F-40C7-8E1A-D091E79B1A08}"/>
              </a:ext>
            </a:extLst>
          </p:cNvPr>
          <p:cNvSpPr/>
          <p:nvPr/>
        </p:nvSpPr>
        <p:spPr>
          <a:xfrm>
            <a:off x="7470113" y="3988020"/>
            <a:ext cx="103745" cy="4076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cxnSp>
        <p:nvCxnSpPr>
          <p:cNvPr id="108" name="Conector: angular 107">
            <a:extLst>
              <a:ext uri="{FF2B5EF4-FFF2-40B4-BE49-F238E27FC236}">
                <a16:creationId xmlns:a16="http://schemas.microsoft.com/office/drawing/2014/main" id="{2FC39A22-01C9-4ED6-AA5D-4AEAF646D61B}"/>
              </a:ext>
            </a:extLst>
          </p:cNvPr>
          <p:cNvCxnSpPr>
            <a:cxnSpLocks/>
          </p:cNvCxnSpPr>
          <p:nvPr/>
        </p:nvCxnSpPr>
        <p:spPr>
          <a:xfrm>
            <a:off x="2767220" y="2582434"/>
            <a:ext cx="1324525" cy="282824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: angular 108">
            <a:extLst>
              <a:ext uri="{FF2B5EF4-FFF2-40B4-BE49-F238E27FC236}">
                <a16:creationId xmlns:a16="http://schemas.microsoft.com/office/drawing/2014/main" id="{FA61F3A6-EE14-4FDF-8316-A2341A85DB44}"/>
              </a:ext>
            </a:extLst>
          </p:cNvPr>
          <p:cNvCxnSpPr>
            <a:cxnSpLocks/>
          </p:cNvCxnSpPr>
          <p:nvPr/>
        </p:nvCxnSpPr>
        <p:spPr>
          <a:xfrm>
            <a:off x="2239617" y="3539240"/>
            <a:ext cx="1518203" cy="343208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FED64E1B-7858-460C-8591-A74EEE70F54A}"/>
              </a:ext>
            </a:extLst>
          </p:cNvPr>
          <p:cNvSpPr/>
          <p:nvPr/>
        </p:nvSpPr>
        <p:spPr>
          <a:xfrm>
            <a:off x="2658730" y="4598305"/>
            <a:ext cx="98702" cy="44528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3A447A64-5DCC-438E-BC1E-566F79B8CE7A}"/>
              </a:ext>
            </a:extLst>
          </p:cNvPr>
          <p:cNvSpPr/>
          <p:nvPr/>
        </p:nvSpPr>
        <p:spPr>
          <a:xfrm>
            <a:off x="2658729" y="2375931"/>
            <a:ext cx="98702" cy="44528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189"/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42326B4-0030-4A18-88AF-7E0315F0B024}"/>
              </a:ext>
            </a:extLst>
          </p:cNvPr>
          <p:cNvSpPr txBox="1"/>
          <p:nvPr/>
        </p:nvSpPr>
        <p:spPr>
          <a:xfrm>
            <a:off x="4523292" y="1809574"/>
            <a:ext cx="895037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44" dirty="0"/>
              <a:t>RESPETO</a:t>
            </a:r>
            <a:endParaRPr lang="es-PY" sz="1544" dirty="0"/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E45EF8CE-C825-4FB4-AC46-46B5375D4407}"/>
              </a:ext>
            </a:extLst>
          </p:cNvPr>
          <p:cNvSpPr txBox="1"/>
          <p:nvPr/>
        </p:nvSpPr>
        <p:spPr>
          <a:xfrm>
            <a:off x="7452385" y="2939768"/>
            <a:ext cx="1259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COMPROMISO</a:t>
            </a:r>
            <a:endParaRPr lang="es-PY" sz="1400" dirty="0"/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9B9D36ED-138C-4FAA-A574-6BF35F4679FA}"/>
              </a:ext>
            </a:extLst>
          </p:cNvPr>
          <p:cNvSpPr txBox="1"/>
          <p:nvPr/>
        </p:nvSpPr>
        <p:spPr>
          <a:xfrm>
            <a:off x="806549" y="2440200"/>
            <a:ext cx="1821905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3" dirty="0"/>
              <a:t>ESPÍRITU DE SERVICIO</a:t>
            </a:r>
            <a:endParaRPr lang="es-PY" sz="1463" dirty="0"/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34A1B8E5-88A2-468E-B75C-A029FCFB1826}"/>
              </a:ext>
            </a:extLst>
          </p:cNvPr>
          <p:cNvSpPr txBox="1"/>
          <p:nvPr/>
        </p:nvSpPr>
        <p:spPr>
          <a:xfrm>
            <a:off x="287248" y="3429000"/>
            <a:ext cx="1851497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3" dirty="0"/>
              <a:t>IGUALDAD Y EQUIDAD</a:t>
            </a:r>
            <a:endParaRPr lang="es-PY" sz="1463" dirty="0"/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25948D22-3E1B-4A01-ACFB-49D87CBF6EC7}"/>
              </a:ext>
            </a:extLst>
          </p:cNvPr>
          <p:cNvSpPr txBox="1"/>
          <p:nvPr/>
        </p:nvSpPr>
        <p:spPr>
          <a:xfrm>
            <a:off x="7554848" y="4052603"/>
            <a:ext cx="116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HONESTIDAD</a:t>
            </a:r>
            <a:endParaRPr lang="es-PY" sz="1400" dirty="0"/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37C2EAE9-B3CE-4B8E-8A91-744ECC9217F1}"/>
              </a:ext>
            </a:extLst>
          </p:cNvPr>
          <p:cNvSpPr txBox="1"/>
          <p:nvPr/>
        </p:nvSpPr>
        <p:spPr>
          <a:xfrm>
            <a:off x="6748594" y="5152426"/>
            <a:ext cx="1572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RESPONSABILIDAD</a:t>
            </a:r>
            <a:endParaRPr lang="es-PY" sz="1400" dirty="0"/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60C96104-6A55-4970-9B6E-1DEA2E5A857B}"/>
              </a:ext>
            </a:extLst>
          </p:cNvPr>
          <p:cNvSpPr txBox="1"/>
          <p:nvPr/>
        </p:nvSpPr>
        <p:spPr>
          <a:xfrm>
            <a:off x="1394359" y="4670509"/>
            <a:ext cx="120038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3" dirty="0"/>
              <a:t>INNOVACIÓN </a:t>
            </a:r>
            <a:endParaRPr lang="es-PY" sz="1463" dirty="0"/>
          </a:p>
        </p:txBody>
      </p:sp>
      <p:sp>
        <p:nvSpPr>
          <p:cNvPr id="42" name="47 Rectángulo">
            <a:extLst>
              <a:ext uri="{FF2B5EF4-FFF2-40B4-BE49-F238E27FC236}">
                <a16:creationId xmlns:a16="http://schemas.microsoft.com/office/drawing/2014/main" id="{0ACE7992-02D4-41A6-B8A6-4E383B072741}"/>
              </a:ext>
            </a:extLst>
          </p:cNvPr>
          <p:cNvSpPr/>
          <p:nvPr/>
        </p:nvSpPr>
        <p:spPr>
          <a:xfrm>
            <a:off x="1319936" y="1192952"/>
            <a:ext cx="704231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71505">
              <a:defRPr/>
            </a:pPr>
            <a:r>
              <a:rPr lang="pt-BR" sz="1950" b="1" dirty="0">
                <a:solidFill>
                  <a:srgbClr val="002060"/>
                </a:solidFill>
                <a:latin typeface="Calibri"/>
              </a:rPr>
              <a:t>PLAN ESTRATÉGICO DEL MIC</a:t>
            </a:r>
            <a:endParaRPr lang="pt-BR" sz="813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45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47 Rectángulo"/>
          <p:cNvSpPr/>
          <p:nvPr/>
        </p:nvSpPr>
        <p:spPr>
          <a:xfrm>
            <a:off x="1413170" y="1246596"/>
            <a:ext cx="704231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71505">
              <a:defRPr/>
            </a:pPr>
            <a:r>
              <a:rPr lang="pt-BR" sz="1950" b="1" dirty="0">
                <a:solidFill>
                  <a:srgbClr val="002060"/>
                </a:solidFill>
                <a:latin typeface="Calibri"/>
              </a:rPr>
              <a:t>PLAN ESTRATÉGICO DEL MIC</a:t>
            </a:r>
            <a:endParaRPr lang="pt-BR" sz="813" b="1" dirty="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25" name="Tabla 24"/>
          <p:cNvGraphicFramePr>
            <a:graphicFrameLocks noGrp="1"/>
          </p:cNvGraphicFramePr>
          <p:nvPr/>
        </p:nvGraphicFramePr>
        <p:xfrm>
          <a:off x="1070175" y="1747768"/>
          <a:ext cx="7728297" cy="3594419"/>
        </p:xfrm>
        <a:graphic>
          <a:graphicData uri="http://schemas.openxmlformats.org/drawingml/2006/table">
            <a:tbl>
              <a:tblPr firstRow="1" firstCol="1" bandRow="1"/>
              <a:tblGrid>
                <a:gridCol w="3556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2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153"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EJES ESTRATÉGICOS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OBJETIVOS ESTRATÉGICOS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639"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</a:rPr>
                        <a:t>Eje Estratégico 1: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</a:rPr>
                        <a:t>Mercados e Inversión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OE1: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Abrir y ampliar mercados.	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OE2: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Incrementar la inversión extranjera directa (IED)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OE3: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Incrementar la inversión local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570"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</a:rPr>
                        <a:t>Eje Estratégico 2: 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</a:rPr>
                        <a:t>Mejora del ambiente competitivo empresarial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OE4: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Fortalecer sectores económicos (industriales, de comercio y de servicios) que apunten a diversificar la oferta exportable.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OE5: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Desarrollar el ecosistema de emprendedurismo y de las Mipymes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057"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</a:rPr>
                        <a:t>Eje Estratégico 3: </a:t>
                      </a:r>
                      <a:endParaRPr lang="es-ES" sz="13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</a:rPr>
                        <a:t>Fortalecimiento Institucional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53631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072621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608932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145243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68155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217864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754175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290486" algn="l" defTabSz="1072621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OE6:</a:t>
                      </a: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Fortalecimiento y rediseño institucional del MIC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" name="Grupo 18">
            <a:extLst>
              <a:ext uri="{FF2B5EF4-FFF2-40B4-BE49-F238E27FC236}">
                <a16:creationId xmlns:a16="http://schemas.microsoft.com/office/drawing/2014/main" id="{A416BCD2-2ADF-4807-A331-940F562BD9B9}"/>
              </a:ext>
            </a:extLst>
          </p:cNvPr>
          <p:cNvGrpSpPr/>
          <p:nvPr/>
        </p:nvGrpSpPr>
        <p:grpSpPr>
          <a:xfrm>
            <a:off x="1401473" y="846275"/>
            <a:ext cx="7575841" cy="5195819"/>
            <a:chOff x="581890" y="250262"/>
            <a:chExt cx="9324112" cy="6394854"/>
          </a:xfrm>
        </p:grpSpPr>
        <p:pic>
          <p:nvPicPr>
            <p:cNvPr id="20" name="13 Imagen">
              <a:extLst>
                <a:ext uri="{FF2B5EF4-FFF2-40B4-BE49-F238E27FC236}">
                  <a16:creationId xmlns:a16="http://schemas.microsoft.com/office/drawing/2014/main" id="{2292B45E-E71B-47F2-8E8D-3D51EF5D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658" y="250262"/>
              <a:ext cx="335323" cy="337550"/>
            </a:xfrm>
            <a:prstGeom prst="rect">
              <a:avLst/>
            </a:prstGeom>
          </p:spPr>
        </p:pic>
        <p:cxnSp>
          <p:nvCxnSpPr>
            <p:cNvPr id="21" name="14 Conector recto">
              <a:extLst>
                <a:ext uri="{FF2B5EF4-FFF2-40B4-BE49-F238E27FC236}">
                  <a16:creationId xmlns:a16="http://schemas.microsoft.com/office/drawing/2014/main" id="{4474930E-73A9-4685-BA6A-090A00BD1D54}"/>
                </a:ext>
              </a:extLst>
            </p:cNvPr>
            <p:cNvCxnSpPr/>
            <p:nvPr/>
          </p:nvCxnSpPr>
          <p:spPr>
            <a:xfrm>
              <a:off x="581890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15 Conector recto">
              <a:extLst>
                <a:ext uri="{FF2B5EF4-FFF2-40B4-BE49-F238E27FC236}">
                  <a16:creationId xmlns:a16="http://schemas.microsoft.com/office/drawing/2014/main" id="{7B8A6D71-5630-4AF7-ADF4-829DC41C23BB}"/>
                </a:ext>
              </a:extLst>
            </p:cNvPr>
            <p:cNvCxnSpPr/>
            <p:nvPr/>
          </p:nvCxnSpPr>
          <p:spPr>
            <a:xfrm>
              <a:off x="5302691" y="419037"/>
              <a:ext cx="396005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2 Conector recto">
              <a:extLst>
                <a:ext uri="{FF2B5EF4-FFF2-40B4-BE49-F238E27FC236}">
                  <a16:creationId xmlns:a16="http://schemas.microsoft.com/office/drawing/2014/main" id="{7CCC0587-0747-4648-8DAF-62566CC5B875}"/>
                </a:ext>
              </a:extLst>
            </p:cNvPr>
            <p:cNvCxnSpPr>
              <a:cxnSpLocks/>
            </p:cNvCxnSpPr>
            <p:nvPr/>
          </p:nvCxnSpPr>
          <p:spPr>
            <a:xfrm>
              <a:off x="581890" y="6400509"/>
              <a:ext cx="5061528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CC7C77AE-1F66-4788-9A91-D95CE546B1E4}"/>
                </a:ext>
              </a:extLst>
            </p:cNvPr>
            <p:cNvGrpSpPr/>
            <p:nvPr/>
          </p:nvGrpSpPr>
          <p:grpSpPr>
            <a:xfrm>
              <a:off x="5763204" y="6155903"/>
              <a:ext cx="3559844" cy="489213"/>
              <a:chOff x="5763204" y="6155903"/>
              <a:chExt cx="3559844" cy="489213"/>
            </a:xfrm>
          </p:grpSpPr>
          <p:pic>
            <p:nvPicPr>
              <p:cNvPr id="41" name="15 Imagen">
                <a:extLst>
                  <a:ext uri="{FF2B5EF4-FFF2-40B4-BE49-F238E27FC236}">
                    <a16:creationId xmlns:a16="http://schemas.microsoft.com/office/drawing/2014/main" id="{7AD938DD-5BF0-463E-9884-68ABFFAD2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3204" y="6163989"/>
                <a:ext cx="1007269" cy="473041"/>
              </a:xfrm>
              <a:prstGeom prst="rect">
                <a:avLst/>
              </a:prstGeom>
            </p:spPr>
          </p:pic>
          <p:pic>
            <p:nvPicPr>
              <p:cNvPr id="42" name="16 Imagen">
                <a:extLst>
                  <a:ext uri="{FF2B5EF4-FFF2-40B4-BE49-F238E27FC236}">
                    <a16:creationId xmlns:a16="http://schemas.microsoft.com/office/drawing/2014/main" id="{9D431249-2942-4C06-B6BF-B151F5087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536" y="6228224"/>
                <a:ext cx="1340676" cy="344570"/>
              </a:xfrm>
              <a:prstGeom prst="rect">
                <a:avLst/>
              </a:prstGeom>
            </p:spPr>
          </p:pic>
          <p:pic>
            <p:nvPicPr>
              <p:cNvPr id="43" name="17 Imagen">
                <a:extLst>
                  <a:ext uri="{FF2B5EF4-FFF2-40B4-BE49-F238E27FC236}">
                    <a16:creationId xmlns:a16="http://schemas.microsoft.com/office/drawing/2014/main" id="{6EC8A600-ECB5-4A8B-9BC7-A9589DB8F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31299" y="6155903"/>
                <a:ext cx="891749" cy="489213"/>
              </a:xfrm>
              <a:prstGeom prst="rect">
                <a:avLst/>
              </a:prstGeom>
            </p:spPr>
          </p:pic>
        </p:grpSp>
        <p:grpSp>
          <p:nvGrpSpPr>
            <p:cNvPr id="37" name="9 Grupo">
              <a:extLst>
                <a:ext uri="{FF2B5EF4-FFF2-40B4-BE49-F238E27FC236}">
                  <a16:creationId xmlns:a16="http://schemas.microsoft.com/office/drawing/2014/main" id="{460FA594-7F3D-474E-9D60-D82C25086A0F}"/>
                </a:ext>
              </a:extLst>
            </p:cNvPr>
            <p:cNvGrpSpPr/>
            <p:nvPr/>
          </p:nvGrpSpPr>
          <p:grpSpPr>
            <a:xfrm>
              <a:off x="9733376" y="3166583"/>
              <a:ext cx="172626" cy="580807"/>
              <a:chOff x="8702040" y="2321858"/>
              <a:chExt cx="159347" cy="497427"/>
            </a:xfrm>
          </p:grpSpPr>
          <p:sp>
            <p:nvSpPr>
              <p:cNvPr id="38" name="6 Rectángulo">
                <a:extLst>
                  <a:ext uri="{FF2B5EF4-FFF2-40B4-BE49-F238E27FC236}">
                    <a16:creationId xmlns:a16="http://schemas.microsoft.com/office/drawing/2014/main" id="{99153E72-0B37-40B8-97FE-376E95BBDF99}"/>
                  </a:ext>
                </a:extLst>
              </p:cNvPr>
              <p:cNvSpPr/>
              <p:nvPr/>
            </p:nvSpPr>
            <p:spPr>
              <a:xfrm>
                <a:off x="8702040" y="2321858"/>
                <a:ext cx="159347" cy="166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7 Rectángulo">
                <a:extLst>
                  <a:ext uri="{FF2B5EF4-FFF2-40B4-BE49-F238E27FC236}">
                    <a16:creationId xmlns:a16="http://schemas.microsoft.com/office/drawing/2014/main" id="{A5605DEF-8B19-484C-8859-A62830424996}"/>
                  </a:ext>
                </a:extLst>
              </p:cNvPr>
              <p:cNvSpPr/>
              <p:nvPr/>
            </p:nvSpPr>
            <p:spPr>
              <a:xfrm>
                <a:off x="8702040" y="2487929"/>
                <a:ext cx="159347" cy="166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8 Rectángulo">
                <a:extLst>
                  <a:ext uri="{FF2B5EF4-FFF2-40B4-BE49-F238E27FC236}">
                    <a16:creationId xmlns:a16="http://schemas.microsoft.com/office/drawing/2014/main" id="{993AA606-BA70-4720-8D39-F62765C0350D}"/>
                  </a:ext>
                </a:extLst>
              </p:cNvPr>
              <p:cNvSpPr/>
              <p:nvPr/>
            </p:nvSpPr>
            <p:spPr>
              <a:xfrm>
                <a:off x="8702040" y="2653214"/>
                <a:ext cx="159347" cy="16607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8196"/>
                <a:endParaRPr lang="es-PY" sz="162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685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9 Grupo"/>
          <p:cNvGrpSpPr/>
          <p:nvPr/>
        </p:nvGrpSpPr>
        <p:grpSpPr>
          <a:xfrm>
            <a:off x="9765741" y="3193047"/>
            <a:ext cx="140262" cy="471907"/>
            <a:chOff x="0" y="0"/>
            <a:chExt cx="172628" cy="580808"/>
          </a:xfrm>
        </p:grpSpPr>
        <p:sp>
          <p:nvSpPr>
            <p:cNvPr id="193" name="6 Rectángulo"/>
            <p:cNvSpPr/>
            <p:nvPr/>
          </p:nvSpPr>
          <p:spPr>
            <a:xfrm>
              <a:off x="0" y="0"/>
              <a:ext cx="172629" cy="19391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37146" tIns="37146" rIns="37146" bIns="3714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63" dirty="0"/>
            </a:p>
          </p:txBody>
        </p:sp>
        <p:sp>
          <p:nvSpPr>
            <p:cNvPr id="194" name="7 Rectángulo"/>
            <p:cNvSpPr/>
            <p:nvPr/>
          </p:nvSpPr>
          <p:spPr>
            <a:xfrm>
              <a:off x="0" y="193908"/>
              <a:ext cx="172629" cy="1939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7146" tIns="37146" rIns="37146" bIns="3714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63" dirty="0"/>
            </a:p>
          </p:txBody>
        </p:sp>
        <p:sp>
          <p:nvSpPr>
            <p:cNvPr id="195" name="8 Rectángulo"/>
            <p:cNvSpPr/>
            <p:nvPr/>
          </p:nvSpPr>
          <p:spPr>
            <a:xfrm>
              <a:off x="0" y="386899"/>
              <a:ext cx="172629" cy="193910"/>
            </a:xfrm>
            <a:prstGeom prst="rect">
              <a:avLst/>
            </a:pr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37146" tIns="37146" rIns="37146" bIns="3714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63" dirty="0"/>
            </a:p>
          </p:txBody>
        </p:sp>
      </p:grpSp>
      <p:sp>
        <p:nvSpPr>
          <p:cNvPr id="197" name="Conector recto de flecha 3"/>
          <p:cNvSpPr/>
          <p:nvPr/>
        </p:nvSpPr>
        <p:spPr>
          <a:xfrm flipV="1">
            <a:off x="1189742" y="3369145"/>
            <a:ext cx="7509319" cy="2"/>
          </a:xfrm>
          <a:prstGeom prst="line">
            <a:avLst/>
          </a:prstGeom>
          <a:ln w="12700">
            <a:solidFill>
              <a:srgbClr val="002060"/>
            </a:solidFill>
            <a:miter/>
          </a:ln>
        </p:spPr>
        <p:txBody>
          <a:bodyPr lIns="37146" tIns="37146" rIns="37146" bIns="37146"/>
          <a:lstStyle/>
          <a:p>
            <a:endParaRPr sz="1463" dirty="0"/>
          </a:p>
        </p:txBody>
      </p:sp>
      <p:sp>
        <p:nvSpPr>
          <p:cNvPr id="198" name="Conector recto de flecha 4"/>
          <p:cNvSpPr/>
          <p:nvPr/>
        </p:nvSpPr>
        <p:spPr>
          <a:xfrm flipV="1">
            <a:off x="1198341" y="4314969"/>
            <a:ext cx="7509319" cy="2"/>
          </a:xfrm>
          <a:prstGeom prst="line">
            <a:avLst/>
          </a:prstGeom>
          <a:ln w="12700">
            <a:solidFill>
              <a:srgbClr val="002060"/>
            </a:solidFill>
            <a:miter/>
          </a:ln>
        </p:spPr>
        <p:txBody>
          <a:bodyPr lIns="37146" tIns="37146" rIns="37146" bIns="37146"/>
          <a:lstStyle/>
          <a:p>
            <a:endParaRPr sz="1463" dirty="0"/>
          </a:p>
        </p:txBody>
      </p:sp>
      <p:sp>
        <p:nvSpPr>
          <p:cNvPr id="199" name="10 Rectángulo"/>
          <p:cNvSpPr txBox="1"/>
          <p:nvPr/>
        </p:nvSpPr>
        <p:spPr>
          <a:xfrm>
            <a:off x="1198341" y="3554480"/>
            <a:ext cx="7509319" cy="575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7146" tIns="37146" rIns="37146" bIns="37146">
            <a:spAutoFit/>
          </a:bodyPr>
          <a:lstStyle/>
          <a:p>
            <a:pPr algn="ctr">
              <a:defRPr sz="4000" b="1">
                <a:solidFill>
                  <a:srgbClr val="002060"/>
                </a:solidFill>
              </a:defRPr>
            </a:pPr>
            <a:r>
              <a:rPr lang="es-MX" sz="3250" dirty="0"/>
              <a:t>ÁREAS PRINCIPALES Y SUS FUNCIONES</a:t>
            </a:r>
            <a:endParaRPr lang="es-MX" sz="2925" dirty="0"/>
          </a:p>
        </p:txBody>
      </p:sp>
      <p:pic>
        <p:nvPicPr>
          <p:cNvPr id="200" name="Imagen 12" descr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14" y="1422339"/>
            <a:ext cx="1846076" cy="1829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08822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b3e443-a25c-4b41-bab9-804eb07db7a3" xsi:nil="true"/>
    <lcf76f155ced4ddcb4097134ff3c332f xmlns="3e282427-776e-47dd-9230-605df07649e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20E3F34733E541B8AAC91A35D62404" ma:contentTypeVersion="16" ma:contentTypeDescription="Crear nuevo documento." ma:contentTypeScope="" ma:versionID="7e328ff95bd0913b34009c830258da25">
  <xsd:schema xmlns:xsd="http://www.w3.org/2001/XMLSchema" xmlns:xs="http://www.w3.org/2001/XMLSchema" xmlns:p="http://schemas.microsoft.com/office/2006/metadata/properties" xmlns:ns2="3e282427-776e-47dd-9230-605df07649e9" xmlns:ns3="98b3e443-a25c-4b41-bab9-804eb07db7a3" targetNamespace="http://schemas.microsoft.com/office/2006/metadata/properties" ma:root="true" ma:fieldsID="bce92296dd4b7b4242c950d361ecfc9b" ns2:_="" ns3:_="">
    <xsd:import namespace="3e282427-776e-47dd-9230-605df07649e9"/>
    <xsd:import namespace="98b3e443-a25c-4b41-bab9-804eb07db7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82427-776e-47dd-9230-605df0764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2114d03a-7cb5-47b5-96a2-eba33e80a0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3e443-a25c-4b41-bab9-804eb07db7a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8a34a1e-fc51-42c3-87a0-7c5203668eb3}" ma:internalName="TaxCatchAll" ma:showField="CatchAllData" ma:web="98b3e443-a25c-4b41-bab9-804eb07db7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445EA0-7409-469F-95EC-6A27E8E9A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A97F7A-2AF5-4E2C-8F67-ECE22BAFFA11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3e282427-776e-47dd-9230-605df07649e9"/>
    <ds:schemaRef ds:uri="http://schemas.microsoft.com/office/infopath/2007/PartnerControls"/>
    <ds:schemaRef ds:uri="http://schemas.openxmlformats.org/package/2006/metadata/core-properties"/>
    <ds:schemaRef ds:uri="98b3e443-a25c-4b41-bab9-804eb07db7a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C382D1-4980-4F2A-835A-73DD86D4BC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82427-776e-47dd-9230-605df07649e9"/>
    <ds:schemaRef ds:uri="98b3e443-a25c-4b41-bab9-804eb07db7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4068</Words>
  <Application>Microsoft Office PowerPoint</Application>
  <PresentationFormat>A4 (210 x 297 mm)</PresentationFormat>
  <Paragraphs>562</Paragraphs>
  <Slides>63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63</vt:i4>
      </vt:variant>
    </vt:vector>
  </HeadingPairs>
  <TitlesOfParts>
    <vt:vector size="79" baseType="lpstr">
      <vt:lpstr>Arial</vt:lpstr>
      <vt:lpstr>Arial MT</vt:lpstr>
      <vt:lpstr>Calibri</vt:lpstr>
      <vt:lpstr>Calibri </vt:lpstr>
      <vt:lpstr>Calibri Light</vt:lpstr>
      <vt:lpstr>Gautami</vt:lpstr>
      <vt:lpstr>SansSerif</vt:lpstr>
      <vt:lpstr>Segoe UI Historic</vt:lpstr>
      <vt:lpstr>Symbol</vt:lpstr>
      <vt:lpstr>Times New Roman</vt:lpstr>
      <vt:lpstr>Trebuchet MS</vt:lpstr>
      <vt:lpstr>Tema de Office</vt:lpstr>
      <vt:lpstr>Office Theme</vt:lpstr>
      <vt:lpstr>1_Tema de Office</vt:lpstr>
      <vt:lpstr>Tema de Office</vt:lpstr>
      <vt:lpstr>Tema de Office</vt:lpstr>
      <vt:lpstr>Presentación de PowerPoint</vt:lpstr>
      <vt:lpstr> MINISTERIO DE INDUSTRIA Y COMERCIO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CONTACTO MIPYMES </vt:lpstr>
      <vt:lpstr>SUBSECRETARIA DE ESTADO DE INDUSTRIA </vt:lpstr>
      <vt:lpstr>Presentación de PowerPoint</vt:lpstr>
      <vt:lpstr>VICEMINISTERIO DE INDUSTRIA</vt:lpstr>
      <vt:lpstr>INVERSIONES 60/90 Fuente Viceministerio de Industria</vt:lpstr>
      <vt:lpstr>RÉGIMEN DE MATERIA PRIMA Fuente Viceministerio de Industria</vt:lpstr>
      <vt:lpstr>Presentación de PowerPoint</vt:lpstr>
      <vt:lpstr>PRODUCTO Y EMPLEO NACIONAL Fuente Viceministerio de Industria</vt:lpstr>
      <vt:lpstr>EMPRESAS POR ACCIONES SIMPLIFICADAS (EAS)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CONTACTO INDUSTRIA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CONTACTO REDIEX</vt:lpstr>
      <vt:lpstr> SUBSECRETARIA DE COMERCIO Y SERVICIO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CONTACTO COMERCIO Y SERVICIOS 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Información e internacionalización MIPYMES de Paraguay al mundo</dc:title>
  <dc:creator>Juan Paredes Romero</dc:creator>
  <cp:lastModifiedBy>Giannina Rios</cp:lastModifiedBy>
  <cp:revision>15</cp:revision>
  <cp:lastPrinted>2023-01-31T16:24:08Z</cp:lastPrinted>
  <dcterms:created xsi:type="dcterms:W3CDTF">2012-07-30T22:48:03Z</dcterms:created>
  <dcterms:modified xsi:type="dcterms:W3CDTF">2023-01-31T16:44:41Z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0x0101004220E3F34733E541B8AAC91A35D62404</vt:lpwstr>
  </property>
  <property fmtid="{D5CDD505-2E9C-101B-9397-08002B2CF9AE}" pid="3" name="Order">
    <vt:r8>3608500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