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22" r:id="rId3"/>
    <p:sldId id="290" r:id="rId4"/>
    <p:sldId id="291" r:id="rId5"/>
    <p:sldId id="292" r:id="rId6"/>
    <p:sldId id="314" r:id="rId7"/>
    <p:sldId id="321" r:id="rId8"/>
    <p:sldId id="319" r:id="rId9"/>
    <p:sldId id="323" r:id="rId10"/>
    <p:sldId id="320" r:id="rId11"/>
  </p:sldIdLst>
  <p:sldSz cx="12192000" cy="6858000"/>
  <p:notesSz cx="6797675" cy="992505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294" autoAdjust="0"/>
    <p:restoredTop sz="94660"/>
  </p:normalViewPr>
  <p:slideViewPr>
    <p:cSldViewPr snapToGrid="0">
      <p:cViewPr varScale="1">
        <p:scale>
          <a:sx n="62" d="100"/>
          <a:sy n="62" d="100"/>
        </p:scale>
        <p:origin x="72" y="210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E:\MAQUILA\ASISTENCIA%20TECNICA\ESTADISTICAS\Exportaciones%20anuales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E:\MAQUILA\ASISTENCIA%20TECNICA\ESTADISTICAS\Exportaciones%20anuales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epare\AppData\Local\Packages\Microsoft.MicrosoftEdge_8wekyb3d8bbwe\TempState\Downloads\crvCtaCteExportacion%20(3).xls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https://d.docs.live.net/d2f982addfb362e5/Documentos/MAQUILA/ASISTENCIA%20TECNICA/ESTADISTICAS/MANO%20DE%20OBRA/Cuadro%20Mano%20de%20obra%20a%20Setiembre%202019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PY" sz="1800" b="1"/>
              <a:t>Exportaciones mensuales</a:t>
            </a:r>
          </a:p>
          <a:p>
            <a:pPr>
              <a:defRPr sz="1800" b="1"/>
            </a:pPr>
            <a:r>
              <a:rPr lang="es-PY" sz="1800" b="1"/>
              <a:t>(En USD)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PY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Exportaciones!$AA$3</c:f>
              <c:strCache>
                <c:ptCount val="1"/>
                <c:pt idx="0">
                  <c:v>2018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PY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Exportaciones!$Z$4:$Z$15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Exportaciones!$AA$4:$AA$15</c:f>
              <c:numCache>
                <c:formatCode>#,##0</c:formatCode>
                <c:ptCount val="12"/>
                <c:pt idx="0">
                  <c:v>54864447</c:v>
                </c:pt>
                <c:pt idx="1">
                  <c:v>44164238</c:v>
                </c:pt>
                <c:pt idx="2">
                  <c:v>58535986.990000002</c:v>
                </c:pt>
                <c:pt idx="3">
                  <c:v>60714482.443000004</c:v>
                </c:pt>
                <c:pt idx="4">
                  <c:v>54304942</c:v>
                </c:pt>
                <c:pt idx="5">
                  <c:v>61376944</c:v>
                </c:pt>
                <c:pt idx="6">
                  <c:v>60643709.079999998</c:v>
                </c:pt>
                <c:pt idx="7">
                  <c:v>61332654.825999998</c:v>
                </c:pt>
                <c:pt idx="8">
                  <c:v>54687807.381999999</c:v>
                </c:pt>
                <c:pt idx="9">
                  <c:v>66752669</c:v>
                </c:pt>
                <c:pt idx="10">
                  <c:v>59962502.229999997</c:v>
                </c:pt>
                <c:pt idx="11">
                  <c:v>37726696.850888707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C0F-4DBA-8CFF-B9C16A05966E}"/>
            </c:ext>
          </c:extLst>
        </c:ser>
        <c:ser>
          <c:idx val="1"/>
          <c:order val="1"/>
          <c:tx>
            <c:strRef>
              <c:f>Exportaciones!$AB$3</c:f>
              <c:strCache>
                <c:ptCount val="1"/>
                <c:pt idx="0">
                  <c:v>2019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PY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Exportaciones!$Z$4:$Z$15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Exportaciones!$AB$4:$AB$15</c:f>
              <c:numCache>
                <c:formatCode>#,##0</c:formatCode>
                <c:ptCount val="12"/>
                <c:pt idx="0">
                  <c:v>58591946.235000007</c:v>
                </c:pt>
                <c:pt idx="1">
                  <c:v>54427959</c:v>
                </c:pt>
                <c:pt idx="2">
                  <c:v>53272247.127999999</c:v>
                </c:pt>
                <c:pt idx="3">
                  <c:v>66584258.399999999</c:v>
                </c:pt>
                <c:pt idx="4">
                  <c:v>64593478.619999997</c:v>
                </c:pt>
                <c:pt idx="5">
                  <c:v>62499395</c:v>
                </c:pt>
                <c:pt idx="6">
                  <c:v>67421887.230000004</c:v>
                </c:pt>
                <c:pt idx="7">
                  <c:v>68679008.746999994</c:v>
                </c:pt>
                <c:pt idx="8">
                  <c:v>60715401.888999999</c:v>
                </c:pt>
                <c:pt idx="9">
                  <c:v>67453625</c:v>
                </c:pt>
                <c:pt idx="10">
                  <c:v>54814766</c:v>
                </c:pt>
                <c:pt idx="11">
                  <c:v>43598195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C0F-4DBA-8CFF-B9C16A05966E}"/>
            </c:ext>
          </c:extLst>
        </c:ser>
        <c:ser>
          <c:idx val="2"/>
          <c:order val="2"/>
          <c:tx>
            <c:strRef>
              <c:f>Exportaciones!$AC$3</c:f>
              <c:strCache>
                <c:ptCount val="1"/>
                <c:pt idx="0">
                  <c:v>2.020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PY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Exportaciones!$Z$4:$Z$15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Exportaciones!$AC$4:$AC$15</c:f>
              <c:numCache>
                <c:formatCode>#,##0</c:formatCode>
                <c:ptCount val="12"/>
                <c:pt idx="0">
                  <c:v>55479961.547798201</c:v>
                </c:pt>
                <c:pt idx="1">
                  <c:v>59338156.269999959</c:v>
                </c:pt>
                <c:pt idx="2">
                  <c:v>54440905.911999993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C0F-4DBA-8CFF-B9C16A05966E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65514544"/>
        <c:axId val="88422272"/>
      </c:barChart>
      <c:catAx>
        <c:axId val="1655145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PY"/>
          </a:p>
        </c:txPr>
        <c:crossAx val="88422272"/>
        <c:crosses val="autoZero"/>
        <c:auto val="1"/>
        <c:lblAlgn val="ctr"/>
        <c:lblOffset val="100"/>
        <c:noMultiLvlLbl val="0"/>
      </c:catAx>
      <c:valAx>
        <c:axId val="8842227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PY"/>
          </a:p>
        </c:txPr>
        <c:crossAx val="16551454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PY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PY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es-ES"/>
              <a:t>Exportaciones Acumuladas</a:t>
            </a:r>
          </a:p>
          <a:p>
            <a:pPr>
              <a:defRPr/>
            </a:pPr>
            <a:r>
              <a:rPr lang="es-ES"/>
              <a:t>(En USD)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es-PY"/>
        </a:p>
      </c:txPr>
    </c:title>
    <c:autoTitleDeleted val="0"/>
    <c:plotArea>
      <c:layout>
        <c:manualLayout>
          <c:layoutTarget val="inner"/>
          <c:xMode val="edge"/>
          <c:yMode val="edge"/>
          <c:x val="0.11144146400787039"/>
          <c:y val="0.12401485375473091"/>
          <c:w val="0.86827268998014251"/>
          <c:h val="0.79271950580458961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rgbClr val="FF0000"/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s-PY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Exportaciones!$C$44:$I$44</c:f>
              <c:numCache>
                <c:formatCode>General</c:formatCode>
                <c:ptCount val="7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</c:numCache>
            </c:numRef>
          </c:cat>
          <c:val>
            <c:numRef>
              <c:f>Exportaciones!$C$57:$I$57</c:f>
              <c:numCache>
                <c:formatCode>#,##0</c:formatCode>
                <c:ptCount val="7"/>
                <c:pt idx="0">
                  <c:v>56628467.399999999</c:v>
                </c:pt>
                <c:pt idx="1">
                  <c:v>66710662.277999997</c:v>
                </c:pt>
                <c:pt idx="2">
                  <c:v>69663938.700000003</c:v>
                </c:pt>
                <c:pt idx="3">
                  <c:v>92104234.524000004</c:v>
                </c:pt>
                <c:pt idx="4">
                  <c:v>157564671.99000001</c:v>
                </c:pt>
                <c:pt idx="5">
                  <c:v>166292152.36300001</c:v>
                </c:pt>
                <c:pt idx="6">
                  <c:v>169259023.72979817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2E8-44B8-A970-C9173B4819E1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-24"/>
        <c:axId val="301985728"/>
        <c:axId val="301987296"/>
      </c:barChart>
      <c:catAx>
        <c:axId val="3019857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s-PY"/>
          </a:p>
        </c:txPr>
        <c:crossAx val="301987296"/>
        <c:crosses val="autoZero"/>
        <c:auto val="1"/>
        <c:lblAlgn val="ctr"/>
        <c:lblOffset val="100"/>
        <c:noMultiLvlLbl val="0"/>
      </c:catAx>
      <c:valAx>
        <c:axId val="3019872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s-PY"/>
          </a:p>
        </c:txPr>
        <c:crossAx val="30198572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ysClr val="windowText" lastClr="000000"/>
          </a:solidFill>
        </a:defRPr>
      </a:pPr>
      <a:endParaRPr lang="es-PY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cap="none" spc="2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en-US" sz="1800" b="1"/>
              <a:t>EXPORTACIONES ANUALES - (EN USD)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cap="none" spc="2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es-PY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Exportaciones!$C$18</c:f>
              <c:strCache>
                <c:ptCount val="1"/>
                <c:pt idx="0">
                  <c:v>MONTO</c:v>
                </c:pt>
              </c:strCache>
            </c:strRef>
          </c:tx>
          <c:spPr>
            <a:solidFill>
              <a:srgbClr val="FF0000"/>
            </a:solidFill>
            <a:ln w="9525" cap="flat" cmpd="sng" algn="ctr">
              <a:solidFill>
                <a:srgbClr val="FF0000"/>
              </a:solidFill>
              <a:round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c:spPr>
          <c:invertIfNegative val="0"/>
          <c:dPt>
            <c:idx val="13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0-44AA-4EAF-9647-58352843A822}"/>
              </c:ext>
            </c:extLst>
          </c:dPt>
          <c:dPt>
            <c:idx val="14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1-44AA-4EAF-9647-58352843A822}"/>
              </c:ext>
            </c:extLst>
          </c:dPt>
          <c:dPt>
            <c:idx val="15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2-44AA-4EAF-9647-58352843A822}"/>
              </c:ext>
            </c:extLst>
          </c:dPt>
          <c:dPt>
            <c:idx val="16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3-44AA-4EAF-9647-58352843A822}"/>
              </c:ext>
            </c:extLst>
          </c:dPt>
          <c:dLbls>
            <c:dLbl>
              <c:idx val="0"/>
              <c:layout>
                <c:manualLayout>
                  <c:x val="-1.0854816824966095E-2"/>
                  <c:y val="-1.4375557477327501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44AA-4EAF-9647-58352843A822}"/>
                </c:ext>
              </c:extLst>
            </c:dLbl>
            <c:dLbl>
              <c:idx val="1"/>
              <c:layout>
                <c:manualLayout>
                  <c:x val="-5.4274084124830389E-3"/>
                  <c:y val="-7.1877787386636846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44AA-4EAF-9647-58352843A822}"/>
                </c:ext>
              </c:extLst>
            </c:dLbl>
            <c:dLbl>
              <c:idx val="2"/>
              <c:layout>
                <c:manualLayout>
                  <c:x val="-3.316711270474679E-17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44AA-4EAF-9647-58352843A822}"/>
                </c:ext>
              </c:extLst>
            </c:dLbl>
            <c:dLbl>
              <c:idx val="3"/>
              <c:layout>
                <c:manualLayout>
                  <c:x val="1.8091361374943133E-3"/>
                  <c:y val="-2.5157225585323028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44AA-4EAF-9647-58352843A822}"/>
                </c:ext>
              </c:extLst>
            </c:dLbl>
            <c:dLbl>
              <c:idx val="7"/>
              <c:layout>
                <c:manualLayout>
                  <c:x val="-1.3266845081898716E-16"/>
                  <c:y val="-1.0781668107995461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44AA-4EAF-9647-58352843A822}"/>
                </c:ext>
              </c:extLst>
            </c:dLbl>
            <c:dLbl>
              <c:idx val="10"/>
              <c:layout>
                <c:manualLayout>
                  <c:x val="0"/>
                  <c:y val="1.7969446846659212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44AA-4EAF-9647-58352843A822}"/>
                </c:ext>
              </c:extLst>
            </c:dLbl>
            <c:dLbl>
              <c:idx val="11"/>
              <c:layout>
                <c:manualLayout>
                  <c:x val="-1.3266845081898716E-16"/>
                  <c:y val="-1.4375557477327435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44AA-4EAF-9647-58352843A822}"/>
                </c:ext>
              </c:extLst>
            </c:dLbl>
            <c:dLbl>
              <c:idx val="12"/>
              <c:layout>
                <c:manualLayout>
                  <c:x val="-1.3266845081898716E-16"/>
                  <c:y val="-1.0781668107995527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44AA-4EAF-9647-58352843A82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s-PY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Exportaciones!$B$19:$B$38</c:f>
              <c:numCache>
                <c:formatCode>General</c:formatCode>
                <c:ptCount val="20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  <c:pt idx="12">
                  <c:v>2013</c:v>
                </c:pt>
                <c:pt idx="13">
                  <c:v>2014</c:v>
                </c:pt>
                <c:pt idx="14">
                  <c:v>2015</c:v>
                </c:pt>
                <c:pt idx="15">
                  <c:v>2016</c:v>
                </c:pt>
                <c:pt idx="16">
                  <c:v>2017</c:v>
                </c:pt>
                <c:pt idx="17">
                  <c:v>2018</c:v>
                </c:pt>
                <c:pt idx="18">
                  <c:v>2019</c:v>
                </c:pt>
                <c:pt idx="19">
                  <c:v>2020</c:v>
                </c:pt>
              </c:numCache>
            </c:numRef>
          </c:cat>
          <c:val>
            <c:numRef>
              <c:f>Exportaciones!$C$19:$C$38</c:f>
              <c:numCache>
                <c:formatCode>#,##0</c:formatCode>
                <c:ptCount val="20"/>
                <c:pt idx="0">
                  <c:v>1184351.48</c:v>
                </c:pt>
                <c:pt idx="1">
                  <c:v>2001062.15</c:v>
                </c:pt>
                <c:pt idx="2">
                  <c:v>7930838.4700000007</c:v>
                </c:pt>
                <c:pt idx="3">
                  <c:v>8407640.959999999</c:v>
                </c:pt>
                <c:pt idx="4">
                  <c:v>27546308.999999996</c:v>
                </c:pt>
                <c:pt idx="5">
                  <c:v>54688663</c:v>
                </c:pt>
                <c:pt idx="6">
                  <c:v>74763559</c:v>
                </c:pt>
                <c:pt idx="7">
                  <c:v>79496976</c:v>
                </c:pt>
                <c:pt idx="8">
                  <c:v>62587352</c:v>
                </c:pt>
                <c:pt idx="9">
                  <c:v>102089020</c:v>
                </c:pt>
                <c:pt idx="10">
                  <c:v>142011964.38999999</c:v>
                </c:pt>
                <c:pt idx="11">
                  <c:v>150302905.88000003</c:v>
                </c:pt>
                <c:pt idx="12">
                  <c:v>159441559.59999999</c:v>
                </c:pt>
                <c:pt idx="13">
                  <c:v>250510197.67262504</c:v>
                </c:pt>
                <c:pt idx="14">
                  <c:v>284875078.47000003</c:v>
                </c:pt>
                <c:pt idx="15">
                  <c:v>313922800.66600001</c:v>
                </c:pt>
                <c:pt idx="16">
                  <c:v>442969551.54467964</c:v>
                </c:pt>
                <c:pt idx="17">
                  <c:v>675067079.8018887</c:v>
                </c:pt>
                <c:pt idx="18">
                  <c:v>722652168.24900007</c:v>
                </c:pt>
                <c:pt idx="19">
                  <c:v>169259023.72979817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44AA-4EAF-9647-58352843A822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-24"/>
        <c:axId val="305212208"/>
        <c:axId val="305213384"/>
      </c:barChart>
      <c:catAx>
        <c:axId val="3052122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s-PY"/>
          </a:p>
        </c:txPr>
        <c:crossAx val="305213384"/>
        <c:crosses val="autoZero"/>
        <c:auto val="1"/>
        <c:lblAlgn val="ctr"/>
        <c:lblOffset val="100"/>
        <c:noMultiLvlLbl val="0"/>
      </c:catAx>
      <c:valAx>
        <c:axId val="3052133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s-PY"/>
          </a:p>
        </c:txPr>
        <c:crossAx val="3052122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ysClr val="windowText" lastClr="000000"/>
          </a:solidFill>
        </a:defRPr>
      </a:pPr>
      <a:endParaRPr lang="es-PY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PY" sz="1800" b="1"/>
              <a:t>Exportaciones por rubros</a:t>
            </a:r>
            <a:r>
              <a:rPr lang="es-PY" sz="1800" b="1" baseline="0"/>
              <a:t> - Mes de Marzo</a:t>
            </a:r>
          </a:p>
          <a:p>
            <a:pPr>
              <a:defRPr sz="1800" b="1"/>
            </a:pPr>
            <a:r>
              <a:rPr lang="es-PY" sz="1800" b="1" baseline="0"/>
              <a:t>(En %)</a:t>
            </a:r>
            <a:endParaRPr lang="es-PY" sz="1800" b="1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PY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PY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Hoja4!$H$2:$H$15</c:f>
              <c:strCache>
                <c:ptCount val="14"/>
                <c:pt idx="0">
                  <c:v>Productos alimenticios</c:v>
                </c:pt>
                <c:pt idx="1">
                  <c:v>Madera y sus manufacturas</c:v>
                </c:pt>
                <c:pt idx="2">
                  <c:v>Metalúrgico y sus partes</c:v>
                </c:pt>
                <c:pt idx="3">
                  <c:v>Emblajaes de aluminio</c:v>
                </c:pt>
                <c:pt idx="4">
                  <c:v>Servicios intangibles</c:v>
                </c:pt>
                <c:pt idx="5">
                  <c:v>Alimentos para mascotas</c:v>
                </c:pt>
                <c:pt idx="6">
                  <c:v>Pigmento, pintura y colorantes</c:v>
                </c:pt>
                <c:pt idx="7">
                  <c:v>Cueros y sus manufacturas</c:v>
                </c:pt>
                <c:pt idx="8">
                  <c:v>Calzados y sus partes</c:v>
                </c:pt>
                <c:pt idx="9">
                  <c:v>Manufacturas diversas</c:v>
                </c:pt>
                <c:pt idx="10">
                  <c:v>Productos farmacéuticos</c:v>
                </c:pt>
                <c:pt idx="11">
                  <c:v>Plásticos y sus manufacturas</c:v>
                </c:pt>
                <c:pt idx="12">
                  <c:v>Confecciones y Textiles</c:v>
                </c:pt>
                <c:pt idx="13">
                  <c:v>Autopartes</c:v>
                </c:pt>
              </c:strCache>
            </c:strRef>
          </c:cat>
          <c:val>
            <c:numRef>
              <c:f>Hoja4!$J$2:$J$15</c:f>
              <c:numCache>
                <c:formatCode>0.0%</c:formatCode>
                <c:ptCount val="14"/>
                <c:pt idx="0">
                  <c:v>1.1706024896612306E-3</c:v>
                </c:pt>
                <c:pt idx="1">
                  <c:v>3.0787283420839482E-3</c:v>
                </c:pt>
                <c:pt idx="2">
                  <c:v>3.8656399351652288E-3</c:v>
                </c:pt>
                <c:pt idx="3">
                  <c:v>3.9672833576487676E-3</c:v>
                </c:pt>
                <c:pt idx="4">
                  <c:v>6.1020292450125382E-3</c:v>
                </c:pt>
                <c:pt idx="5">
                  <c:v>1.0766635128141766E-2</c:v>
                </c:pt>
                <c:pt idx="6">
                  <c:v>1.4014461868677804E-2</c:v>
                </c:pt>
                <c:pt idx="7">
                  <c:v>2.7418078281298091E-2</c:v>
                </c:pt>
                <c:pt idx="8">
                  <c:v>3.2146603379982347E-2</c:v>
                </c:pt>
                <c:pt idx="9">
                  <c:v>4.746040549318771E-2</c:v>
                </c:pt>
                <c:pt idx="10">
                  <c:v>8.7777070016512637E-2</c:v>
                </c:pt>
                <c:pt idx="11">
                  <c:v>0.10853292841142094</c:v>
                </c:pt>
                <c:pt idx="12">
                  <c:v>0.23741540948808895</c:v>
                </c:pt>
                <c:pt idx="13">
                  <c:v>0.41628412456311809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16B-4A5B-A542-13D9D87684D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1752610367"/>
        <c:axId val="1728424431"/>
      </c:barChart>
      <c:catAx>
        <c:axId val="1752610367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PY"/>
          </a:p>
        </c:txPr>
        <c:crossAx val="1728424431"/>
        <c:crosses val="autoZero"/>
        <c:auto val="1"/>
        <c:lblAlgn val="ctr"/>
        <c:lblOffset val="100"/>
        <c:noMultiLvlLbl val="0"/>
      </c:catAx>
      <c:valAx>
        <c:axId val="1728424431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PY"/>
          </a:p>
        </c:txPr>
        <c:crossAx val="1752610367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PY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8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s-PY" sz="1800" b="1" i="0" u="none" strike="noStrike" baseline="0">
                <a:solidFill>
                  <a:srgbClr val="333333"/>
                </a:solidFill>
                <a:latin typeface="Calibri"/>
                <a:cs typeface="Calibri"/>
              </a:rPr>
              <a:t>Mano de obra Maquila</a:t>
            </a:r>
          </a:p>
          <a:p>
            <a:pPr>
              <a:defRPr sz="18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s-PY" sz="1800" b="1" i="0" u="none" strike="noStrike" baseline="0">
                <a:solidFill>
                  <a:srgbClr val="333333"/>
                </a:solidFill>
                <a:latin typeface="Calibri"/>
                <a:cs typeface="Calibri"/>
              </a:rPr>
              <a:t>s/ Planilla IPS</a:t>
            </a:r>
          </a:p>
        </c:rich>
      </c:tx>
      <c:overlay val="0"/>
      <c:spPr>
        <a:noFill/>
        <a:ln w="25400">
          <a:noFill/>
        </a:ln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C00000"/>
            </a:solidFill>
            <a:ln w="25400">
              <a:noFill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400" b="1" i="0" u="none" strike="noStrike" baseline="0">
                    <a:solidFill>
                      <a:srgbClr val="333333"/>
                    </a:solidFill>
                    <a:latin typeface="Calibri"/>
                    <a:ea typeface="Calibri"/>
                    <a:cs typeface="Calibri"/>
                  </a:defRPr>
                </a:pPr>
                <a:endParaRPr lang="es-PY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'[Cuadro Mano de obra a Setiembre 2019.xls]Hoja2'!$A$52:$A$64</c:f>
              <c:numCache>
                <c:formatCode>mmm\-yy</c:formatCode>
                <c:ptCount val="13"/>
                <c:pt idx="0">
                  <c:v>43435</c:v>
                </c:pt>
                <c:pt idx="1">
                  <c:v>43466</c:v>
                </c:pt>
                <c:pt idx="2">
                  <c:v>43497</c:v>
                </c:pt>
                <c:pt idx="3">
                  <c:v>43525</c:v>
                </c:pt>
                <c:pt idx="4">
                  <c:v>43556</c:v>
                </c:pt>
                <c:pt idx="5">
                  <c:v>43586</c:v>
                </c:pt>
                <c:pt idx="6">
                  <c:v>43617</c:v>
                </c:pt>
                <c:pt idx="7">
                  <c:v>43647</c:v>
                </c:pt>
                <c:pt idx="8">
                  <c:v>43678</c:v>
                </c:pt>
                <c:pt idx="9">
                  <c:v>43709</c:v>
                </c:pt>
                <c:pt idx="10">
                  <c:v>43739</c:v>
                </c:pt>
                <c:pt idx="11">
                  <c:v>43770</c:v>
                </c:pt>
                <c:pt idx="12">
                  <c:v>43800</c:v>
                </c:pt>
              </c:numCache>
            </c:numRef>
          </c:cat>
          <c:val>
            <c:numRef>
              <c:f>'[Cuadro Mano de obra a Setiembre 2019.xls]Hoja2'!$B$52:$B$64</c:f>
              <c:numCache>
                <c:formatCode>#,##0</c:formatCode>
                <c:ptCount val="13"/>
                <c:pt idx="0">
                  <c:v>16893</c:v>
                </c:pt>
                <c:pt idx="1">
                  <c:v>16959</c:v>
                </c:pt>
                <c:pt idx="2">
                  <c:v>17035</c:v>
                </c:pt>
                <c:pt idx="3">
                  <c:v>17396</c:v>
                </c:pt>
                <c:pt idx="4">
                  <c:v>17390</c:v>
                </c:pt>
                <c:pt idx="5">
                  <c:v>17552</c:v>
                </c:pt>
                <c:pt idx="6">
                  <c:v>17604</c:v>
                </c:pt>
                <c:pt idx="7">
                  <c:v>18099</c:v>
                </c:pt>
                <c:pt idx="8">
                  <c:v>18680</c:v>
                </c:pt>
                <c:pt idx="9">
                  <c:v>18672</c:v>
                </c:pt>
                <c:pt idx="10">
                  <c:v>18698</c:v>
                </c:pt>
                <c:pt idx="11">
                  <c:v>18850</c:v>
                </c:pt>
                <c:pt idx="12">
                  <c:v>18950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183-426E-B46A-EE86D2C64C0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777247760"/>
        <c:axId val="1"/>
      </c:barChart>
      <c:dateAx>
        <c:axId val="777247760"/>
        <c:scaling>
          <c:orientation val="minMax"/>
        </c:scaling>
        <c:delete val="0"/>
        <c:axPos val="b"/>
        <c:numFmt formatCode="mmm\-yy" sourceLinked="0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vert="horz"/>
          <a:lstStyle/>
          <a:p>
            <a:pPr>
              <a:defRPr sz="1400" b="1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endParaRPr lang="es-PY"/>
          </a:p>
        </c:txPr>
        <c:crossAx val="1"/>
        <c:crosses val="autoZero"/>
        <c:auto val="1"/>
        <c:lblOffset val="100"/>
        <c:baseTimeUnit val="months"/>
      </c:dateAx>
      <c:valAx>
        <c:axId val="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ln w="6350">
            <a:noFill/>
          </a:ln>
        </c:spPr>
        <c:txPr>
          <a:bodyPr rot="0" vert="horz"/>
          <a:lstStyle/>
          <a:p>
            <a:pPr>
              <a:defRPr sz="1400" b="1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endParaRPr lang="es-PY"/>
          </a:p>
        </c:txPr>
        <c:crossAx val="777247760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PY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7">
  <cs:axisTitle>
    <cs:lnRef idx="0"/>
    <cs:fillRef idx="0"/>
    <cs:effectRef idx="0"/>
    <cs:fontRef idx="minor">
      <a:schemeClr val="tx2"/>
    </cs:fontRef>
    <cs:defRPr sz="900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2"/>
    </cs:fontRef>
    <cs:defRPr sz="900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  <a:lumOff val="2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900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160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900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900" kern="1200"/>
  </cs:valueAxis>
  <cs:wall>
    <cs:lnRef idx="0"/>
    <cs:fillRef idx="0"/>
    <cs:effectRef idx="0"/>
    <cs:fontRef idx="minor">
      <a:schemeClr val="tx2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06">
  <cs:axisTitle>
    <cs:lnRef idx="0"/>
    <cs:fillRef idx="0"/>
    <cs:effectRef idx="0"/>
    <cs:fontRef idx="minor">
      <a:schemeClr val="tx1">
        <a:lumMod val="50000"/>
        <a:lumOff val="50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>
  <cs:dataPoint3D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3D>
  <cs:dataPointLine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158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Marker>
  <cs:dataPointMarkerLayout symbol="circle" size="4"/>
  <cs:dataPointWirefram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50000"/>
        <a:lumOff val="50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1400" kern="1200" cap="none" spc="20" baseline="0"/>
  </cs:title>
  <cs:trendlin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DC1B7-4EF0-4940-978C-CA5DEFCD403F}" type="datetimeFigureOut">
              <a:rPr lang="es-ES" smtClean="0"/>
              <a:t>31/03/2020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F7240-5BC0-490B-9FB3-A4B2A1F2FE0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75091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DC1B7-4EF0-4940-978C-CA5DEFCD403F}" type="datetimeFigureOut">
              <a:rPr lang="es-ES" smtClean="0"/>
              <a:t>31/03/2020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F7240-5BC0-490B-9FB3-A4B2A1F2FE0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051579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DC1B7-4EF0-4940-978C-CA5DEFCD403F}" type="datetimeFigureOut">
              <a:rPr lang="es-ES" smtClean="0"/>
              <a:t>31/03/2020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F7240-5BC0-490B-9FB3-A4B2A1F2FE0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69938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DC1B7-4EF0-4940-978C-CA5DEFCD403F}" type="datetimeFigureOut">
              <a:rPr lang="es-ES" smtClean="0"/>
              <a:t>31/03/2020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F7240-5BC0-490B-9FB3-A4B2A1F2FE0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272950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DC1B7-4EF0-4940-978C-CA5DEFCD403F}" type="datetimeFigureOut">
              <a:rPr lang="es-ES" smtClean="0"/>
              <a:t>31/03/2020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F7240-5BC0-490B-9FB3-A4B2A1F2FE0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568054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DC1B7-4EF0-4940-978C-CA5DEFCD403F}" type="datetimeFigureOut">
              <a:rPr lang="es-ES" smtClean="0"/>
              <a:t>31/03/2020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F7240-5BC0-490B-9FB3-A4B2A1F2FE0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105222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DC1B7-4EF0-4940-978C-CA5DEFCD403F}" type="datetimeFigureOut">
              <a:rPr lang="es-ES" smtClean="0"/>
              <a:t>31/03/2020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F7240-5BC0-490B-9FB3-A4B2A1F2FE0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02127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DC1B7-4EF0-4940-978C-CA5DEFCD403F}" type="datetimeFigureOut">
              <a:rPr lang="es-ES" smtClean="0"/>
              <a:t>31/03/2020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F7240-5BC0-490B-9FB3-A4B2A1F2FE0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799885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DC1B7-4EF0-4940-978C-CA5DEFCD403F}" type="datetimeFigureOut">
              <a:rPr lang="es-ES" smtClean="0"/>
              <a:t>31/03/2020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F7240-5BC0-490B-9FB3-A4B2A1F2FE0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361964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DC1B7-4EF0-4940-978C-CA5DEFCD403F}" type="datetimeFigureOut">
              <a:rPr lang="es-ES" smtClean="0"/>
              <a:t>31/03/2020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F7240-5BC0-490B-9FB3-A4B2A1F2FE0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635316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DC1B7-4EF0-4940-978C-CA5DEFCD403F}" type="datetimeFigureOut">
              <a:rPr lang="es-ES" smtClean="0"/>
              <a:t>31/03/2020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F7240-5BC0-490B-9FB3-A4B2A1F2FE0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115161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FDC1B7-4EF0-4940-978C-CA5DEFCD403F}" type="datetimeFigureOut">
              <a:rPr lang="es-ES" smtClean="0"/>
              <a:t>31/03/2020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6F7240-5BC0-490B-9FB3-A4B2A1F2FE0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780004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226623"/>
            <a:ext cx="9144000" cy="2387600"/>
          </a:xfrm>
        </p:spPr>
        <p:txBody>
          <a:bodyPr anchor="ctr">
            <a:normAutofit/>
          </a:bodyPr>
          <a:lstStyle/>
          <a:p>
            <a:r>
              <a:rPr lang="es-ES" sz="3600" b="1" dirty="0"/>
              <a:t>Consejo Nacional de las Industrias Maquiladoras de Exportación (CNIME)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2529009"/>
            <a:ext cx="9144000" cy="1655762"/>
          </a:xfrm>
        </p:spPr>
        <p:txBody>
          <a:bodyPr>
            <a:normAutofit lnSpcReduction="10000"/>
          </a:bodyPr>
          <a:lstStyle/>
          <a:p>
            <a:r>
              <a:rPr lang="es-ES" dirty="0"/>
              <a:t>Secretaría Ejecutiva del CNIME</a:t>
            </a:r>
          </a:p>
          <a:p>
            <a:endParaRPr lang="es-ES" dirty="0"/>
          </a:p>
          <a:p>
            <a:r>
              <a:rPr lang="es-ES" dirty="0"/>
              <a:t>Informe estadístico</a:t>
            </a:r>
          </a:p>
          <a:p>
            <a:r>
              <a:rPr lang="es-ES" dirty="0"/>
              <a:t>Mes de Marzo de 2020</a:t>
            </a:r>
          </a:p>
          <a:p>
            <a:endParaRPr lang="es-ES" dirty="0"/>
          </a:p>
        </p:txBody>
      </p:sp>
      <p:grpSp>
        <p:nvGrpSpPr>
          <p:cNvPr id="4" name="13 Grupo"/>
          <p:cNvGrpSpPr/>
          <p:nvPr/>
        </p:nvGrpSpPr>
        <p:grpSpPr>
          <a:xfrm>
            <a:off x="4235566" y="4669847"/>
            <a:ext cx="3378210" cy="848101"/>
            <a:chOff x="1692275" y="2924175"/>
            <a:chExt cx="5759450" cy="1368425"/>
          </a:xfrm>
        </p:grpSpPr>
        <p:grpSp>
          <p:nvGrpSpPr>
            <p:cNvPr id="5" name="Group 4"/>
            <p:cNvGrpSpPr>
              <a:grpSpLocks/>
            </p:cNvGrpSpPr>
            <p:nvPr/>
          </p:nvGrpSpPr>
          <p:grpSpPr bwMode="auto">
            <a:xfrm>
              <a:off x="1692275" y="2924182"/>
              <a:ext cx="5759450" cy="833440"/>
              <a:chOff x="1066" y="1842"/>
              <a:chExt cx="3628" cy="525"/>
            </a:xfrm>
          </p:grpSpPr>
          <p:sp>
            <p:nvSpPr>
              <p:cNvPr id="9" name="Rectangle 5"/>
              <p:cNvSpPr>
                <a:spLocks noChangeArrowheads="1"/>
              </p:cNvSpPr>
              <p:nvPr/>
            </p:nvSpPr>
            <p:spPr bwMode="auto">
              <a:xfrm>
                <a:off x="1066" y="1933"/>
                <a:ext cx="3628" cy="409"/>
              </a:xfrm>
              <a:prstGeom prst="rect">
                <a:avLst/>
              </a:prstGeom>
              <a:gradFill rotWithShape="1">
                <a:gsLst>
                  <a:gs pos="0">
                    <a:srgbClr val="FFFFFF">
                      <a:alpha val="0"/>
                    </a:srgbClr>
                  </a:gs>
                  <a:gs pos="50000">
                    <a:srgbClr val="FFFFFF">
                      <a:alpha val="75000"/>
                    </a:srgbClr>
                  </a:gs>
                  <a:gs pos="100000">
                    <a:srgbClr val="FFFFFF">
                      <a:alpha val="0"/>
                    </a:srgbClr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endParaRPr lang="es-MX">
                  <a:latin typeface="Arial" charset="0"/>
                </a:endParaRPr>
              </a:p>
            </p:txBody>
          </p:sp>
          <p:grpSp>
            <p:nvGrpSpPr>
              <p:cNvPr id="10" name="Group 6"/>
              <p:cNvGrpSpPr>
                <a:grpSpLocks/>
              </p:cNvGrpSpPr>
              <p:nvPr/>
            </p:nvGrpSpPr>
            <p:grpSpPr bwMode="auto">
              <a:xfrm>
                <a:off x="1111" y="1842"/>
                <a:ext cx="3492" cy="525"/>
                <a:chOff x="1927" y="1616"/>
                <a:chExt cx="3492" cy="525"/>
              </a:xfrm>
            </p:grpSpPr>
            <p:sp>
              <p:nvSpPr>
                <p:cNvPr id="11" name="Freeform 7"/>
                <p:cNvSpPr>
                  <a:spLocks/>
                </p:cNvSpPr>
                <p:nvPr/>
              </p:nvSpPr>
              <p:spPr bwMode="auto">
                <a:xfrm>
                  <a:off x="2315" y="1933"/>
                  <a:ext cx="149" cy="137"/>
                </a:xfrm>
                <a:custGeom>
                  <a:avLst/>
                  <a:gdLst/>
                  <a:ahLst/>
                  <a:cxnLst>
                    <a:cxn ang="0">
                      <a:pos x="20" y="32"/>
                    </a:cxn>
                    <a:cxn ang="0">
                      <a:pos x="8" y="30"/>
                    </a:cxn>
                    <a:cxn ang="0">
                      <a:pos x="1" y="21"/>
                    </a:cxn>
                    <a:cxn ang="0">
                      <a:pos x="3" y="9"/>
                    </a:cxn>
                    <a:cxn ang="0">
                      <a:pos x="12" y="2"/>
                    </a:cxn>
                    <a:cxn ang="0">
                      <a:pos x="24" y="4"/>
                    </a:cxn>
                    <a:cxn ang="0">
                      <a:pos x="30" y="13"/>
                    </a:cxn>
                    <a:cxn ang="0">
                      <a:pos x="29" y="25"/>
                    </a:cxn>
                    <a:cxn ang="0">
                      <a:pos x="20" y="32"/>
                    </a:cxn>
                  </a:cxnLst>
                  <a:rect l="0" t="0" r="r" b="b"/>
                  <a:pathLst>
                    <a:path w="31" h="33">
                      <a:moveTo>
                        <a:pt x="20" y="32"/>
                      </a:moveTo>
                      <a:cubicBezTo>
                        <a:pt x="15" y="33"/>
                        <a:pt x="12" y="33"/>
                        <a:pt x="8" y="30"/>
                      </a:cubicBezTo>
                      <a:cubicBezTo>
                        <a:pt x="5" y="28"/>
                        <a:pt x="2" y="25"/>
                        <a:pt x="1" y="21"/>
                      </a:cubicBezTo>
                      <a:cubicBezTo>
                        <a:pt x="0" y="17"/>
                        <a:pt x="1" y="13"/>
                        <a:pt x="3" y="9"/>
                      </a:cubicBezTo>
                      <a:cubicBezTo>
                        <a:pt x="5" y="5"/>
                        <a:pt x="8" y="3"/>
                        <a:pt x="12" y="2"/>
                      </a:cubicBezTo>
                      <a:cubicBezTo>
                        <a:pt x="16" y="0"/>
                        <a:pt x="20" y="1"/>
                        <a:pt x="24" y="4"/>
                      </a:cubicBezTo>
                      <a:cubicBezTo>
                        <a:pt x="27" y="6"/>
                        <a:pt x="29" y="9"/>
                        <a:pt x="30" y="13"/>
                      </a:cubicBezTo>
                      <a:cubicBezTo>
                        <a:pt x="31" y="17"/>
                        <a:pt x="31" y="21"/>
                        <a:pt x="29" y="25"/>
                      </a:cubicBezTo>
                      <a:cubicBezTo>
                        <a:pt x="27" y="29"/>
                        <a:pt x="23" y="31"/>
                        <a:pt x="20" y="32"/>
                      </a:cubicBezTo>
                    </a:path>
                  </a:pathLst>
                </a:custGeom>
                <a:solidFill>
                  <a:srgbClr val="EB3D00"/>
                </a:solidFill>
                <a:ln w="9525">
                  <a:noFill/>
                  <a:round/>
                  <a:headEnd/>
                  <a:tailEnd/>
                </a:ln>
                <a:effectLst>
                  <a:outerShdw dist="35921" dir="2700000" algn="ctr" rotWithShape="0">
                    <a:schemeClr val="bg2"/>
                  </a:outerShdw>
                </a:effectLst>
              </p:spPr>
              <p:txBody>
                <a:bodyPr/>
                <a:lstStyle/>
                <a:p>
                  <a:pPr algn="ctr">
                    <a:defRPr/>
                  </a:pPr>
                  <a:endParaRPr lang="es-MX">
                    <a:latin typeface="Arial" charset="0"/>
                  </a:endParaRPr>
                </a:p>
              </p:txBody>
            </p:sp>
            <p:sp>
              <p:nvSpPr>
                <p:cNvPr id="12" name="Freeform 8"/>
                <p:cNvSpPr>
                  <a:spLocks/>
                </p:cNvSpPr>
                <p:nvPr/>
              </p:nvSpPr>
              <p:spPr bwMode="auto">
                <a:xfrm>
                  <a:off x="2167" y="2008"/>
                  <a:ext cx="148" cy="133"/>
                </a:xfrm>
                <a:custGeom>
                  <a:avLst/>
                  <a:gdLst/>
                  <a:ahLst/>
                  <a:cxnLst>
                    <a:cxn ang="0">
                      <a:pos x="8" y="30"/>
                    </a:cxn>
                    <a:cxn ang="0">
                      <a:pos x="1" y="20"/>
                    </a:cxn>
                    <a:cxn ang="0">
                      <a:pos x="3" y="8"/>
                    </a:cxn>
                    <a:cxn ang="0">
                      <a:pos x="12" y="1"/>
                    </a:cxn>
                    <a:cxn ang="0">
                      <a:pos x="23" y="2"/>
                    </a:cxn>
                    <a:cxn ang="0">
                      <a:pos x="30" y="12"/>
                    </a:cxn>
                    <a:cxn ang="0">
                      <a:pos x="31" y="20"/>
                    </a:cxn>
                    <a:cxn ang="0">
                      <a:pos x="27" y="27"/>
                    </a:cxn>
                    <a:cxn ang="0">
                      <a:pos x="20" y="31"/>
                    </a:cxn>
                    <a:cxn ang="0">
                      <a:pos x="8" y="30"/>
                    </a:cxn>
                  </a:cxnLst>
                  <a:rect l="0" t="0" r="r" b="b"/>
                  <a:pathLst>
                    <a:path w="31" h="32">
                      <a:moveTo>
                        <a:pt x="8" y="30"/>
                      </a:moveTo>
                      <a:cubicBezTo>
                        <a:pt x="4" y="27"/>
                        <a:pt x="2" y="24"/>
                        <a:pt x="1" y="20"/>
                      </a:cubicBezTo>
                      <a:cubicBezTo>
                        <a:pt x="0" y="16"/>
                        <a:pt x="1" y="12"/>
                        <a:pt x="3" y="8"/>
                      </a:cubicBezTo>
                      <a:cubicBezTo>
                        <a:pt x="5" y="4"/>
                        <a:pt x="8" y="2"/>
                        <a:pt x="12" y="1"/>
                      </a:cubicBezTo>
                      <a:cubicBezTo>
                        <a:pt x="16" y="0"/>
                        <a:pt x="20" y="0"/>
                        <a:pt x="23" y="2"/>
                      </a:cubicBezTo>
                      <a:cubicBezTo>
                        <a:pt x="27" y="4"/>
                        <a:pt x="29" y="7"/>
                        <a:pt x="30" y="12"/>
                      </a:cubicBezTo>
                      <a:cubicBezTo>
                        <a:pt x="31" y="15"/>
                        <a:pt x="31" y="17"/>
                        <a:pt x="31" y="20"/>
                      </a:cubicBezTo>
                      <a:cubicBezTo>
                        <a:pt x="30" y="22"/>
                        <a:pt x="29" y="25"/>
                        <a:pt x="27" y="27"/>
                      </a:cubicBezTo>
                      <a:cubicBezTo>
                        <a:pt x="25" y="29"/>
                        <a:pt x="22" y="31"/>
                        <a:pt x="20" y="31"/>
                      </a:cubicBezTo>
                      <a:cubicBezTo>
                        <a:pt x="16" y="32"/>
                        <a:pt x="11" y="32"/>
                        <a:pt x="8" y="30"/>
                      </a:cubicBezTo>
                    </a:path>
                  </a:pathLst>
                </a:custGeom>
                <a:solidFill>
                  <a:srgbClr val="EB3D00"/>
                </a:solidFill>
                <a:ln w="9525">
                  <a:noFill/>
                  <a:round/>
                  <a:headEnd/>
                  <a:tailEnd/>
                </a:ln>
                <a:effectLst>
                  <a:outerShdw dist="35921" dir="2700000" algn="ctr" rotWithShape="0">
                    <a:schemeClr val="bg2"/>
                  </a:outerShdw>
                </a:effectLst>
              </p:spPr>
              <p:txBody>
                <a:bodyPr/>
                <a:lstStyle/>
                <a:p>
                  <a:pPr algn="ctr">
                    <a:defRPr/>
                  </a:pPr>
                  <a:endParaRPr lang="es-MX">
                    <a:latin typeface="Arial" charset="0"/>
                  </a:endParaRPr>
                </a:p>
              </p:txBody>
            </p:sp>
            <p:sp>
              <p:nvSpPr>
                <p:cNvPr id="13" name="Freeform 9"/>
                <p:cNvSpPr>
                  <a:spLocks/>
                </p:cNvSpPr>
                <p:nvPr/>
              </p:nvSpPr>
              <p:spPr bwMode="auto">
                <a:xfrm>
                  <a:off x="2009" y="1958"/>
                  <a:ext cx="148" cy="142"/>
                </a:xfrm>
                <a:custGeom>
                  <a:avLst/>
                  <a:gdLst/>
                  <a:ahLst/>
                  <a:cxnLst>
                    <a:cxn ang="0">
                      <a:pos x="1" y="21"/>
                    </a:cxn>
                    <a:cxn ang="0">
                      <a:pos x="2" y="9"/>
                    </a:cxn>
                    <a:cxn ang="0">
                      <a:pos x="12" y="1"/>
                    </a:cxn>
                    <a:cxn ang="0">
                      <a:pos x="23" y="3"/>
                    </a:cxn>
                    <a:cxn ang="0">
                      <a:pos x="30" y="13"/>
                    </a:cxn>
                    <a:cxn ang="0">
                      <a:pos x="29" y="26"/>
                    </a:cxn>
                    <a:cxn ang="0">
                      <a:pos x="20" y="33"/>
                    </a:cxn>
                    <a:cxn ang="0">
                      <a:pos x="8" y="31"/>
                    </a:cxn>
                    <a:cxn ang="0">
                      <a:pos x="1" y="21"/>
                    </a:cxn>
                  </a:cxnLst>
                  <a:rect l="0" t="0" r="r" b="b"/>
                  <a:pathLst>
                    <a:path w="31" h="34">
                      <a:moveTo>
                        <a:pt x="1" y="21"/>
                      </a:moveTo>
                      <a:cubicBezTo>
                        <a:pt x="0" y="17"/>
                        <a:pt x="0" y="13"/>
                        <a:pt x="2" y="9"/>
                      </a:cubicBezTo>
                      <a:cubicBezTo>
                        <a:pt x="4" y="5"/>
                        <a:pt x="8" y="2"/>
                        <a:pt x="12" y="1"/>
                      </a:cubicBezTo>
                      <a:cubicBezTo>
                        <a:pt x="16" y="0"/>
                        <a:pt x="19" y="1"/>
                        <a:pt x="23" y="3"/>
                      </a:cubicBezTo>
                      <a:cubicBezTo>
                        <a:pt x="27" y="6"/>
                        <a:pt x="29" y="9"/>
                        <a:pt x="30" y="13"/>
                      </a:cubicBezTo>
                      <a:cubicBezTo>
                        <a:pt x="31" y="17"/>
                        <a:pt x="31" y="22"/>
                        <a:pt x="29" y="26"/>
                      </a:cubicBezTo>
                      <a:cubicBezTo>
                        <a:pt x="27" y="30"/>
                        <a:pt x="23" y="32"/>
                        <a:pt x="20" y="33"/>
                      </a:cubicBezTo>
                      <a:cubicBezTo>
                        <a:pt x="15" y="34"/>
                        <a:pt x="12" y="34"/>
                        <a:pt x="8" y="31"/>
                      </a:cubicBezTo>
                      <a:cubicBezTo>
                        <a:pt x="5" y="29"/>
                        <a:pt x="2" y="25"/>
                        <a:pt x="1" y="21"/>
                      </a:cubicBezTo>
                    </a:path>
                  </a:pathLst>
                </a:custGeom>
                <a:solidFill>
                  <a:srgbClr val="EB3D00"/>
                </a:solidFill>
                <a:ln w="9525">
                  <a:noFill/>
                  <a:round/>
                  <a:headEnd/>
                  <a:tailEnd/>
                </a:ln>
                <a:effectLst>
                  <a:outerShdw dist="35921" dir="2700000" algn="ctr" rotWithShape="0">
                    <a:schemeClr val="bg2"/>
                  </a:outerShdw>
                </a:effectLst>
              </p:spPr>
              <p:txBody>
                <a:bodyPr/>
                <a:lstStyle/>
                <a:p>
                  <a:pPr algn="ctr">
                    <a:defRPr/>
                  </a:pPr>
                  <a:endParaRPr lang="es-MX">
                    <a:latin typeface="Arial" charset="0"/>
                  </a:endParaRPr>
                </a:p>
              </p:txBody>
            </p:sp>
            <p:sp>
              <p:nvSpPr>
                <p:cNvPr id="14" name="Freeform 10"/>
                <p:cNvSpPr>
                  <a:spLocks/>
                </p:cNvSpPr>
                <p:nvPr/>
              </p:nvSpPr>
              <p:spPr bwMode="auto">
                <a:xfrm>
                  <a:off x="1927" y="1829"/>
                  <a:ext cx="153" cy="133"/>
                </a:xfrm>
                <a:custGeom>
                  <a:avLst/>
                  <a:gdLst/>
                  <a:ahLst/>
                  <a:cxnLst>
                    <a:cxn ang="0">
                      <a:pos x="3" y="9"/>
                    </a:cxn>
                    <a:cxn ang="0">
                      <a:pos x="13" y="1"/>
                    </a:cxn>
                    <a:cxn ang="0">
                      <a:pos x="24" y="3"/>
                    </a:cxn>
                    <a:cxn ang="0">
                      <a:pos x="31" y="11"/>
                    </a:cxn>
                    <a:cxn ang="0">
                      <a:pos x="29" y="24"/>
                    </a:cxn>
                    <a:cxn ang="0">
                      <a:pos x="20" y="31"/>
                    </a:cxn>
                    <a:cxn ang="0">
                      <a:pos x="9" y="29"/>
                    </a:cxn>
                    <a:cxn ang="0">
                      <a:pos x="1" y="20"/>
                    </a:cxn>
                    <a:cxn ang="0">
                      <a:pos x="3" y="9"/>
                    </a:cxn>
                  </a:cxnLst>
                  <a:rect l="0" t="0" r="r" b="b"/>
                  <a:pathLst>
                    <a:path w="32" h="32">
                      <a:moveTo>
                        <a:pt x="3" y="9"/>
                      </a:moveTo>
                      <a:cubicBezTo>
                        <a:pt x="5" y="5"/>
                        <a:pt x="8" y="2"/>
                        <a:pt x="13" y="1"/>
                      </a:cubicBezTo>
                      <a:cubicBezTo>
                        <a:pt x="17" y="0"/>
                        <a:pt x="21" y="1"/>
                        <a:pt x="24" y="3"/>
                      </a:cubicBezTo>
                      <a:cubicBezTo>
                        <a:pt x="27" y="5"/>
                        <a:pt x="30" y="8"/>
                        <a:pt x="31" y="11"/>
                      </a:cubicBezTo>
                      <a:cubicBezTo>
                        <a:pt x="32" y="15"/>
                        <a:pt x="31" y="20"/>
                        <a:pt x="29" y="24"/>
                      </a:cubicBezTo>
                      <a:cubicBezTo>
                        <a:pt x="27" y="28"/>
                        <a:pt x="24" y="30"/>
                        <a:pt x="20" y="31"/>
                      </a:cubicBezTo>
                      <a:cubicBezTo>
                        <a:pt x="17" y="32"/>
                        <a:pt x="13" y="32"/>
                        <a:pt x="9" y="29"/>
                      </a:cubicBezTo>
                      <a:cubicBezTo>
                        <a:pt x="5" y="27"/>
                        <a:pt x="2" y="24"/>
                        <a:pt x="1" y="20"/>
                      </a:cubicBezTo>
                      <a:cubicBezTo>
                        <a:pt x="0" y="16"/>
                        <a:pt x="1" y="12"/>
                        <a:pt x="3" y="9"/>
                      </a:cubicBezTo>
                    </a:path>
                  </a:pathLst>
                </a:custGeom>
                <a:solidFill>
                  <a:srgbClr val="EB3D00"/>
                </a:solidFill>
                <a:ln w="9525">
                  <a:noFill/>
                  <a:round/>
                  <a:headEnd/>
                  <a:tailEnd/>
                </a:ln>
                <a:effectLst>
                  <a:outerShdw dist="35921" dir="2700000" algn="ctr" rotWithShape="0">
                    <a:schemeClr val="bg2"/>
                  </a:outerShdw>
                </a:effectLst>
              </p:spPr>
              <p:txBody>
                <a:bodyPr/>
                <a:lstStyle/>
                <a:p>
                  <a:pPr algn="ctr">
                    <a:defRPr/>
                  </a:pPr>
                  <a:endParaRPr lang="es-MX">
                    <a:latin typeface="Arial" charset="0"/>
                  </a:endParaRPr>
                </a:p>
              </p:txBody>
            </p:sp>
            <p:sp>
              <p:nvSpPr>
                <p:cNvPr id="15" name="Freeform 11"/>
                <p:cNvSpPr>
                  <a:spLocks/>
                </p:cNvSpPr>
                <p:nvPr/>
              </p:nvSpPr>
              <p:spPr bwMode="auto">
                <a:xfrm>
                  <a:off x="1980" y="1683"/>
                  <a:ext cx="148" cy="137"/>
                </a:xfrm>
                <a:custGeom>
                  <a:avLst/>
                  <a:gdLst/>
                  <a:ahLst/>
                  <a:cxnLst>
                    <a:cxn ang="0">
                      <a:pos x="11" y="1"/>
                    </a:cxn>
                    <a:cxn ang="0">
                      <a:pos x="23" y="3"/>
                    </a:cxn>
                    <a:cxn ang="0">
                      <a:pos x="30" y="13"/>
                    </a:cxn>
                    <a:cxn ang="0">
                      <a:pos x="28" y="25"/>
                    </a:cxn>
                    <a:cxn ang="0">
                      <a:pos x="19" y="32"/>
                    </a:cxn>
                    <a:cxn ang="0">
                      <a:pos x="8" y="30"/>
                    </a:cxn>
                    <a:cxn ang="0">
                      <a:pos x="1" y="20"/>
                    </a:cxn>
                    <a:cxn ang="0">
                      <a:pos x="2" y="8"/>
                    </a:cxn>
                    <a:cxn ang="0">
                      <a:pos x="11" y="1"/>
                    </a:cxn>
                  </a:cxnLst>
                  <a:rect l="0" t="0" r="r" b="b"/>
                  <a:pathLst>
                    <a:path w="31" h="33">
                      <a:moveTo>
                        <a:pt x="11" y="1"/>
                      </a:moveTo>
                      <a:cubicBezTo>
                        <a:pt x="16" y="0"/>
                        <a:pt x="19" y="0"/>
                        <a:pt x="23" y="3"/>
                      </a:cubicBezTo>
                      <a:cubicBezTo>
                        <a:pt x="26" y="5"/>
                        <a:pt x="29" y="9"/>
                        <a:pt x="30" y="13"/>
                      </a:cubicBezTo>
                      <a:cubicBezTo>
                        <a:pt x="31" y="17"/>
                        <a:pt x="30" y="21"/>
                        <a:pt x="28" y="25"/>
                      </a:cubicBezTo>
                      <a:cubicBezTo>
                        <a:pt x="27" y="29"/>
                        <a:pt x="23" y="31"/>
                        <a:pt x="19" y="32"/>
                      </a:cubicBezTo>
                      <a:cubicBezTo>
                        <a:pt x="15" y="33"/>
                        <a:pt x="12" y="33"/>
                        <a:pt x="8" y="30"/>
                      </a:cubicBezTo>
                      <a:cubicBezTo>
                        <a:pt x="4" y="28"/>
                        <a:pt x="2" y="24"/>
                        <a:pt x="1" y="20"/>
                      </a:cubicBezTo>
                      <a:cubicBezTo>
                        <a:pt x="0" y="16"/>
                        <a:pt x="0" y="12"/>
                        <a:pt x="2" y="8"/>
                      </a:cubicBezTo>
                      <a:cubicBezTo>
                        <a:pt x="4" y="4"/>
                        <a:pt x="7" y="2"/>
                        <a:pt x="11" y="1"/>
                      </a:cubicBezTo>
                    </a:path>
                  </a:pathLst>
                </a:custGeom>
                <a:solidFill>
                  <a:srgbClr val="EB3D00"/>
                </a:solidFill>
                <a:ln w="9525">
                  <a:noFill/>
                  <a:round/>
                  <a:headEnd/>
                  <a:tailEnd/>
                </a:ln>
                <a:effectLst>
                  <a:outerShdw dist="35921" dir="2700000" algn="ctr" rotWithShape="0">
                    <a:schemeClr val="bg2"/>
                  </a:outerShdw>
                </a:effectLst>
              </p:spPr>
              <p:txBody>
                <a:bodyPr/>
                <a:lstStyle/>
                <a:p>
                  <a:pPr algn="ctr">
                    <a:defRPr/>
                  </a:pPr>
                  <a:endParaRPr lang="es-MX">
                    <a:latin typeface="Arial" charset="0"/>
                  </a:endParaRPr>
                </a:p>
              </p:txBody>
            </p:sp>
            <p:sp>
              <p:nvSpPr>
                <p:cNvPr id="16" name="Freeform 12"/>
                <p:cNvSpPr>
                  <a:spLocks/>
                </p:cNvSpPr>
                <p:nvPr/>
              </p:nvSpPr>
              <p:spPr bwMode="auto">
                <a:xfrm>
                  <a:off x="2128" y="1616"/>
                  <a:ext cx="149" cy="133"/>
                </a:xfrm>
                <a:custGeom>
                  <a:avLst/>
                  <a:gdLst/>
                  <a:ahLst/>
                  <a:cxnLst>
                    <a:cxn ang="0">
                      <a:pos x="23" y="2"/>
                    </a:cxn>
                    <a:cxn ang="0">
                      <a:pos x="30" y="11"/>
                    </a:cxn>
                    <a:cxn ang="0">
                      <a:pos x="28" y="24"/>
                    </a:cxn>
                    <a:cxn ang="0">
                      <a:pos x="19" y="31"/>
                    </a:cxn>
                    <a:cxn ang="0">
                      <a:pos x="8" y="29"/>
                    </a:cxn>
                    <a:cxn ang="0">
                      <a:pos x="1" y="20"/>
                    </a:cxn>
                    <a:cxn ang="0">
                      <a:pos x="2" y="8"/>
                    </a:cxn>
                    <a:cxn ang="0">
                      <a:pos x="12" y="1"/>
                    </a:cxn>
                    <a:cxn ang="0">
                      <a:pos x="23" y="2"/>
                    </a:cxn>
                  </a:cxnLst>
                  <a:rect l="0" t="0" r="r" b="b"/>
                  <a:pathLst>
                    <a:path w="31" h="32">
                      <a:moveTo>
                        <a:pt x="23" y="2"/>
                      </a:moveTo>
                      <a:cubicBezTo>
                        <a:pt x="26" y="4"/>
                        <a:pt x="29" y="7"/>
                        <a:pt x="30" y="11"/>
                      </a:cubicBezTo>
                      <a:cubicBezTo>
                        <a:pt x="31" y="16"/>
                        <a:pt x="30" y="20"/>
                        <a:pt x="28" y="24"/>
                      </a:cubicBezTo>
                      <a:cubicBezTo>
                        <a:pt x="26" y="27"/>
                        <a:pt x="23" y="30"/>
                        <a:pt x="19" y="31"/>
                      </a:cubicBezTo>
                      <a:cubicBezTo>
                        <a:pt x="15" y="32"/>
                        <a:pt x="11" y="32"/>
                        <a:pt x="8" y="29"/>
                      </a:cubicBezTo>
                      <a:cubicBezTo>
                        <a:pt x="4" y="27"/>
                        <a:pt x="2" y="24"/>
                        <a:pt x="1" y="20"/>
                      </a:cubicBezTo>
                      <a:cubicBezTo>
                        <a:pt x="0" y="16"/>
                        <a:pt x="0" y="12"/>
                        <a:pt x="2" y="8"/>
                      </a:cubicBezTo>
                      <a:cubicBezTo>
                        <a:pt x="5" y="4"/>
                        <a:pt x="8" y="2"/>
                        <a:pt x="12" y="1"/>
                      </a:cubicBezTo>
                      <a:cubicBezTo>
                        <a:pt x="16" y="0"/>
                        <a:pt x="20" y="0"/>
                        <a:pt x="23" y="2"/>
                      </a:cubicBezTo>
                    </a:path>
                  </a:pathLst>
                </a:custGeom>
                <a:solidFill>
                  <a:srgbClr val="EB3D00"/>
                </a:solidFill>
                <a:ln w="9525">
                  <a:noFill/>
                  <a:round/>
                  <a:headEnd/>
                  <a:tailEnd/>
                </a:ln>
                <a:effectLst>
                  <a:outerShdw dist="35921" dir="2700000" algn="ctr" rotWithShape="0">
                    <a:schemeClr val="bg2"/>
                  </a:outerShdw>
                </a:effectLst>
              </p:spPr>
              <p:txBody>
                <a:bodyPr/>
                <a:lstStyle/>
                <a:p>
                  <a:pPr algn="ctr">
                    <a:defRPr/>
                  </a:pPr>
                  <a:endParaRPr lang="es-MX">
                    <a:latin typeface="Arial" charset="0"/>
                  </a:endParaRPr>
                </a:p>
              </p:txBody>
            </p:sp>
            <p:sp>
              <p:nvSpPr>
                <p:cNvPr id="17" name="Freeform 13"/>
                <p:cNvSpPr>
                  <a:spLocks/>
                </p:cNvSpPr>
                <p:nvPr/>
              </p:nvSpPr>
              <p:spPr bwMode="auto">
                <a:xfrm>
                  <a:off x="2287" y="1662"/>
                  <a:ext cx="148" cy="129"/>
                </a:xfrm>
                <a:custGeom>
                  <a:avLst/>
                  <a:gdLst/>
                  <a:ahLst/>
                  <a:cxnLst>
                    <a:cxn ang="0">
                      <a:pos x="30" y="11"/>
                    </a:cxn>
                    <a:cxn ang="0">
                      <a:pos x="29" y="23"/>
                    </a:cxn>
                    <a:cxn ang="0">
                      <a:pos x="19" y="30"/>
                    </a:cxn>
                    <a:cxn ang="0">
                      <a:pos x="8" y="28"/>
                    </a:cxn>
                    <a:cxn ang="0">
                      <a:pos x="1" y="19"/>
                    </a:cxn>
                    <a:cxn ang="0">
                      <a:pos x="3" y="7"/>
                    </a:cxn>
                    <a:cxn ang="0">
                      <a:pos x="12" y="1"/>
                    </a:cxn>
                    <a:cxn ang="0">
                      <a:pos x="23" y="2"/>
                    </a:cxn>
                    <a:cxn ang="0">
                      <a:pos x="30" y="11"/>
                    </a:cxn>
                  </a:cxnLst>
                  <a:rect l="0" t="0" r="r" b="b"/>
                  <a:pathLst>
                    <a:path w="31" h="31">
                      <a:moveTo>
                        <a:pt x="30" y="11"/>
                      </a:moveTo>
                      <a:cubicBezTo>
                        <a:pt x="31" y="15"/>
                        <a:pt x="31" y="19"/>
                        <a:pt x="29" y="23"/>
                      </a:cubicBezTo>
                      <a:cubicBezTo>
                        <a:pt x="26" y="27"/>
                        <a:pt x="23" y="29"/>
                        <a:pt x="19" y="30"/>
                      </a:cubicBezTo>
                      <a:cubicBezTo>
                        <a:pt x="15" y="31"/>
                        <a:pt x="12" y="31"/>
                        <a:pt x="8" y="28"/>
                      </a:cubicBezTo>
                      <a:cubicBezTo>
                        <a:pt x="4" y="26"/>
                        <a:pt x="2" y="23"/>
                        <a:pt x="1" y="19"/>
                      </a:cubicBezTo>
                      <a:cubicBezTo>
                        <a:pt x="0" y="15"/>
                        <a:pt x="0" y="11"/>
                        <a:pt x="3" y="7"/>
                      </a:cubicBezTo>
                      <a:cubicBezTo>
                        <a:pt x="5" y="4"/>
                        <a:pt x="8" y="2"/>
                        <a:pt x="12" y="1"/>
                      </a:cubicBezTo>
                      <a:cubicBezTo>
                        <a:pt x="16" y="0"/>
                        <a:pt x="20" y="0"/>
                        <a:pt x="23" y="2"/>
                      </a:cubicBezTo>
                      <a:cubicBezTo>
                        <a:pt x="27" y="4"/>
                        <a:pt x="29" y="7"/>
                        <a:pt x="30" y="11"/>
                      </a:cubicBezTo>
                    </a:path>
                  </a:pathLst>
                </a:custGeom>
                <a:solidFill>
                  <a:srgbClr val="EB3D00"/>
                </a:solidFill>
                <a:ln w="9525">
                  <a:noFill/>
                  <a:round/>
                  <a:headEnd/>
                  <a:tailEnd/>
                </a:ln>
                <a:effectLst>
                  <a:outerShdw dist="35921" dir="2700000" algn="ctr" rotWithShape="0">
                    <a:schemeClr val="bg2"/>
                  </a:outerShdw>
                </a:effectLst>
              </p:spPr>
              <p:txBody>
                <a:bodyPr/>
                <a:lstStyle/>
                <a:p>
                  <a:pPr algn="ctr">
                    <a:defRPr/>
                  </a:pPr>
                  <a:endParaRPr lang="es-MX">
                    <a:latin typeface="Arial" charset="0"/>
                  </a:endParaRPr>
                </a:p>
              </p:txBody>
            </p:sp>
            <p:sp>
              <p:nvSpPr>
                <p:cNvPr id="18" name="Freeform 14"/>
                <p:cNvSpPr>
                  <a:spLocks/>
                </p:cNvSpPr>
                <p:nvPr/>
              </p:nvSpPr>
              <p:spPr bwMode="auto">
                <a:xfrm>
                  <a:off x="2364" y="1791"/>
                  <a:ext cx="153" cy="133"/>
                </a:xfrm>
                <a:custGeom>
                  <a:avLst/>
                  <a:gdLst/>
                  <a:ahLst/>
                  <a:cxnLst>
                    <a:cxn ang="0">
                      <a:pos x="29" y="24"/>
                    </a:cxn>
                    <a:cxn ang="0">
                      <a:pos x="20" y="32"/>
                    </a:cxn>
                    <a:cxn ang="0">
                      <a:pos x="9" y="30"/>
                    </a:cxn>
                    <a:cxn ang="0">
                      <a:pos x="1" y="20"/>
                    </a:cxn>
                    <a:cxn ang="0">
                      <a:pos x="3" y="8"/>
                    </a:cxn>
                    <a:cxn ang="0">
                      <a:pos x="12" y="1"/>
                    </a:cxn>
                    <a:cxn ang="0">
                      <a:pos x="24" y="3"/>
                    </a:cxn>
                    <a:cxn ang="0">
                      <a:pos x="31" y="12"/>
                    </a:cxn>
                    <a:cxn ang="0">
                      <a:pos x="29" y="24"/>
                    </a:cxn>
                  </a:cxnLst>
                  <a:rect l="0" t="0" r="r" b="b"/>
                  <a:pathLst>
                    <a:path w="32" h="32">
                      <a:moveTo>
                        <a:pt x="29" y="24"/>
                      </a:moveTo>
                      <a:cubicBezTo>
                        <a:pt x="27" y="28"/>
                        <a:pt x="24" y="30"/>
                        <a:pt x="20" y="32"/>
                      </a:cubicBezTo>
                      <a:cubicBezTo>
                        <a:pt x="16" y="32"/>
                        <a:pt x="13" y="32"/>
                        <a:pt x="9" y="30"/>
                      </a:cubicBezTo>
                      <a:cubicBezTo>
                        <a:pt x="5" y="27"/>
                        <a:pt x="2" y="24"/>
                        <a:pt x="1" y="20"/>
                      </a:cubicBezTo>
                      <a:cubicBezTo>
                        <a:pt x="0" y="16"/>
                        <a:pt x="1" y="12"/>
                        <a:pt x="3" y="8"/>
                      </a:cubicBezTo>
                      <a:cubicBezTo>
                        <a:pt x="5" y="4"/>
                        <a:pt x="8" y="2"/>
                        <a:pt x="12" y="1"/>
                      </a:cubicBezTo>
                      <a:cubicBezTo>
                        <a:pt x="16" y="0"/>
                        <a:pt x="20" y="0"/>
                        <a:pt x="24" y="3"/>
                      </a:cubicBezTo>
                      <a:cubicBezTo>
                        <a:pt x="28" y="5"/>
                        <a:pt x="30" y="8"/>
                        <a:pt x="31" y="12"/>
                      </a:cubicBezTo>
                      <a:cubicBezTo>
                        <a:pt x="32" y="17"/>
                        <a:pt x="31" y="21"/>
                        <a:pt x="29" y="24"/>
                      </a:cubicBezTo>
                    </a:path>
                  </a:pathLst>
                </a:custGeom>
                <a:solidFill>
                  <a:srgbClr val="EB3D00"/>
                </a:solidFill>
                <a:ln w="9525">
                  <a:noFill/>
                  <a:round/>
                  <a:headEnd/>
                  <a:tailEnd/>
                </a:ln>
                <a:effectLst>
                  <a:outerShdw dist="35921" dir="2700000" algn="ctr" rotWithShape="0">
                    <a:schemeClr val="bg2"/>
                  </a:outerShdw>
                </a:effectLst>
              </p:spPr>
              <p:txBody>
                <a:bodyPr/>
                <a:lstStyle/>
                <a:p>
                  <a:pPr algn="ctr">
                    <a:defRPr/>
                  </a:pPr>
                  <a:endParaRPr lang="es-MX">
                    <a:latin typeface="Arial" charset="0"/>
                  </a:endParaRPr>
                </a:p>
              </p:txBody>
            </p:sp>
            <p:sp>
              <p:nvSpPr>
                <p:cNvPr id="19" name="Freeform 15"/>
                <p:cNvSpPr>
                  <a:spLocks/>
                </p:cNvSpPr>
                <p:nvPr/>
              </p:nvSpPr>
              <p:spPr bwMode="auto">
                <a:xfrm>
                  <a:off x="2608" y="1670"/>
                  <a:ext cx="566" cy="447"/>
                </a:xfrm>
                <a:custGeom>
                  <a:avLst/>
                  <a:gdLst/>
                  <a:ahLst/>
                  <a:cxnLst>
                    <a:cxn ang="0">
                      <a:pos x="0" y="107"/>
                    </a:cxn>
                    <a:cxn ang="0">
                      <a:pos x="0" y="0"/>
                    </a:cxn>
                    <a:cxn ang="0">
                      <a:pos x="21" y="0"/>
                    </a:cxn>
                    <a:cxn ang="0">
                      <a:pos x="59" y="93"/>
                    </a:cxn>
                    <a:cxn ang="0">
                      <a:pos x="97" y="0"/>
                    </a:cxn>
                    <a:cxn ang="0">
                      <a:pos x="118" y="0"/>
                    </a:cxn>
                    <a:cxn ang="0">
                      <a:pos x="118" y="107"/>
                    </a:cxn>
                    <a:cxn ang="0">
                      <a:pos x="106" y="107"/>
                    </a:cxn>
                    <a:cxn ang="0">
                      <a:pos x="106" y="9"/>
                    </a:cxn>
                    <a:cxn ang="0">
                      <a:pos x="66" y="107"/>
                    </a:cxn>
                    <a:cxn ang="0">
                      <a:pos x="52" y="107"/>
                    </a:cxn>
                    <a:cxn ang="0">
                      <a:pos x="12" y="9"/>
                    </a:cxn>
                    <a:cxn ang="0">
                      <a:pos x="12" y="107"/>
                    </a:cxn>
                    <a:cxn ang="0">
                      <a:pos x="0" y="107"/>
                    </a:cxn>
                  </a:cxnLst>
                  <a:rect l="0" t="0" r="r" b="b"/>
                  <a:pathLst>
                    <a:path w="118" h="107">
                      <a:moveTo>
                        <a:pt x="0" y="107"/>
                      </a:moveTo>
                      <a:lnTo>
                        <a:pt x="0" y="0"/>
                      </a:lnTo>
                      <a:lnTo>
                        <a:pt x="21" y="0"/>
                      </a:lnTo>
                      <a:lnTo>
                        <a:pt x="59" y="93"/>
                      </a:lnTo>
                      <a:lnTo>
                        <a:pt x="97" y="0"/>
                      </a:lnTo>
                      <a:lnTo>
                        <a:pt x="118" y="0"/>
                      </a:lnTo>
                      <a:lnTo>
                        <a:pt x="118" y="107"/>
                      </a:lnTo>
                      <a:lnTo>
                        <a:pt x="106" y="107"/>
                      </a:lnTo>
                      <a:lnTo>
                        <a:pt x="106" y="9"/>
                      </a:lnTo>
                      <a:lnTo>
                        <a:pt x="66" y="107"/>
                      </a:lnTo>
                      <a:lnTo>
                        <a:pt x="52" y="107"/>
                      </a:lnTo>
                      <a:lnTo>
                        <a:pt x="12" y="9"/>
                      </a:lnTo>
                      <a:lnTo>
                        <a:pt x="12" y="107"/>
                      </a:lnTo>
                      <a:lnTo>
                        <a:pt x="0" y="107"/>
                      </a:lnTo>
                    </a:path>
                  </a:pathLst>
                </a:custGeom>
                <a:solidFill>
                  <a:srgbClr val="003366"/>
                </a:solidFill>
                <a:ln w="9525">
                  <a:noFill/>
                  <a:round/>
                  <a:headEnd/>
                  <a:tailEnd/>
                </a:ln>
                <a:effectLst>
                  <a:outerShdw dist="35921" dir="2700000" algn="ctr" rotWithShape="0">
                    <a:schemeClr val="bg2"/>
                  </a:outerShdw>
                </a:effectLst>
              </p:spPr>
              <p:txBody>
                <a:bodyPr/>
                <a:lstStyle/>
                <a:p>
                  <a:pPr algn="ctr">
                    <a:defRPr/>
                  </a:pPr>
                  <a:endParaRPr lang="es-MX">
                    <a:latin typeface="Arial" charset="0"/>
                  </a:endParaRPr>
                </a:p>
              </p:txBody>
            </p:sp>
            <p:sp>
              <p:nvSpPr>
                <p:cNvPr id="20" name="Freeform 16"/>
                <p:cNvSpPr>
                  <a:spLocks noEditPoints="1"/>
                </p:cNvSpPr>
                <p:nvPr/>
              </p:nvSpPr>
              <p:spPr bwMode="auto">
                <a:xfrm>
                  <a:off x="3165" y="1670"/>
                  <a:ext cx="508" cy="447"/>
                </a:xfrm>
                <a:custGeom>
                  <a:avLst/>
                  <a:gdLst/>
                  <a:ahLst/>
                  <a:cxnLst>
                    <a:cxn ang="0">
                      <a:pos x="0" y="107"/>
                    </a:cxn>
                    <a:cxn ang="0">
                      <a:pos x="46" y="0"/>
                    </a:cxn>
                    <a:cxn ang="0">
                      <a:pos x="61" y="0"/>
                    </a:cxn>
                    <a:cxn ang="0">
                      <a:pos x="106" y="107"/>
                    </a:cxn>
                    <a:cxn ang="0">
                      <a:pos x="92" y="107"/>
                    </a:cxn>
                    <a:cxn ang="0">
                      <a:pos x="80" y="79"/>
                    </a:cxn>
                    <a:cxn ang="0">
                      <a:pos x="25" y="79"/>
                    </a:cxn>
                    <a:cxn ang="0">
                      <a:pos x="13" y="107"/>
                    </a:cxn>
                    <a:cxn ang="0">
                      <a:pos x="0" y="107"/>
                    </a:cxn>
                    <a:cxn ang="0">
                      <a:pos x="30" y="66"/>
                    </a:cxn>
                    <a:cxn ang="0">
                      <a:pos x="75" y="66"/>
                    </a:cxn>
                    <a:cxn ang="0">
                      <a:pos x="53" y="12"/>
                    </a:cxn>
                    <a:cxn ang="0">
                      <a:pos x="30" y="66"/>
                    </a:cxn>
                  </a:cxnLst>
                  <a:rect l="0" t="0" r="r" b="b"/>
                  <a:pathLst>
                    <a:path w="106" h="107">
                      <a:moveTo>
                        <a:pt x="0" y="107"/>
                      </a:moveTo>
                      <a:lnTo>
                        <a:pt x="46" y="0"/>
                      </a:lnTo>
                      <a:lnTo>
                        <a:pt x="61" y="0"/>
                      </a:lnTo>
                      <a:lnTo>
                        <a:pt x="106" y="107"/>
                      </a:lnTo>
                      <a:lnTo>
                        <a:pt x="92" y="107"/>
                      </a:lnTo>
                      <a:lnTo>
                        <a:pt x="80" y="79"/>
                      </a:lnTo>
                      <a:lnTo>
                        <a:pt x="25" y="79"/>
                      </a:lnTo>
                      <a:lnTo>
                        <a:pt x="13" y="107"/>
                      </a:lnTo>
                      <a:lnTo>
                        <a:pt x="0" y="107"/>
                      </a:lnTo>
                      <a:moveTo>
                        <a:pt x="30" y="66"/>
                      </a:moveTo>
                      <a:lnTo>
                        <a:pt x="75" y="66"/>
                      </a:lnTo>
                      <a:lnTo>
                        <a:pt x="53" y="12"/>
                      </a:lnTo>
                      <a:lnTo>
                        <a:pt x="30" y="66"/>
                      </a:lnTo>
                    </a:path>
                  </a:pathLst>
                </a:custGeom>
                <a:solidFill>
                  <a:srgbClr val="003366"/>
                </a:solidFill>
                <a:ln w="9525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>
                  <a:outerShdw dist="35921" dir="2700000" algn="ctr" rotWithShape="0">
                    <a:schemeClr val="bg2"/>
                  </a:outerShdw>
                </a:effectLst>
              </p:spPr>
              <p:txBody>
                <a:bodyPr/>
                <a:lstStyle/>
                <a:p>
                  <a:pPr algn="ctr">
                    <a:defRPr/>
                  </a:pPr>
                  <a:endParaRPr lang="es-MX">
                    <a:latin typeface="Arial" charset="0"/>
                  </a:endParaRPr>
                </a:p>
              </p:txBody>
            </p:sp>
            <p:sp>
              <p:nvSpPr>
                <p:cNvPr id="21" name="Freeform 17"/>
                <p:cNvSpPr>
                  <a:spLocks noEditPoints="1"/>
                </p:cNvSpPr>
                <p:nvPr/>
              </p:nvSpPr>
              <p:spPr bwMode="auto">
                <a:xfrm>
                  <a:off x="3616" y="1662"/>
                  <a:ext cx="513" cy="463"/>
                </a:xfrm>
                <a:custGeom>
                  <a:avLst/>
                  <a:gdLst/>
                  <a:ahLst/>
                  <a:cxnLst>
                    <a:cxn ang="0">
                      <a:pos x="70" y="109"/>
                    </a:cxn>
                    <a:cxn ang="0">
                      <a:pos x="60" y="110"/>
                    </a:cxn>
                    <a:cxn ang="0">
                      <a:pos x="49" y="111"/>
                    </a:cxn>
                    <a:cxn ang="0">
                      <a:pos x="33" y="109"/>
                    </a:cxn>
                    <a:cxn ang="0">
                      <a:pos x="20" y="102"/>
                    </a:cxn>
                    <a:cxn ang="0">
                      <a:pos x="5" y="83"/>
                    </a:cxn>
                    <a:cxn ang="0">
                      <a:pos x="0" y="56"/>
                    </a:cxn>
                    <a:cxn ang="0">
                      <a:pos x="2" y="39"/>
                    </a:cxn>
                    <a:cxn ang="0">
                      <a:pos x="8" y="24"/>
                    </a:cxn>
                    <a:cxn ang="0">
                      <a:pos x="25" y="6"/>
                    </a:cxn>
                    <a:cxn ang="0">
                      <a:pos x="49" y="0"/>
                    </a:cxn>
                    <a:cxn ang="0">
                      <a:pos x="84" y="15"/>
                    </a:cxn>
                    <a:cxn ang="0">
                      <a:pos x="97" y="53"/>
                    </a:cxn>
                    <a:cxn ang="0">
                      <a:pos x="93" y="77"/>
                    </a:cxn>
                    <a:cxn ang="0">
                      <a:pos x="82" y="96"/>
                    </a:cxn>
                    <a:cxn ang="0">
                      <a:pos x="107" y="96"/>
                    </a:cxn>
                    <a:cxn ang="0">
                      <a:pos x="107" y="109"/>
                    </a:cxn>
                    <a:cxn ang="0">
                      <a:pos x="70" y="109"/>
                    </a:cxn>
                    <a:cxn ang="0">
                      <a:pos x="84" y="56"/>
                    </a:cxn>
                    <a:cxn ang="0">
                      <a:pos x="74" y="25"/>
                    </a:cxn>
                    <a:cxn ang="0">
                      <a:pos x="49" y="13"/>
                    </a:cxn>
                    <a:cxn ang="0">
                      <a:pos x="23" y="25"/>
                    </a:cxn>
                    <a:cxn ang="0">
                      <a:pos x="13" y="56"/>
                    </a:cxn>
                    <a:cxn ang="0">
                      <a:pos x="23" y="86"/>
                    </a:cxn>
                    <a:cxn ang="0">
                      <a:pos x="49" y="98"/>
                    </a:cxn>
                    <a:cxn ang="0">
                      <a:pos x="74" y="86"/>
                    </a:cxn>
                    <a:cxn ang="0">
                      <a:pos x="84" y="56"/>
                    </a:cxn>
                  </a:cxnLst>
                  <a:rect l="0" t="0" r="r" b="b"/>
                  <a:pathLst>
                    <a:path w="107" h="111">
                      <a:moveTo>
                        <a:pt x="70" y="109"/>
                      </a:moveTo>
                      <a:cubicBezTo>
                        <a:pt x="68" y="109"/>
                        <a:pt x="65" y="109"/>
                        <a:pt x="60" y="110"/>
                      </a:cubicBezTo>
                      <a:cubicBezTo>
                        <a:pt x="55" y="111"/>
                        <a:pt x="52" y="111"/>
                        <a:pt x="49" y="111"/>
                      </a:cubicBezTo>
                      <a:cubicBezTo>
                        <a:pt x="43" y="111"/>
                        <a:pt x="38" y="110"/>
                        <a:pt x="33" y="109"/>
                      </a:cubicBezTo>
                      <a:cubicBezTo>
                        <a:pt x="28" y="107"/>
                        <a:pt x="24" y="105"/>
                        <a:pt x="20" y="102"/>
                      </a:cubicBezTo>
                      <a:cubicBezTo>
                        <a:pt x="14" y="97"/>
                        <a:pt x="9" y="91"/>
                        <a:pt x="5" y="83"/>
                      </a:cubicBezTo>
                      <a:cubicBezTo>
                        <a:pt x="2" y="75"/>
                        <a:pt x="0" y="66"/>
                        <a:pt x="0" y="56"/>
                      </a:cubicBezTo>
                      <a:cubicBezTo>
                        <a:pt x="0" y="50"/>
                        <a:pt x="1" y="44"/>
                        <a:pt x="2" y="39"/>
                      </a:cubicBezTo>
                      <a:cubicBezTo>
                        <a:pt x="3" y="33"/>
                        <a:pt x="5" y="28"/>
                        <a:pt x="8" y="24"/>
                      </a:cubicBezTo>
                      <a:cubicBezTo>
                        <a:pt x="12" y="16"/>
                        <a:pt x="18" y="10"/>
                        <a:pt x="25" y="6"/>
                      </a:cubicBezTo>
                      <a:cubicBezTo>
                        <a:pt x="32" y="2"/>
                        <a:pt x="40" y="0"/>
                        <a:pt x="49" y="0"/>
                      </a:cubicBezTo>
                      <a:cubicBezTo>
                        <a:pt x="63" y="0"/>
                        <a:pt x="75" y="5"/>
                        <a:pt x="84" y="15"/>
                      </a:cubicBezTo>
                      <a:cubicBezTo>
                        <a:pt x="93" y="24"/>
                        <a:pt x="97" y="37"/>
                        <a:pt x="97" y="53"/>
                      </a:cubicBezTo>
                      <a:cubicBezTo>
                        <a:pt x="97" y="62"/>
                        <a:pt x="96" y="70"/>
                        <a:pt x="93" y="77"/>
                      </a:cubicBezTo>
                      <a:cubicBezTo>
                        <a:pt x="91" y="85"/>
                        <a:pt x="87" y="91"/>
                        <a:pt x="82" y="96"/>
                      </a:cubicBezTo>
                      <a:lnTo>
                        <a:pt x="107" y="96"/>
                      </a:lnTo>
                      <a:lnTo>
                        <a:pt x="107" y="109"/>
                      </a:lnTo>
                      <a:lnTo>
                        <a:pt x="70" y="109"/>
                      </a:lnTo>
                      <a:moveTo>
                        <a:pt x="84" y="56"/>
                      </a:moveTo>
                      <a:cubicBezTo>
                        <a:pt x="84" y="43"/>
                        <a:pt x="81" y="33"/>
                        <a:pt x="74" y="25"/>
                      </a:cubicBezTo>
                      <a:cubicBezTo>
                        <a:pt x="68" y="17"/>
                        <a:pt x="59" y="13"/>
                        <a:pt x="49" y="13"/>
                      </a:cubicBezTo>
                      <a:cubicBezTo>
                        <a:pt x="38" y="13"/>
                        <a:pt x="30" y="17"/>
                        <a:pt x="23" y="25"/>
                      </a:cubicBezTo>
                      <a:cubicBezTo>
                        <a:pt x="17" y="33"/>
                        <a:pt x="13" y="43"/>
                        <a:pt x="13" y="56"/>
                      </a:cubicBezTo>
                      <a:cubicBezTo>
                        <a:pt x="13" y="69"/>
                        <a:pt x="17" y="79"/>
                        <a:pt x="23" y="86"/>
                      </a:cubicBezTo>
                      <a:cubicBezTo>
                        <a:pt x="29" y="94"/>
                        <a:pt x="38" y="98"/>
                        <a:pt x="49" y="98"/>
                      </a:cubicBezTo>
                      <a:cubicBezTo>
                        <a:pt x="59" y="98"/>
                        <a:pt x="68" y="94"/>
                        <a:pt x="74" y="86"/>
                      </a:cubicBezTo>
                      <a:cubicBezTo>
                        <a:pt x="81" y="78"/>
                        <a:pt x="84" y="68"/>
                        <a:pt x="84" y="56"/>
                      </a:cubicBezTo>
                    </a:path>
                  </a:pathLst>
                </a:custGeom>
                <a:solidFill>
                  <a:srgbClr val="EB3D00"/>
                </a:solidFill>
                <a:ln w="9525">
                  <a:noFill/>
                  <a:round/>
                  <a:headEnd/>
                  <a:tailEnd/>
                </a:ln>
                <a:effectLst>
                  <a:outerShdw dist="35921" dir="2700000" algn="ctr" rotWithShape="0">
                    <a:schemeClr val="bg2"/>
                  </a:outerShdw>
                </a:effectLst>
              </p:spPr>
              <p:txBody>
                <a:bodyPr/>
                <a:lstStyle/>
                <a:p>
                  <a:pPr algn="ctr">
                    <a:defRPr/>
                  </a:pPr>
                  <a:endParaRPr lang="es-MX">
                    <a:latin typeface="Arial" charset="0"/>
                  </a:endParaRPr>
                </a:p>
              </p:txBody>
            </p:sp>
            <p:sp>
              <p:nvSpPr>
                <p:cNvPr id="22" name="Freeform 18"/>
                <p:cNvSpPr>
                  <a:spLocks/>
                </p:cNvSpPr>
                <p:nvPr/>
              </p:nvSpPr>
              <p:spPr bwMode="auto">
                <a:xfrm>
                  <a:off x="4109" y="1670"/>
                  <a:ext cx="389" cy="45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3" y="0"/>
                    </a:cxn>
                    <a:cxn ang="0">
                      <a:pos x="13" y="56"/>
                    </a:cxn>
                    <a:cxn ang="0">
                      <a:pos x="14" y="75"/>
                    </a:cxn>
                    <a:cxn ang="0">
                      <a:pos x="18" y="85"/>
                    </a:cxn>
                    <a:cxn ang="0">
                      <a:pos x="27" y="94"/>
                    </a:cxn>
                    <a:cxn ang="0">
                      <a:pos x="41" y="97"/>
                    </a:cxn>
                    <a:cxn ang="0">
                      <a:pos x="54" y="94"/>
                    </a:cxn>
                    <a:cxn ang="0">
                      <a:pos x="63" y="85"/>
                    </a:cxn>
                    <a:cxn ang="0">
                      <a:pos x="67" y="75"/>
                    </a:cxn>
                    <a:cxn ang="0">
                      <a:pos x="68" y="56"/>
                    </a:cxn>
                    <a:cxn ang="0">
                      <a:pos x="68" y="0"/>
                    </a:cxn>
                    <a:cxn ang="0">
                      <a:pos x="81" y="0"/>
                    </a:cxn>
                    <a:cxn ang="0">
                      <a:pos x="81" y="63"/>
                    </a:cxn>
                    <a:cxn ang="0">
                      <a:pos x="79" y="80"/>
                    </a:cxn>
                    <a:cxn ang="0">
                      <a:pos x="75" y="92"/>
                    </a:cxn>
                    <a:cxn ang="0">
                      <a:pos x="61" y="105"/>
                    </a:cxn>
                    <a:cxn ang="0">
                      <a:pos x="40" y="109"/>
                    </a:cxn>
                    <a:cxn ang="0">
                      <a:pos x="20" y="105"/>
                    </a:cxn>
                    <a:cxn ang="0">
                      <a:pos x="6" y="92"/>
                    </a:cxn>
                    <a:cxn ang="0">
                      <a:pos x="2" y="80"/>
                    </a:cxn>
                    <a:cxn ang="0">
                      <a:pos x="0" y="63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81" h="109">
                      <a:moveTo>
                        <a:pt x="0" y="0"/>
                      </a:moveTo>
                      <a:lnTo>
                        <a:pt x="13" y="0"/>
                      </a:lnTo>
                      <a:lnTo>
                        <a:pt x="13" y="56"/>
                      </a:lnTo>
                      <a:cubicBezTo>
                        <a:pt x="13" y="64"/>
                        <a:pt x="13" y="70"/>
                        <a:pt x="14" y="75"/>
                      </a:cubicBezTo>
                      <a:cubicBezTo>
                        <a:pt x="15" y="79"/>
                        <a:pt x="16" y="83"/>
                        <a:pt x="18" y="85"/>
                      </a:cubicBezTo>
                      <a:cubicBezTo>
                        <a:pt x="20" y="89"/>
                        <a:pt x="23" y="92"/>
                        <a:pt x="27" y="94"/>
                      </a:cubicBezTo>
                      <a:cubicBezTo>
                        <a:pt x="31" y="96"/>
                        <a:pt x="36" y="97"/>
                        <a:pt x="41" y="97"/>
                      </a:cubicBezTo>
                      <a:cubicBezTo>
                        <a:pt x="45" y="97"/>
                        <a:pt x="50" y="96"/>
                        <a:pt x="54" y="94"/>
                      </a:cubicBezTo>
                      <a:cubicBezTo>
                        <a:pt x="58" y="92"/>
                        <a:pt x="61" y="89"/>
                        <a:pt x="63" y="85"/>
                      </a:cubicBezTo>
                      <a:cubicBezTo>
                        <a:pt x="65" y="83"/>
                        <a:pt x="66" y="79"/>
                        <a:pt x="67" y="75"/>
                      </a:cubicBezTo>
                      <a:cubicBezTo>
                        <a:pt x="68" y="70"/>
                        <a:pt x="68" y="64"/>
                        <a:pt x="68" y="56"/>
                      </a:cubicBezTo>
                      <a:lnTo>
                        <a:pt x="68" y="0"/>
                      </a:lnTo>
                      <a:lnTo>
                        <a:pt x="81" y="0"/>
                      </a:lnTo>
                      <a:lnTo>
                        <a:pt x="81" y="63"/>
                      </a:lnTo>
                      <a:cubicBezTo>
                        <a:pt x="81" y="70"/>
                        <a:pt x="80" y="76"/>
                        <a:pt x="79" y="80"/>
                      </a:cubicBezTo>
                      <a:cubicBezTo>
                        <a:pt x="79" y="85"/>
                        <a:pt x="77" y="89"/>
                        <a:pt x="75" y="92"/>
                      </a:cubicBezTo>
                      <a:cubicBezTo>
                        <a:pt x="72" y="97"/>
                        <a:pt x="67" y="102"/>
                        <a:pt x="61" y="105"/>
                      </a:cubicBezTo>
                      <a:cubicBezTo>
                        <a:pt x="55" y="108"/>
                        <a:pt x="48" y="109"/>
                        <a:pt x="40" y="109"/>
                      </a:cubicBezTo>
                      <a:cubicBezTo>
                        <a:pt x="33" y="109"/>
                        <a:pt x="26" y="108"/>
                        <a:pt x="20" y="105"/>
                      </a:cubicBezTo>
                      <a:cubicBezTo>
                        <a:pt x="14" y="102"/>
                        <a:pt x="9" y="97"/>
                        <a:pt x="6" y="92"/>
                      </a:cubicBezTo>
                      <a:cubicBezTo>
                        <a:pt x="4" y="88"/>
                        <a:pt x="3" y="85"/>
                        <a:pt x="2" y="80"/>
                      </a:cubicBezTo>
                      <a:cubicBezTo>
                        <a:pt x="1" y="76"/>
                        <a:pt x="0" y="70"/>
                        <a:pt x="0" y="63"/>
                      </a:cubicBezTo>
                      <a:lnTo>
                        <a:pt x="0" y="0"/>
                      </a:lnTo>
                    </a:path>
                  </a:pathLst>
                </a:custGeom>
                <a:solidFill>
                  <a:srgbClr val="003366"/>
                </a:solidFill>
                <a:ln w="9525">
                  <a:noFill/>
                  <a:round/>
                  <a:headEnd/>
                  <a:tailEnd/>
                </a:ln>
                <a:effectLst>
                  <a:outerShdw dist="35921" dir="2700000" algn="ctr" rotWithShape="0">
                    <a:schemeClr val="bg2"/>
                  </a:outerShdw>
                </a:effectLst>
              </p:spPr>
              <p:txBody>
                <a:bodyPr/>
                <a:lstStyle/>
                <a:p>
                  <a:pPr algn="ctr">
                    <a:defRPr/>
                  </a:pPr>
                  <a:endParaRPr lang="es-MX">
                    <a:latin typeface="Arial" charset="0"/>
                  </a:endParaRPr>
                </a:p>
              </p:txBody>
            </p:sp>
            <p:sp>
              <p:nvSpPr>
                <p:cNvPr id="23" name="Rectangle 19"/>
                <p:cNvSpPr>
                  <a:spLocks noChangeArrowheads="1"/>
                </p:cNvSpPr>
                <p:nvPr/>
              </p:nvSpPr>
              <p:spPr bwMode="auto">
                <a:xfrm>
                  <a:off x="4551" y="1670"/>
                  <a:ext cx="62" cy="447"/>
                </a:xfrm>
                <a:prstGeom prst="rect">
                  <a:avLst/>
                </a:prstGeom>
                <a:solidFill>
                  <a:srgbClr val="003366"/>
                </a:solidFill>
                <a:ln w="9525" algn="ctr">
                  <a:noFill/>
                  <a:miter lim="800000"/>
                  <a:headEnd/>
                  <a:tailEnd/>
                </a:ln>
                <a:effectLst>
                  <a:outerShdw dist="35921" dir="2700000" algn="ctr" rotWithShape="0">
                    <a:schemeClr val="bg2"/>
                  </a:outerShdw>
                </a:effectLst>
              </p:spPr>
              <p:txBody>
                <a:bodyPr/>
                <a:lstStyle/>
                <a:p>
                  <a:pPr algn="ctr">
                    <a:defRPr/>
                  </a:pPr>
                  <a:endParaRPr lang="es-MX">
                    <a:latin typeface="Arial" charset="0"/>
                  </a:endParaRPr>
                </a:p>
              </p:txBody>
            </p:sp>
            <p:sp>
              <p:nvSpPr>
                <p:cNvPr id="24" name="Freeform 20"/>
                <p:cNvSpPr>
                  <a:spLocks/>
                </p:cNvSpPr>
                <p:nvPr/>
              </p:nvSpPr>
              <p:spPr bwMode="auto">
                <a:xfrm>
                  <a:off x="4671" y="1670"/>
                  <a:ext cx="307" cy="447"/>
                </a:xfrm>
                <a:custGeom>
                  <a:avLst/>
                  <a:gdLst/>
                  <a:ahLst/>
                  <a:cxnLst>
                    <a:cxn ang="0">
                      <a:pos x="0" y="107"/>
                    </a:cxn>
                    <a:cxn ang="0">
                      <a:pos x="0" y="0"/>
                    </a:cxn>
                    <a:cxn ang="0">
                      <a:pos x="13" y="0"/>
                    </a:cxn>
                    <a:cxn ang="0">
                      <a:pos x="13" y="94"/>
                    </a:cxn>
                    <a:cxn ang="0">
                      <a:pos x="64" y="94"/>
                    </a:cxn>
                    <a:cxn ang="0">
                      <a:pos x="64" y="107"/>
                    </a:cxn>
                    <a:cxn ang="0">
                      <a:pos x="0" y="107"/>
                    </a:cxn>
                  </a:cxnLst>
                  <a:rect l="0" t="0" r="r" b="b"/>
                  <a:pathLst>
                    <a:path w="64" h="107">
                      <a:moveTo>
                        <a:pt x="0" y="107"/>
                      </a:moveTo>
                      <a:lnTo>
                        <a:pt x="0" y="0"/>
                      </a:lnTo>
                      <a:lnTo>
                        <a:pt x="13" y="0"/>
                      </a:lnTo>
                      <a:lnTo>
                        <a:pt x="13" y="94"/>
                      </a:lnTo>
                      <a:lnTo>
                        <a:pt x="64" y="94"/>
                      </a:lnTo>
                      <a:lnTo>
                        <a:pt x="64" y="107"/>
                      </a:lnTo>
                      <a:lnTo>
                        <a:pt x="0" y="107"/>
                      </a:lnTo>
                    </a:path>
                  </a:pathLst>
                </a:custGeom>
                <a:solidFill>
                  <a:srgbClr val="003366"/>
                </a:solidFill>
                <a:ln w="9525" cap="flat" cmpd="sng">
                  <a:noFill/>
                  <a:prstDash val="solid"/>
                  <a:round/>
                  <a:headEnd/>
                  <a:tailEnd/>
                </a:ln>
                <a:effectLst>
                  <a:outerShdw dist="35921" dir="2700000" algn="ctr" rotWithShape="0">
                    <a:schemeClr val="bg2"/>
                  </a:outerShdw>
                </a:effectLst>
              </p:spPr>
              <p:txBody>
                <a:bodyPr/>
                <a:lstStyle/>
                <a:p>
                  <a:pPr algn="ctr">
                    <a:defRPr/>
                  </a:pPr>
                  <a:endParaRPr lang="es-MX">
                    <a:latin typeface="Arial" charset="0"/>
                  </a:endParaRPr>
                </a:p>
              </p:txBody>
            </p:sp>
            <p:sp>
              <p:nvSpPr>
                <p:cNvPr id="25" name="Freeform 21"/>
                <p:cNvSpPr>
                  <a:spLocks noEditPoints="1"/>
                </p:cNvSpPr>
                <p:nvPr/>
              </p:nvSpPr>
              <p:spPr bwMode="auto">
                <a:xfrm>
                  <a:off x="4911" y="1670"/>
                  <a:ext cx="508" cy="447"/>
                </a:xfrm>
                <a:custGeom>
                  <a:avLst/>
                  <a:gdLst/>
                  <a:ahLst/>
                  <a:cxnLst>
                    <a:cxn ang="0">
                      <a:pos x="0" y="107"/>
                    </a:cxn>
                    <a:cxn ang="0">
                      <a:pos x="46" y="0"/>
                    </a:cxn>
                    <a:cxn ang="0">
                      <a:pos x="61" y="0"/>
                    </a:cxn>
                    <a:cxn ang="0">
                      <a:pos x="106" y="107"/>
                    </a:cxn>
                    <a:cxn ang="0">
                      <a:pos x="92" y="107"/>
                    </a:cxn>
                    <a:cxn ang="0">
                      <a:pos x="80" y="79"/>
                    </a:cxn>
                    <a:cxn ang="0">
                      <a:pos x="25" y="79"/>
                    </a:cxn>
                    <a:cxn ang="0">
                      <a:pos x="13" y="107"/>
                    </a:cxn>
                    <a:cxn ang="0">
                      <a:pos x="0" y="107"/>
                    </a:cxn>
                    <a:cxn ang="0">
                      <a:pos x="30" y="66"/>
                    </a:cxn>
                    <a:cxn ang="0">
                      <a:pos x="75" y="66"/>
                    </a:cxn>
                    <a:cxn ang="0">
                      <a:pos x="53" y="12"/>
                    </a:cxn>
                    <a:cxn ang="0">
                      <a:pos x="30" y="66"/>
                    </a:cxn>
                  </a:cxnLst>
                  <a:rect l="0" t="0" r="r" b="b"/>
                  <a:pathLst>
                    <a:path w="106" h="107">
                      <a:moveTo>
                        <a:pt x="0" y="107"/>
                      </a:moveTo>
                      <a:lnTo>
                        <a:pt x="46" y="0"/>
                      </a:lnTo>
                      <a:lnTo>
                        <a:pt x="61" y="0"/>
                      </a:lnTo>
                      <a:lnTo>
                        <a:pt x="106" y="107"/>
                      </a:lnTo>
                      <a:lnTo>
                        <a:pt x="92" y="107"/>
                      </a:lnTo>
                      <a:lnTo>
                        <a:pt x="80" y="79"/>
                      </a:lnTo>
                      <a:lnTo>
                        <a:pt x="25" y="79"/>
                      </a:lnTo>
                      <a:lnTo>
                        <a:pt x="13" y="107"/>
                      </a:lnTo>
                      <a:lnTo>
                        <a:pt x="0" y="107"/>
                      </a:lnTo>
                      <a:moveTo>
                        <a:pt x="30" y="66"/>
                      </a:moveTo>
                      <a:lnTo>
                        <a:pt x="75" y="66"/>
                      </a:lnTo>
                      <a:lnTo>
                        <a:pt x="53" y="12"/>
                      </a:lnTo>
                      <a:lnTo>
                        <a:pt x="30" y="66"/>
                      </a:lnTo>
                    </a:path>
                  </a:pathLst>
                </a:custGeom>
                <a:solidFill>
                  <a:srgbClr val="003366"/>
                </a:solidFill>
                <a:ln w="9525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>
                  <a:outerShdw dist="35921" dir="2700000" algn="ctr" rotWithShape="0">
                    <a:schemeClr val="bg2"/>
                  </a:outerShdw>
                </a:effectLst>
              </p:spPr>
              <p:txBody>
                <a:bodyPr/>
                <a:lstStyle/>
                <a:p>
                  <a:pPr algn="ctr">
                    <a:defRPr/>
                  </a:pPr>
                  <a:endParaRPr lang="es-MX">
                    <a:latin typeface="Arial" charset="0"/>
                  </a:endParaRPr>
                </a:p>
              </p:txBody>
            </p:sp>
          </p:grpSp>
        </p:grpSp>
        <p:grpSp>
          <p:nvGrpSpPr>
            <p:cNvPr id="6" name="Group 22"/>
            <p:cNvGrpSpPr>
              <a:grpSpLocks/>
            </p:cNvGrpSpPr>
            <p:nvPr/>
          </p:nvGrpSpPr>
          <p:grpSpPr bwMode="auto">
            <a:xfrm>
              <a:off x="5148263" y="3860788"/>
              <a:ext cx="2303462" cy="431799"/>
              <a:chOff x="3198" y="2840"/>
              <a:chExt cx="1320" cy="227"/>
            </a:xfrm>
          </p:grpSpPr>
          <p:sp>
            <p:nvSpPr>
              <p:cNvPr id="7" name="WordArt 23"/>
              <p:cNvSpPr>
                <a:spLocks noChangeArrowheads="1" noChangeShapeType="1" noTextEdit="1"/>
              </p:cNvSpPr>
              <p:nvPr/>
            </p:nvSpPr>
            <p:spPr bwMode="auto">
              <a:xfrm>
                <a:off x="3198" y="2967"/>
                <a:ext cx="1314" cy="100"/>
              </a:xfrm>
              <a:prstGeom prst="rect">
                <a:avLst/>
              </a:prstGeom>
            </p:spPr>
            <p:txBody>
              <a:bodyPr wrap="none" fromWordArt="1">
                <a:prstTxWarp prst="textSlantUp">
                  <a:avLst>
                    <a:gd name="adj" fmla="val 0"/>
                  </a:avLst>
                </a:prstTxWarp>
              </a:bodyPr>
              <a:lstStyle/>
              <a:p>
                <a:pPr algn="ctr"/>
                <a:r>
                  <a:rPr lang="es-PY" sz="3600" kern="10">
                    <a:ln w="9525">
                      <a:noFill/>
                      <a:round/>
                      <a:headEnd/>
                      <a:tailEnd/>
                    </a:ln>
                    <a:solidFill>
                      <a:srgbClr val="003366"/>
                    </a:solidFill>
                    <a:latin typeface="Arial"/>
                    <a:cs typeface="Arial"/>
                  </a:rPr>
                  <a:t>PARA EL MUNDO</a:t>
                </a:r>
              </a:p>
            </p:txBody>
          </p:sp>
          <p:sp>
            <p:nvSpPr>
              <p:cNvPr id="8" name="WordArt 24"/>
              <p:cNvSpPr>
                <a:spLocks noChangeArrowheads="1" noChangeShapeType="1" noTextEdit="1"/>
              </p:cNvSpPr>
              <p:nvPr/>
            </p:nvSpPr>
            <p:spPr bwMode="auto">
              <a:xfrm>
                <a:off x="3203" y="2840"/>
                <a:ext cx="1315" cy="100"/>
              </a:xfrm>
              <a:prstGeom prst="rect">
                <a:avLst/>
              </a:prstGeom>
            </p:spPr>
            <p:txBody>
              <a:bodyPr wrap="none" fromWordArt="1">
                <a:prstTxWarp prst="textSlantUp">
                  <a:avLst>
                    <a:gd name="adj" fmla="val 0"/>
                  </a:avLst>
                </a:prstTxWarp>
              </a:bodyPr>
              <a:lstStyle/>
              <a:p>
                <a:pPr algn="ctr"/>
                <a:r>
                  <a:rPr lang="es-PY" sz="3600" kern="10" dirty="0">
                    <a:ln w="9525">
                      <a:noFill/>
                      <a:round/>
                      <a:headEnd/>
                      <a:tailEnd/>
                    </a:ln>
                    <a:solidFill>
                      <a:srgbClr val="FF0000"/>
                    </a:solidFill>
                    <a:latin typeface="Arial"/>
                    <a:cs typeface="Arial"/>
                  </a:rPr>
                  <a:t>HECHO EN  PARAGUAY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8857643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3203134" y="-50801"/>
            <a:ext cx="467085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000" b="1" dirty="0"/>
              <a:t>Proyectos aprobados </a:t>
            </a:r>
          </a:p>
          <a:p>
            <a:pPr algn="ctr"/>
            <a:r>
              <a:rPr lang="es-ES" sz="2000" b="1" dirty="0"/>
              <a:t>15/08/2018 al 10/03/2020</a:t>
            </a:r>
          </a:p>
        </p:txBody>
      </p:sp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8742933"/>
              </p:ext>
            </p:extLst>
          </p:nvPr>
        </p:nvGraphicFramePr>
        <p:xfrm>
          <a:off x="1654897" y="657085"/>
          <a:ext cx="8128000" cy="15741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09714">
                <a:tc>
                  <a:txBody>
                    <a:bodyPr/>
                    <a:lstStyle/>
                    <a:p>
                      <a:pPr algn="ctr"/>
                      <a:r>
                        <a:rPr lang="es-PY" sz="1600" dirty="0"/>
                        <a:t>Año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Y" sz="1600" dirty="0"/>
                        <a:t>Proyectos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Y" sz="1600" dirty="0"/>
                        <a:t>Inversión (USD)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Y" sz="1600" dirty="0"/>
                        <a:t>Mano de Obra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9714">
                <a:tc>
                  <a:txBody>
                    <a:bodyPr/>
                    <a:lstStyle/>
                    <a:p>
                      <a:pPr algn="ctr"/>
                      <a:r>
                        <a:rPr lang="es-PY" sz="1400" dirty="0"/>
                        <a:t>2018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Y" sz="1400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Y" sz="1400" dirty="0"/>
                        <a:t>5.600.184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Y" sz="1400" dirty="0"/>
                        <a:t>464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9714">
                <a:tc>
                  <a:txBody>
                    <a:bodyPr/>
                    <a:lstStyle/>
                    <a:p>
                      <a:pPr algn="ctr"/>
                      <a:r>
                        <a:rPr lang="es-PY" sz="1400" dirty="0"/>
                        <a:t>2019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Y" sz="1400" dirty="0"/>
                        <a:t>33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Y" sz="1400" dirty="0"/>
                        <a:t>59.671.774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Y" sz="1400" dirty="0"/>
                        <a:t>1.723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9714">
                <a:tc>
                  <a:txBody>
                    <a:bodyPr/>
                    <a:lstStyle/>
                    <a:p>
                      <a:pPr algn="ctr"/>
                      <a:r>
                        <a:rPr lang="es-PY" sz="1400" b="0" dirty="0"/>
                        <a:t>2020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Y" sz="1400" b="0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Y" sz="1400" b="0" dirty="0"/>
                        <a:t>7.750.375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Y" sz="1400" b="0" dirty="0"/>
                        <a:t>635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1712959"/>
                  </a:ext>
                </a:extLst>
              </a:tr>
              <a:tr h="309714">
                <a:tc>
                  <a:txBody>
                    <a:bodyPr/>
                    <a:lstStyle/>
                    <a:p>
                      <a:pPr algn="ctr"/>
                      <a:r>
                        <a:rPr lang="es-PY" sz="1400" b="1" dirty="0"/>
                        <a:t>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Y" sz="1400" b="1" dirty="0"/>
                        <a:t>51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Y" sz="1400" b="1" dirty="0"/>
                        <a:t>73.022.333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Y" sz="1400" b="1" dirty="0"/>
                        <a:t>2.822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5" name="Tab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1629146"/>
              </p:ext>
            </p:extLst>
          </p:nvPr>
        </p:nvGraphicFramePr>
        <p:xfrm>
          <a:off x="1654897" y="2291142"/>
          <a:ext cx="8128000" cy="46712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09714">
                <a:tc>
                  <a:txBody>
                    <a:bodyPr/>
                    <a:lstStyle/>
                    <a:p>
                      <a:pPr algn="ctr"/>
                      <a:r>
                        <a:rPr lang="es-PY" sz="1600" dirty="0"/>
                        <a:t>Rubro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Y" sz="1600" dirty="0"/>
                        <a:t>Proyectos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Y" sz="1600" dirty="0"/>
                        <a:t>Inversión (USD)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Y" sz="1600" dirty="0"/>
                        <a:t>Mano de Obra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9714">
                <a:tc>
                  <a:txBody>
                    <a:bodyPr/>
                    <a:lstStyle/>
                    <a:p>
                      <a:pPr algn="l"/>
                      <a:r>
                        <a:rPr lang="es-PY" sz="1400" dirty="0"/>
                        <a:t>Confecciones y textiles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Y" sz="1400" dirty="0"/>
                        <a:t>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Y" sz="1400" dirty="0"/>
                        <a:t>27.288.941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Y" sz="1400" dirty="0"/>
                        <a:t>1.207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9714">
                <a:tc>
                  <a:txBody>
                    <a:bodyPr/>
                    <a:lstStyle/>
                    <a:p>
                      <a:pPr algn="l"/>
                      <a:r>
                        <a:rPr lang="es-PY" sz="1400" dirty="0"/>
                        <a:t>Manufacturas diversas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Y" sz="1400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Y" sz="1400" dirty="0"/>
                        <a:t>16.289.278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Y" sz="1400" dirty="0"/>
                        <a:t>230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9714">
                <a:tc>
                  <a:txBody>
                    <a:bodyPr/>
                    <a:lstStyle/>
                    <a:p>
                      <a:pPr algn="l"/>
                      <a:r>
                        <a:rPr lang="es-PY" sz="1400" dirty="0"/>
                        <a:t>Plásticos y sus partes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Y" sz="1400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Y" sz="1400" dirty="0"/>
                        <a:t>9.777.469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Y" sz="1400" dirty="0"/>
                        <a:t>103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98663531"/>
                  </a:ext>
                </a:extLst>
              </a:tr>
              <a:tr h="309714">
                <a:tc>
                  <a:txBody>
                    <a:bodyPr/>
                    <a:lstStyle/>
                    <a:p>
                      <a:pPr algn="l"/>
                      <a:r>
                        <a:rPr lang="es-PY" sz="1400" dirty="0"/>
                        <a:t>Autopartes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Y" sz="1400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Y" sz="1400" dirty="0"/>
                        <a:t>5.623.974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Y" sz="1400" dirty="0"/>
                        <a:t>298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5188434"/>
                  </a:ext>
                </a:extLst>
              </a:tr>
              <a:tr h="309714">
                <a:tc>
                  <a:txBody>
                    <a:bodyPr/>
                    <a:lstStyle/>
                    <a:p>
                      <a:pPr algn="l"/>
                      <a:r>
                        <a:rPr lang="es-PY" sz="1400" dirty="0"/>
                        <a:t>Metalúrgico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Y" sz="1400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Y" sz="1400" dirty="0"/>
                        <a:t>1.483.177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Y" sz="1400" dirty="0"/>
                        <a:t>76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9714">
                <a:tc>
                  <a:txBody>
                    <a:bodyPr/>
                    <a:lstStyle/>
                    <a:p>
                      <a:pPr algn="l"/>
                      <a:r>
                        <a:rPr lang="es-PY" sz="1400" dirty="0"/>
                        <a:t>Servicios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Y" sz="14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Y" sz="1400" dirty="0"/>
                        <a:t>4.214.654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Y" sz="1400" dirty="0"/>
                        <a:t>521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9714">
                <a:tc>
                  <a:txBody>
                    <a:bodyPr/>
                    <a:lstStyle/>
                    <a:p>
                      <a:pPr algn="l"/>
                      <a:r>
                        <a:rPr lang="es-PY" sz="1400" dirty="0"/>
                        <a:t>Productos médicos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Y" sz="1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Y" sz="1400" dirty="0"/>
                        <a:t>645.093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Y" sz="1400" dirty="0"/>
                        <a:t>31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09714">
                <a:tc>
                  <a:txBody>
                    <a:bodyPr/>
                    <a:lstStyle/>
                    <a:p>
                      <a:pPr algn="l"/>
                      <a:r>
                        <a:rPr lang="es-PY" sz="1400" dirty="0"/>
                        <a:t>Alimentos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Y" sz="1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Y" sz="1400" dirty="0"/>
                        <a:t>4.384.954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Y" sz="1400" dirty="0"/>
                        <a:t>154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09714">
                <a:tc>
                  <a:txBody>
                    <a:bodyPr/>
                    <a:lstStyle/>
                    <a:p>
                      <a:pPr algn="l"/>
                      <a:r>
                        <a:rPr lang="es-PY" sz="1400" dirty="0"/>
                        <a:t>Artículos de limpieza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Y" sz="1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Y" sz="1400" dirty="0"/>
                        <a:t>2.535.606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Y" sz="1400" dirty="0"/>
                        <a:t>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61811414"/>
                  </a:ext>
                </a:extLst>
              </a:tr>
              <a:tr h="309714">
                <a:tc>
                  <a:txBody>
                    <a:bodyPr/>
                    <a:lstStyle/>
                    <a:p>
                      <a:pPr algn="l"/>
                      <a:r>
                        <a:rPr lang="es-PY" sz="1400" dirty="0"/>
                        <a:t>Aluminio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Y" sz="1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Y" sz="14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Y" sz="1400" dirty="0"/>
                        <a:t>147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09714">
                <a:tc>
                  <a:txBody>
                    <a:bodyPr/>
                    <a:lstStyle/>
                    <a:p>
                      <a:pPr algn="l"/>
                      <a:r>
                        <a:rPr lang="es-PY" sz="1400" dirty="0"/>
                        <a:t>Calzados y sus partes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Y" sz="1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Y" sz="1400" dirty="0"/>
                        <a:t>439.774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Y" sz="1400" dirty="0"/>
                        <a:t>34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09714">
                <a:tc>
                  <a:txBody>
                    <a:bodyPr/>
                    <a:lstStyle/>
                    <a:p>
                      <a:pPr algn="l"/>
                      <a:r>
                        <a:rPr lang="es-PY" sz="1400" dirty="0"/>
                        <a:t>Colchones y sus partes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Y" sz="1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Y" sz="14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Y" sz="1400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7657890"/>
                  </a:ext>
                </a:extLst>
              </a:tr>
              <a:tr h="309714">
                <a:tc>
                  <a:txBody>
                    <a:bodyPr/>
                    <a:lstStyle/>
                    <a:p>
                      <a:pPr algn="l"/>
                      <a:r>
                        <a:rPr lang="es-PY" sz="1400" dirty="0"/>
                        <a:t>Productos de papel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Y" sz="1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Y" sz="1400" dirty="0"/>
                        <a:t>339.412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Y" sz="1400" dirty="0"/>
                        <a:t>11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09714">
                <a:tc>
                  <a:txBody>
                    <a:bodyPr/>
                    <a:lstStyle/>
                    <a:p>
                      <a:pPr algn="ctr"/>
                      <a:r>
                        <a:rPr lang="es-PY" sz="1400" b="1" dirty="0"/>
                        <a:t>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Y" sz="1400" b="1" dirty="0"/>
                        <a:t>51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Y" sz="1400" b="1" dirty="0"/>
                        <a:t>73.022.333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Y" sz="1400" b="1" dirty="0"/>
                        <a:t>2.822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819843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id="{D2E87C06-1400-4362-97A1-C1CC512C00A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21555480"/>
              </p:ext>
            </p:extLst>
          </p:nvPr>
        </p:nvGraphicFramePr>
        <p:xfrm>
          <a:off x="299633" y="934190"/>
          <a:ext cx="11592733" cy="55948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-8101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s-ES" sz="3200" b="1" dirty="0"/>
              <a:t>DATOS ESTADISTICOS</a:t>
            </a:r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9234E11B-A971-45E5-B656-28D9C3347694}"/>
              </a:ext>
            </a:extLst>
          </p:cNvPr>
          <p:cNvSpPr txBox="1"/>
          <p:nvPr/>
        </p:nvSpPr>
        <p:spPr>
          <a:xfrm>
            <a:off x="10614302" y="1128049"/>
            <a:ext cx="147899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 sz="1600" b="1" dirty="0"/>
              <a:t>Promedio 2020</a:t>
            </a:r>
          </a:p>
          <a:p>
            <a:pPr algn="ctr"/>
            <a:r>
              <a:rPr lang="es-ES" sz="1600" b="1" dirty="0"/>
              <a:t>$ 56.419.675</a:t>
            </a:r>
          </a:p>
          <a:p>
            <a:pPr algn="ctr"/>
            <a:endParaRPr lang="es-ES" sz="1600" b="1" dirty="0"/>
          </a:p>
        </p:txBody>
      </p:sp>
    </p:spTree>
    <p:extLst>
      <p:ext uri="{BB962C8B-B14F-4D97-AF65-F5344CB8AC3E}">
        <p14:creationId xmlns:p14="http://schemas.microsoft.com/office/powerpoint/2010/main" val="20105357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1"/>
          <p:cNvSpPr>
            <a:spLocks noGrp="1"/>
          </p:cNvSpPr>
          <p:nvPr>
            <p:ph type="title"/>
          </p:nvPr>
        </p:nvSpPr>
        <p:spPr>
          <a:xfrm>
            <a:off x="839788" y="19890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s-ES" sz="3200" b="1" dirty="0"/>
              <a:t>DATOS ESTADISTICOS</a:t>
            </a:r>
          </a:p>
        </p:txBody>
      </p:sp>
      <p:graphicFrame>
        <p:nvGraphicFramePr>
          <p:cNvPr id="5" name="Gráfico 4">
            <a:extLst>
              <a:ext uri="{FF2B5EF4-FFF2-40B4-BE49-F238E27FC236}">
                <a16:creationId xmlns:a16="http://schemas.microsoft.com/office/drawing/2014/main" id="{00000000-0008-0000-0000-000005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41711342"/>
              </p:ext>
            </p:extLst>
          </p:nvPr>
        </p:nvGraphicFramePr>
        <p:xfrm>
          <a:off x="485613" y="959704"/>
          <a:ext cx="11220773" cy="54244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574133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19890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s-ES" sz="3200" b="1" dirty="0"/>
              <a:t>DATOS ESTADISTICOS</a:t>
            </a:r>
          </a:p>
        </p:txBody>
      </p:sp>
      <p:graphicFrame>
        <p:nvGraphicFramePr>
          <p:cNvPr id="5" name="1 Gráfico">
            <a:extLst>
              <a:ext uri="{FF2B5EF4-FFF2-40B4-BE49-F238E27FC236}">
                <a16:creationId xmlns:a16="http://schemas.microsoft.com/office/drawing/2014/main" id="{00000000-0008-0000-00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79371479"/>
              </p:ext>
            </p:extLst>
          </p:nvPr>
        </p:nvGraphicFramePr>
        <p:xfrm>
          <a:off x="371959" y="1007390"/>
          <a:ext cx="11484243" cy="56103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115132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áfico 3">
            <a:extLst>
              <a:ext uri="{FF2B5EF4-FFF2-40B4-BE49-F238E27FC236}">
                <a16:creationId xmlns:a16="http://schemas.microsoft.com/office/drawing/2014/main" id="{D17A4FC4-4488-4375-8D04-231DBCCABF1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31920388"/>
              </p:ext>
            </p:extLst>
          </p:nvPr>
        </p:nvGraphicFramePr>
        <p:xfrm>
          <a:off x="387458" y="340963"/>
          <a:ext cx="11515240" cy="62768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596725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áfico 3">
            <a:extLst>
              <a:ext uri="{FF2B5EF4-FFF2-40B4-BE49-F238E27FC236}">
                <a16:creationId xmlns:a16="http://schemas.microsoft.com/office/drawing/2014/main" id="{20D85775-341F-4822-BC5F-314CF858FA5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92246123"/>
              </p:ext>
            </p:extLst>
          </p:nvPr>
        </p:nvGraphicFramePr>
        <p:xfrm>
          <a:off x="209861" y="254833"/>
          <a:ext cx="11812249" cy="6400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514659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>
            <a:extLst>
              <a:ext uri="{FF2B5EF4-FFF2-40B4-BE49-F238E27FC236}">
                <a16:creationId xmlns:a16="http://schemas.microsoft.com/office/drawing/2014/main" id="{20AE13E4-1773-4ACD-BA97-111FB8C584C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84567" y="193403"/>
            <a:ext cx="4822865" cy="2988527"/>
          </a:xfrm>
          <a:prstGeom prst="rect">
            <a:avLst/>
          </a:prstGeom>
        </p:spPr>
      </p:pic>
      <p:pic>
        <p:nvPicPr>
          <p:cNvPr id="3" name="Imagen 2">
            <a:extLst>
              <a:ext uri="{FF2B5EF4-FFF2-40B4-BE49-F238E27FC236}">
                <a16:creationId xmlns:a16="http://schemas.microsoft.com/office/drawing/2014/main" id="{53959597-A5D0-49EB-AF4A-44D1E59A081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9689" y="3395249"/>
            <a:ext cx="5110382" cy="3166689"/>
          </a:xfrm>
          <a:prstGeom prst="rect">
            <a:avLst/>
          </a:prstGeom>
        </p:spPr>
      </p:pic>
      <p:pic>
        <p:nvPicPr>
          <p:cNvPr id="4" name="Imagen 3">
            <a:extLst>
              <a:ext uri="{FF2B5EF4-FFF2-40B4-BE49-F238E27FC236}">
                <a16:creationId xmlns:a16="http://schemas.microsoft.com/office/drawing/2014/main" id="{A924DFFD-9360-463A-91BF-C5570500B47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98703" y="3398628"/>
            <a:ext cx="5110382" cy="31633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31958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uadroTexto 8"/>
          <p:cNvSpPr txBox="1"/>
          <p:nvPr/>
        </p:nvSpPr>
        <p:spPr>
          <a:xfrm>
            <a:off x="723848" y="618185"/>
            <a:ext cx="467085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000" b="1" dirty="0"/>
              <a:t>Total de Proyectos aprobados </a:t>
            </a:r>
          </a:p>
          <a:p>
            <a:pPr algn="ctr"/>
            <a:r>
              <a:rPr lang="es-ES" sz="2000" b="1" dirty="0"/>
              <a:t>Vigentes</a:t>
            </a:r>
          </a:p>
        </p:txBody>
      </p:sp>
      <p:sp>
        <p:nvSpPr>
          <p:cNvPr id="10" name="CuadroTexto 9"/>
          <p:cNvSpPr txBox="1"/>
          <p:nvPr/>
        </p:nvSpPr>
        <p:spPr>
          <a:xfrm>
            <a:off x="6259617" y="618185"/>
            <a:ext cx="467085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000" b="1" dirty="0"/>
              <a:t>Total de Proyectos aprobados </a:t>
            </a:r>
          </a:p>
          <a:p>
            <a:pPr algn="ctr"/>
            <a:r>
              <a:rPr lang="es-ES" sz="2000" b="1" dirty="0"/>
              <a:t>Por Departamento</a:t>
            </a: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A5898363-E5E4-4C20-9E9B-49B63EE5588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3825" y="1490558"/>
            <a:ext cx="4330899" cy="3960943"/>
          </a:xfrm>
          <a:prstGeom prst="rect">
            <a:avLst/>
          </a:prstGeom>
        </p:spPr>
      </p:pic>
      <p:pic>
        <p:nvPicPr>
          <p:cNvPr id="5" name="Imagen 4">
            <a:extLst>
              <a:ext uri="{FF2B5EF4-FFF2-40B4-BE49-F238E27FC236}">
                <a16:creationId xmlns:a16="http://schemas.microsoft.com/office/drawing/2014/main" id="{0C9AEF70-D3D1-4391-9E6E-6B4650B5486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86497" y="1490558"/>
            <a:ext cx="5259613" cy="39609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26223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EB257859-5B13-4558-8891-0FEE0EE2E260}"/>
              </a:ext>
            </a:extLst>
          </p:cNvPr>
          <p:cNvSpPr txBox="1"/>
          <p:nvPr/>
        </p:nvSpPr>
        <p:spPr>
          <a:xfrm>
            <a:off x="3546088" y="468351"/>
            <a:ext cx="476348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Y" sz="2000" b="1" dirty="0"/>
              <a:t>PROGRAMAS APROBADOS MES DE MARZO</a:t>
            </a:r>
          </a:p>
        </p:txBody>
      </p:sp>
      <p:graphicFrame>
        <p:nvGraphicFramePr>
          <p:cNvPr id="4" name="Tabla 4">
            <a:extLst>
              <a:ext uri="{FF2B5EF4-FFF2-40B4-BE49-F238E27FC236}">
                <a16:creationId xmlns:a16="http://schemas.microsoft.com/office/drawing/2014/main" id="{68781203-F382-41D4-886B-74C46BCF364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7500624"/>
              </p:ext>
            </p:extLst>
          </p:nvPr>
        </p:nvGraphicFramePr>
        <p:xfrm>
          <a:off x="1507341" y="1344135"/>
          <a:ext cx="9177317" cy="4912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8712">
                  <a:extLst>
                    <a:ext uri="{9D8B030D-6E8A-4147-A177-3AD203B41FA5}">
                      <a16:colId xmlns:a16="http://schemas.microsoft.com/office/drawing/2014/main" val="1075940951"/>
                    </a:ext>
                  </a:extLst>
                </a:gridCol>
                <a:gridCol w="1739590">
                  <a:extLst>
                    <a:ext uri="{9D8B030D-6E8A-4147-A177-3AD203B41FA5}">
                      <a16:colId xmlns:a16="http://schemas.microsoft.com/office/drawing/2014/main" val="228652254"/>
                    </a:ext>
                  </a:extLst>
                </a:gridCol>
                <a:gridCol w="2557324">
                  <a:extLst>
                    <a:ext uri="{9D8B030D-6E8A-4147-A177-3AD203B41FA5}">
                      <a16:colId xmlns:a16="http://schemas.microsoft.com/office/drawing/2014/main" val="4186631665"/>
                    </a:ext>
                  </a:extLst>
                </a:gridCol>
                <a:gridCol w="1252585">
                  <a:extLst>
                    <a:ext uri="{9D8B030D-6E8A-4147-A177-3AD203B41FA5}">
                      <a16:colId xmlns:a16="http://schemas.microsoft.com/office/drawing/2014/main" val="577468511"/>
                    </a:ext>
                  </a:extLst>
                </a:gridCol>
                <a:gridCol w="1529553">
                  <a:extLst>
                    <a:ext uri="{9D8B030D-6E8A-4147-A177-3AD203B41FA5}">
                      <a16:colId xmlns:a16="http://schemas.microsoft.com/office/drawing/2014/main" val="757300828"/>
                    </a:ext>
                  </a:extLst>
                </a:gridCol>
                <a:gridCol w="1529553">
                  <a:extLst>
                    <a:ext uri="{9D8B030D-6E8A-4147-A177-3AD203B41FA5}">
                      <a16:colId xmlns:a16="http://schemas.microsoft.com/office/drawing/2014/main" val="107734726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PY" sz="1600" dirty="0" err="1"/>
                        <a:t>N°</a:t>
                      </a:r>
                      <a:endParaRPr lang="es-PY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Y" sz="1600" dirty="0"/>
                        <a:t>NOMBRE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Y" sz="1600" dirty="0"/>
                        <a:t>RUBRO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Y" sz="1600" dirty="0"/>
                        <a:t>INVERSION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Y" sz="1600" dirty="0"/>
                        <a:t>MANO DE OBRA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Y" sz="1600" dirty="0"/>
                        <a:t>LOCALIZACION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35078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PY" sz="1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PY" sz="1400" dirty="0" err="1"/>
                        <a:t>Kuarajy</a:t>
                      </a:r>
                      <a:r>
                        <a:rPr lang="es-PY" sz="1400" dirty="0"/>
                        <a:t> </a:t>
                      </a:r>
                      <a:r>
                        <a:rPr lang="es-PY" sz="1400" dirty="0" err="1"/>
                        <a:t>Oseva</a:t>
                      </a:r>
                      <a:r>
                        <a:rPr lang="es-PY" sz="1400" dirty="0"/>
                        <a:t> SA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/>
                        <a:t>Fabricación de prendas de vestir</a:t>
                      </a:r>
                      <a:endParaRPr lang="es-PY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Y" sz="1400" dirty="0"/>
                        <a:t>277.000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Y" sz="1400" dirty="0"/>
                        <a:t>34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PY" sz="1400" dirty="0"/>
                        <a:t>Ciudad del Este – Alto Paraná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40371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PY" sz="14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PY" sz="1400" dirty="0"/>
                        <a:t>Ball Paraguay SA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PY" sz="1400" dirty="0"/>
                        <a:t>Fabricación de envases metálicos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Y" sz="14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Y" sz="1400" dirty="0"/>
                        <a:t>147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/>
                        <a:t>Guarambaré - Central</a:t>
                      </a:r>
                    </a:p>
                    <a:p>
                      <a:endParaRPr lang="es-PY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442231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PY" sz="14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/>
                        <a:t>PY Industria y Comercio de Compuestos de PVC SA</a:t>
                      </a:r>
                      <a:endParaRPr lang="es-PY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/>
                        <a:t>Fabricación de compuestos de PVC</a:t>
                      </a:r>
                      <a:endParaRPr lang="es-PY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Y" sz="1400" dirty="0"/>
                        <a:t>914.403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Y" sz="1400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dirty="0"/>
                        <a:t>Ciudad del Este – Alto Paraná</a:t>
                      </a:r>
                    </a:p>
                    <a:p>
                      <a:endParaRPr lang="es-PY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322160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PY" sz="14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400" b="0" dirty="0"/>
                        <a:t>Industria Hidraulica del Mercosur SA</a:t>
                      </a:r>
                      <a:endParaRPr lang="es-PY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b="0" dirty="0"/>
                        <a:t>Fabricación de motores, equipos y accesorios hidráulicos para vehículos agrícolas en general</a:t>
                      </a:r>
                      <a:endParaRPr lang="es-PY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Y" sz="1400" b="0" dirty="0"/>
                        <a:t>431.110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Y" sz="1400" b="0" dirty="0"/>
                        <a:t>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PY" sz="1400" b="0" dirty="0"/>
                        <a:t>Capital - Asunción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40402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PY" sz="1400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PY" sz="1400" b="0" dirty="0"/>
                        <a:t>Textil </a:t>
                      </a:r>
                      <a:r>
                        <a:rPr lang="es-PY" sz="1400" b="0" dirty="0" err="1"/>
                        <a:t>Solutions</a:t>
                      </a:r>
                      <a:r>
                        <a:rPr lang="es-PY" sz="1400" b="0" dirty="0"/>
                        <a:t> SA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b="0" dirty="0"/>
                        <a:t>Fabricación de sábanas, delantales, gorras, </a:t>
                      </a:r>
                      <a:r>
                        <a:rPr lang="es-MX" sz="1400" b="0" dirty="0" err="1"/>
                        <a:t>etc</a:t>
                      </a:r>
                      <a:endParaRPr lang="es-PY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Y" sz="1400" b="0" dirty="0"/>
                        <a:t>39.200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Y" sz="1400" b="0" dirty="0"/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dirty="0"/>
                        <a:t>Ciudad del Este – Alto Paraná</a:t>
                      </a:r>
                      <a:endParaRPr lang="es-PY" sz="1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884586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PY" sz="1400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PY" sz="1400" b="0" dirty="0"/>
                        <a:t>FGO Industrial SRL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b="0" dirty="0"/>
                        <a:t>Producción y comercialización de gelatina y productos afines.</a:t>
                      </a:r>
                      <a:endParaRPr lang="es-PY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Y" sz="1400" b="0" dirty="0"/>
                        <a:t>4.384.954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Y" sz="1400" b="0" dirty="0"/>
                        <a:t>154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PY" sz="1400" b="0" dirty="0"/>
                        <a:t>Minga Guazú – Alto Paraná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237401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s-PY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PY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PY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Y" sz="1400" b="1" dirty="0"/>
                        <a:t>6.046.667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Y" sz="1400" b="1" dirty="0"/>
                        <a:t>372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PY" sz="1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3471448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0043918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446994</TotalTime>
  <Words>340</Words>
  <Application>Microsoft Office PowerPoint</Application>
  <PresentationFormat>Panorámica</PresentationFormat>
  <Paragraphs>160</Paragraphs>
  <Slides>10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Tema de Office</vt:lpstr>
      <vt:lpstr>Consejo Nacional de las Industrias Maquiladoras de Exportación (CNIME)</vt:lpstr>
      <vt:lpstr>DATOS ESTADISTICOS</vt:lpstr>
      <vt:lpstr>DATOS ESTADISTICOS</vt:lpstr>
      <vt:lpstr>DATOS ESTADISTICOS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Consejo Nacional de Industrias Maquiladoras de Exportación (CNIME)</dc:title>
  <dc:creator>Ernesto Paredes</dc:creator>
  <cp:lastModifiedBy>Ernesto Paredes</cp:lastModifiedBy>
  <cp:revision>632</cp:revision>
  <cp:lastPrinted>2019-10-24T17:09:10Z</cp:lastPrinted>
  <dcterms:created xsi:type="dcterms:W3CDTF">2014-08-05T16:43:37Z</dcterms:created>
  <dcterms:modified xsi:type="dcterms:W3CDTF">2020-03-31T22:48:21Z</dcterms:modified>
</cp:coreProperties>
</file>