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290" r:id="rId4"/>
    <p:sldId id="291" r:id="rId5"/>
    <p:sldId id="292" r:id="rId6"/>
    <p:sldId id="314" r:id="rId7"/>
    <p:sldId id="324" r:id="rId8"/>
    <p:sldId id="321" r:id="rId9"/>
    <p:sldId id="319" r:id="rId10"/>
    <p:sldId id="323" r:id="rId11"/>
    <p:sldId id="320" r:id="rId12"/>
  </p:sldIdLst>
  <p:sldSz cx="12192000" cy="6858000"/>
  <p:notesSz cx="6797675" cy="99250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paredes\Documents\MAQUILA\ASISTENCIA%20TECNICA\ESTADISTICAS\Exportaciones%20anual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paredes\Documents\MAQUILA\ASISTENCIA%20TECNICA\ESTADISTICAS\Exportaciones%20anual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paredes\Documents\MAQUILA\ASISTENCIA%20TECNICA\ESTADISTICAS\Exportaciones%20anual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paredes\Documents\MAQUILA\ASISTENCIA%20TECNICA\ESTADISTICAS\MENSUALES\2020\Abril\Mes%20de%20abril.xls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pare\AppData\Local\Packages\Microsoft.MicrosoftEdge_8wekyb3d8bbwe\TempState\Downloads\Datos%20IPS_maquila_semestre_1_2020_20200402%20(1)%20(1)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pare\AppData\Local\Packages\Microsoft.MicrosoftEdge_8wekyb3d8bbwe\TempState\Downloads\Datos%20IPS_maquila_semestre_1_2020_20200402%20(1)%20(1)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b="1"/>
              <a:t>Exportaciones mensuales</a:t>
            </a:r>
          </a:p>
          <a:p>
            <a:pPr>
              <a:defRPr b="1"/>
            </a:pPr>
            <a:r>
              <a:rPr lang="es-PY" b="1"/>
              <a:t>(En USD)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Exportaciones!$AA$3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Exportaciones!$Z$4:$Z$15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Exportaciones!$AA$4:$AA$15</c:f>
              <c:numCache>
                <c:formatCode>#,##0</c:formatCode>
                <c:ptCount val="12"/>
                <c:pt idx="0">
                  <c:v>54864447</c:v>
                </c:pt>
                <c:pt idx="1">
                  <c:v>44164238</c:v>
                </c:pt>
                <c:pt idx="2">
                  <c:v>58535986.990000002</c:v>
                </c:pt>
                <c:pt idx="3">
                  <c:v>60714482.443000004</c:v>
                </c:pt>
                <c:pt idx="4">
                  <c:v>54304942</c:v>
                </c:pt>
                <c:pt idx="5">
                  <c:v>61376944</c:v>
                </c:pt>
                <c:pt idx="6">
                  <c:v>60643709.079999998</c:v>
                </c:pt>
                <c:pt idx="7">
                  <c:v>61332654.825999998</c:v>
                </c:pt>
                <c:pt idx="8">
                  <c:v>54687807.381999999</c:v>
                </c:pt>
                <c:pt idx="9">
                  <c:v>66752669</c:v>
                </c:pt>
                <c:pt idx="10">
                  <c:v>59962502.229999997</c:v>
                </c:pt>
                <c:pt idx="11">
                  <c:v>37726696.850888707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39-44CF-9426-751CCD125C8E}"/>
            </c:ext>
          </c:extLst>
        </c:ser>
        <c:ser>
          <c:idx val="1"/>
          <c:order val="1"/>
          <c:tx>
            <c:strRef>
              <c:f>Exportaciones!$AB$3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Exportaciones!$Z$4:$Z$15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Exportaciones!$AB$4:$AB$15</c:f>
              <c:numCache>
                <c:formatCode>#,##0</c:formatCode>
                <c:ptCount val="12"/>
                <c:pt idx="0">
                  <c:v>58591946.235000007</c:v>
                </c:pt>
                <c:pt idx="1">
                  <c:v>54427959</c:v>
                </c:pt>
                <c:pt idx="2">
                  <c:v>53272247.127999999</c:v>
                </c:pt>
                <c:pt idx="3">
                  <c:v>66584258.399999999</c:v>
                </c:pt>
                <c:pt idx="4">
                  <c:v>64593478.619999997</c:v>
                </c:pt>
                <c:pt idx="5">
                  <c:v>62499395</c:v>
                </c:pt>
                <c:pt idx="6">
                  <c:v>67421887.230000004</c:v>
                </c:pt>
                <c:pt idx="7">
                  <c:v>68679008.746999994</c:v>
                </c:pt>
                <c:pt idx="8">
                  <c:v>60715401.888999999</c:v>
                </c:pt>
                <c:pt idx="9">
                  <c:v>67453625</c:v>
                </c:pt>
                <c:pt idx="10">
                  <c:v>54814766</c:v>
                </c:pt>
                <c:pt idx="11">
                  <c:v>43598195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39-44CF-9426-751CCD125C8E}"/>
            </c:ext>
          </c:extLst>
        </c:ser>
        <c:ser>
          <c:idx val="2"/>
          <c:order val="2"/>
          <c:tx>
            <c:strRef>
              <c:f>Exportaciones!$AC$3</c:f>
              <c:strCache>
                <c:ptCount val="1"/>
                <c:pt idx="0">
                  <c:v>2.020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Exportaciones!$Z$4:$Z$15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Exportaciones!$AC$4:$AC$15</c:f>
              <c:numCache>
                <c:formatCode>#,##0</c:formatCode>
                <c:ptCount val="12"/>
                <c:pt idx="0">
                  <c:v>55479961.547798201</c:v>
                </c:pt>
                <c:pt idx="1">
                  <c:v>59338156.269999959</c:v>
                </c:pt>
                <c:pt idx="2">
                  <c:v>54440905.911999993</c:v>
                </c:pt>
                <c:pt idx="3">
                  <c:v>17233806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39-44CF-9426-751CCD125C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5514544"/>
        <c:axId val="88422272"/>
      </c:barChart>
      <c:catAx>
        <c:axId val="165514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88422272"/>
        <c:crosses val="autoZero"/>
        <c:auto val="1"/>
        <c:lblAlgn val="ctr"/>
        <c:lblOffset val="100"/>
        <c:noMultiLvlLbl val="0"/>
      </c:catAx>
      <c:valAx>
        <c:axId val="8842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65514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"/>
              <a:t>Exportaciones Acumuladas</a:t>
            </a:r>
          </a:p>
          <a:p>
            <a:pPr>
              <a:defRPr/>
            </a:pPr>
            <a:r>
              <a:rPr lang="es-ES"/>
              <a:t>(En USD)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>
        <c:manualLayout>
          <c:layoutTarget val="inner"/>
          <c:xMode val="edge"/>
          <c:yMode val="edge"/>
          <c:x val="0.11144146400787039"/>
          <c:y val="0.12401485375473091"/>
          <c:w val="0.86827268998014251"/>
          <c:h val="0.7927195058045896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Exportaciones!$C$44:$I$44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Exportaciones!$C$57:$I$57</c:f>
              <c:numCache>
                <c:formatCode>#,##0</c:formatCode>
                <c:ptCount val="7"/>
                <c:pt idx="0">
                  <c:v>74026801.150000006</c:v>
                </c:pt>
                <c:pt idx="1">
                  <c:v>92209909.978</c:v>
                </c:pt>
                <c:pt idx="2">
                  <c:v>96066982.700000003</c:v>
                </c:pt>
                <c:pt idx="3">
                  <c:v>124602218.524</c:v>
                </c:pt>
                <c:pt idx="4">
                  <c:v>218279154.43300003</c:v>
                </c:pt>
                <c:pt idx="5">
                  <c:v>232876410.76300001</c:v>
                </c:pt>
                <c:pt idx="6">
                  <c:v>185724269.06199995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02-4ADC-9654-E7061A44574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01985728"/>
        <c:axId val="301987296"/>
      </c:barChart>
      <c:catAx>
        <c:axId val="30198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1987296"/>
        <c:crosses val="autoZero"/>
        <c:auto val="1"/>
        <c:lblAlgn val="ctr"/>
        <c:lblOffset val="100"/>
        <c:noMultiLvlLbl val="0"/>
      </c:catAx>
      <c:valAx>
        <c:axId val="30198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1985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s-PY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EXPORTACIONES ANUALES - (EN USD)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none" spc="2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Exportaciones!$C$18</c:f>
              <c:strCache>
                <c:ptCount val="1"/>
                <c:pt idx="0">
                  <c:v>MONTO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rgbClr val="FF0000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53-4895-9BEC-35E8642D7FED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53-4895-9BEC-35E8642D7FED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53-4895-9BEC-35E8642D7FED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53-4895-9BEC-35E8642D7FED}"/>
              </c:ext>
            </c:extLst>
          </c:dPt>
          <c:dLbls>
            <c:dLbl>
              <c:idx val="0"/>
              <c:layout>
                <c:manualLayout>
                  <c:x val="-1.0854816824966095E-2"/>
                  <c:y val="-1.43755574773275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553-4895-9BEC-35E8642D7FED}"/>
                </c:ext>
              </c:extLst>
            </c:dLbl>
            <c:dLbl>
              <c:idx val="1"/>
              <c:layout>
                <c:manualLayout>
                  <c:x val="-5.4274084124830389E-3"/>
                  <c:y val="-7.18777873866368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553-4895-9BEC-35E8642D7FED}"/>
                </c:ext>
              </c:extLst>
            </c:dLbl>
            <c:dLbl>
              <c:idx val="2"/>
              <c:layout>
                <c:manualLayout>
                  <c:x val="-3.316711270474679E-17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553-4895-9BEC-35E8642D7FED}"/>
                </c:ext>
              </c:extLst>
            </c:dLbl>
            <c:dLbl>
              <c:idx val="3"/>
              <c:layout>
                <c:manualLayout>
                  <c:x val="1.8091361374943133E-3"/>
                  <c:y val="-2.51572255853230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553-4895-9BEC-35E8642D7FED}"/>
                </c:ext>
              </c:extLst>
            </c:dLbl>
            <c:dLbl>
              <c:idx val="7"/>
              <c:layout>
                <c:manualLayout>
                  <c:x val="-1.3266845081898716E-16"/>
                  <c:y val="-1.07816681079954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553-4895-9BEC-35E8642D7FED}"/>
                </c:ext>
              </c:extLst>
            </c:dLbl>
            <c:dLbl>
              <c:idx val="10"/>
              <c:layout>
                <c:manualLayout>
                  <c:x val="0"/>
                  <c:y val="1.79694468466592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553-4895-9BEC-35E8642D7FED}"/>
                </c:ext>
              </c:extLst>
            </c:dLbl>
            <c:dLbl>
              <c:idx val="11"/>
              <c:layout>
                <c:manualLayout>
                  <c:x val="-1.3266845081898716E-16"/>
                  <c:y val="-1.43755574773274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553-4895-9BEC-35E8642D7FED}"/>
                </c:ext>
              </c:extLst>
            </c:dLbl>
            <c:dLbl>
              <c:idx val="12"/>
              <c:layout>
                <c:manualLayout>
                  <c:x val="-1.3266845081898716E-16"/>
                  <c:y val="-1.07816681079955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553-4895-9BEC-35E8642D7FED}"/>
                </c:ext>
              </c:extLst>
            </c:dLbl>
            <c:dLbl>
              <c:idx val="1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553-4895-9BEC-35E8642D7FED}"/>
                </c:ext>
              </c:extLst>
            </c:dLbl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9553-4895-9BEC-35E8642D7FED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9553-4895-9BEC-35E8642D7FED}"/>
                </c:ext>
              </c:extLst>
            </c:dLbl>
            <c:dLbl>
              <c:idx val="1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9553-4895-9BEC-35E8642D7FED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Y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9553-4895-9BEC-35E8642D7F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Exportaciones!$B$19:$B$38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Exportaciones!$C$19:$C$38</c:f>
              <c:numCache>
                <c:formatCode>#,##0</c:formatCode>
                <c:ptCount val="20"/>
                <c:pt idx="0">
                  <c:v>1184351.48</c:v>
                </c:pt>
                <c:pt idx="1">
                  <c:v>2001062.15</c:v>
                </c:pt>
                <c:pt idx="2">
                  <c:v>7930838.4700000007</c:v>
                </c:pt>
                <c:pt idx="3">
                  <c:v>8407640.959999999</c:v>
                </c:pt>
                <c:pt idx="4">
                  <c:v>27546308.999999996</c:v>
                </c:pt>
                <c:pt idx="5">
                  <c:v>54688663</c:v>
                </c:pt>
                <c:pt idx="6">
                  <c:v>74763559</c:v>
                </c:pt>
                <c:pt idx="7">
                  <c:v>79496976</c:v>
                </c:pt>
                <c:pt idx="8">
                  <c:v>62587352</c:v>
                </c:pt>
                <c:pt idx="9">
                  <c:v>102089020</c:v>
                </c:pt>
                <c:pt idx="10">
                  <c:v>142011964.38999999</c:v>
                </c:pt>
                <c:pt idx="11">
                  <c:v>150302905.88000003</c:v>
                </c:pt>
                <c:pt idx="12">
                  <c:v>159441559.59999999</c:v>
                </c:pt>
                <c:pt idx="13">
                  <c:v>250510197.67262504</c:v>
                </c:pt>
                <c:pt idx="14">
                  <c:v>284875078.47000003</c:v>
                </c:pt>
                <c:pt idx="15">
                  <c:v>313922800.66600001</c:v>
                </c:pt>
                <c:pt idx="16">
                  <c:v>442969551.54467964</c:v>
                </c:pt>
                <c:pt idx="17">
                  <c:v>675067079.8018887</c:v>
                </c:pt>
                <c:pt idx="18">
                  <c:v>722652168.24900007</c:v>
                </c:pt>
                <c:pt idx="19">
                  <c:v>185724269.06199995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553-4895-9BEC-35E8642D7F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05212208"/>
        <c:axId val="305213384"/>
      </c:barChart>
      <c:catAx>
        <c:axId val="30521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5213384"/>
        <c:crosses val="autoZero"/>
        <c:auto val="1"/>
        <c:lblAlgn val="ctr"/>
        <c:lblOffset val="100"/>
        <c:noMultiLvlLbl val="0"/>
      </c:catAx>
      <c:valAx>
        <c:axId val="305213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521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s-PY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1600" b="1"/>
              <a:t>Exportaciones por rubros - Mes de Abril</a:t>
            </a:r>
          </a:p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1600" b="1"/>
              <a:t>(En</a:t>
            </a:r>
            <a:r>
              <a:rPr lang="es-PY" sz="1600" b="1" baseline="0"/>
              <a:t> %)</a:t>
            </a:r>
            <a:endParaRPr lang="es-PY" sz="1600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'Mes de abril'!$H$2:$H$14</c:f>
              <c:strCache>
                <c:ptCount val="13"/>
                <c:pt idx="0">
                  <c:v>Emblajaes de aluminio</c:v>
                </c:pt>
                <c:pt idx="1">
                  <c:v>Metalúrgico y sus partes</c:v>
                </c:pt>
                <c:pt idx="2">
                  <c:v>Madera y sus manufacturas</c:v>
                </c:pt>
                <c:pt idx="3">
                  <c:v>Calzados y sus partes</c:v>
                </c:pt>
                <c:pt idx="4">
                  <c:v>Autopartes</c:v>
                </c:pt>
                <c:pt idx="5">
                  <c:v>Productos alimenticios</c:v>
                </c:pt>
                <c:pt idx="6">
                  <c:v>Alimentos para mascotas</c:v>
                </c:pt>
                <c:pt idx="7">
                  <c:v>Cueros y sus manufacturas</c:v>
                </c:pt>
                <c:pt idx="8">
                  <c:v>Servicios intangibles</c:v>
                </c:pt>
                <c:pt idx="9">
                  <c:v>Manufacturas diversas</c:v>
                </c:pt>
                <c:pt idx="10">
                  <c:v>Confecciones y Textiles</c:v>
                </c:pt>
                <c:pt idx="11">
                  <c:v>Productos farmacéuticos</c:v>
                </c:pt>
                <c:pt idx="12">
                  <c:v>Plásticos y sus manufacturas</c:v>
                </c:pt>
              </c:strCache>
            </c:strRef>
          </c:cat>
          <c:val>
            <c:numRef>
              <c:f>'Mes de abril'!$J$2:$J$14</c:f>
              <c:numCache>
                <c:formatCode>0.0%</c:formatCode>
                <c:ptCount val="13"/>
                <c:pt idx="0">
                  <c:v>2.4776882678772018E-3</c:v>
                </c:pt>
                <c:pt idx="1">
                  <c:v>5.1298127528713235E-3</c:v>
                </c:pt>
                <c:pt idx="2">
                  <c:v>7.6219377617566713E-3</c:v>
                </c:pt>
                <c:pt idx="3">
                  <c:v>7.8109784135373386E-3</c:v>
                </c:pt>
                <c:pt idx="4">
                  <c:v>8.9849306151795344E-3</c:v>
                </c:pt>
                <c:pt idx="5">
                  <c:v>1.6815785949199372E-2</c:v>
                </c:pt>
                <c:pt idx="6">
                  <c:v>2.1135436997079898E-2</c:v>
                </c:pt>
                <c:pt idx="7">
                  <c:v>2.9490592928139939E-2</c:v>
                </c:pt>
                <c:pt idx="8">
                  <c:v>4.1132062317188973E-2</c:v>
                </c:pt>
                <c:pt idx="9">
                  <c:v>6.8406758823529784E-2</c:v>
                </c:pt>
                <c:pt idx="10">
                  <c:v>9.5086726588879678E-2</c:v>
                </c:pt>
                <c:pt idx="11">
                  <c:v>0.18254944100486503</c:v>
                </c:pt>
                <c:pt idx="12">
                  <c:v>0.51335784757989522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69-4CFB-BA80-1408253D31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93111808"/>
        <c:axId val="1"/>
      </c:barChart>
      <c:catAx>
        <c:axId val="593111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5931118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PY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1600" b="1"/>
              <a:t>Mano de Obra Maquila</a:t>
            </a:r>
          </a:p>
          <a:p>
            <a:pPr>
              <a:defRPr sz="1600" b="1"/>
            </a:pPr>
            <a:r>
              <a:rPr lang="es-PY" sz="1600" b="1"/>
              <a:t>s/</a:t>
            </a:r>
            <a:r>
              <a:rPr lang="es-PY" sz="1600" b="1" baseline="0"/>
              <a:t> planilla IPS</a:t>
            </a:r>
            <a:endParaRPr lang="es-PY" sz="1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Hoja6!$B$23:$B$35</c:f>
              <c:numCache>
                <c:formatCode>mmm\-yy</c:formatCode>
                <c:ptCount val="13"/>
                <c:pt idx="0">
                  <c:v>43525</c:v>
                </c:pt>
                <c:pt idx="1">
                  <c:v>43556</c:v>
                </c:pt>
                <c:pt idx="2">
                  <c:v>43586</c:v>
                </c:pt>
                <c:pt idx="3">
                  <c:v>43617</c:v>
                </c:pt>
                <c:pt idx="4">
                  <c:v>43647</c:v>
                </c:pt>
                <c:pt idx="5">
                  <c:v>43678</c:v>
                </c:pt>
                <c:pt idx="6">
                  <c:v>43709</c:v>
                </c:pt>
                <c:pt idx="7">
                  <c:v>43739</c:v>
                </c:pt>
                <c:pt idx="8">
                  <c:v>43770</c:v>
                </c:pt>
                <c:pt idx="9">
                  <c:v>43800</c:v>
                </c:pt>
                <c:pt idx="10">
                  <c:v>43831</c:v>
                </c:pt>
                <c:pt idx="11">
                  <c:v>43862</c:v>
                </c:pt>
                <c:pt idx="12">
                  <c:v>43891</c:v>
                </c:pt>
              </c:numCache>
            </c:numRef>
          </c:cat>
          <c:val>
            <c:numRef>
              <c:f>Hoja6!$C$23:$C$35</c:f>
              <c:numCache>
                <c:formatCode>#,##0</c:formatCode>
                <c:ptCount val="13"/>
                <c:pt idx="0">
                  <c:v>17396</c:v>
                </c:pt>
                <c:pt idx="1">
                  <c:v>17390</c:v>
                </c:pt>
                <c:pt idx="2">
                  <c:v>17552</c:v>
                </c:pt>
                <c:pt idx="3">
                  <c:v>17604</c:v>
                </c:pt>
                <c:pt idx="4">
                  <c:v>18099</c:v>
                </c:pt>
                <c:pt idx="5">
                  <c:v>18680</c:v>
                </c:pt>
                <c:pt idx="6">
                  <c:v>18672</c:v>
                </c:pt>
                <c:pt idx="7">
                  <c:v>18698</c:v>
                </c:pt>
                <c:pt idx="8">
                  <c:v>18850</c:v>
                </c:pt>
                <c:pt idx="9">
                  <c:v>18950</c:v>
                </c:pt>
                <c:pt idx="10">
                  <c:v>18796</c:v>
                </c:pt>
                <c:pt idx="11">
                  <c:v>18562</c:v>
                </c:pt>
                <c:pt idx="12">
                  <c:v>18446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05-4D6B-8FCF-E4513200119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626514143"/>
        <c:axId val="1499291007"/>
      </c:barChart>
      <c:dateAx>
        <c:axId val="162651414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499291007"/>
        <c:crosses val="autoZero"/>
        <c:auto val="1"/>
        <c:lblOffset val="100"/>
        <c:baseTimeUnit val="months"/>
      </c:dateAx>
      <c:valAx>
        <c:axId val="14992910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6265141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1800" b="1"/>
              <a:t>Ocupación mano de obra Maquila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Hoja5!$J$2:$J$17</c:f>
              <c:strCache>
                <c:ptCount val="16"/>
                <c:pt idx="0">
                  <c:v>Fabricación de colchones y sus parte</c:v>
                </c:pt>
                <c:pt idx="1">
                  <c:v>Caucho y sus manufacturas</c:v>
                </c:pt>
                <c:pt idx="2">
                  <c:v>Productos alimenticios</c:v>
                </c:pt>
                <c:pt idx="3">
                  <c:v>Pigmento, pintura y colorantes</c:v>
                </c:pt>
                <c:pt idx="4">
                  <c:v>Madera y sus manufacturas</c:v>
                </c:pt>
                <c:pt idx="5">
                  <c:v>Fabricación de filtros para cigarrillos</c:v>
                </c:pt>
                <c:pt idx="6">
                  <c:v>Alimentos para mascotas</c:v>
                </c:pt>
                <c:pt idx="7">
                  <c:v>Metalúrgico y sus manufacturas</c:v>
                </c:pt>
                <c:pt idx="8">
                  <c:v>Cueros y sus manufacturas</c:v>
                </c:pt>
                <c:pt idx="9">
                  <c:v>Manufacturas diversas</c:v>
                </c:pt>
                <c:pt idx="10">
                  <c:v>Calzados y sus partes</c:v>
                </c:pt>
                <c:pt idx="11">
                  <c:v>Productos farmacéuticos</c:v>
                </c:pt>
                <c:pt idx="12">
                  <c:v>Plásticos y sus manufacturas</c:v>
                </c:pt>
                <c:pt idx="13">
                  <c:v>Servicios intangibles</c:v>
                </c:pt>
                <c:pt idx="14">
                  <c:v>Confecciones y Textiles</c:v>
                </c:pt>
                <c:pt idx="15">
                  <c:v>Autopartes</c:v>
                </c:pt>
              </c:strCache>
            </c:strRef>
          </c:cat>
          <c:val>
            <c:numRef>
              <c:f>Hoja5!$K$2:$K$17</c:f>
              <c:numCache>
                <c:formatCode>#,##0</c:formatCode>
                <c:ptCount val="16"/>
                <c:pt idx="0">
                  <c:v>0</c:v>
                </c:pt>
                <c:pt idx="1">
                  <c:v>12</c:v>
                </c:pt>
                <c:pt idx="2">
                  <c:v>32</c:v>
                </c:pt>
                <c:pt idx="3">
                  <c:v>41</c:v>
                </c:pt>
                <c:pt idx="4">
                  <c:v>103</c:v>
                </c:pt>
                <c:pt idx="5">
                  <c:v>219</c:v>
                </c:pt>
                <c:pt idx="6">
                  <c:v>227</c:v>
                </c:pt>
                <c:pt idx="7">
                  <c:v>272</c:v>
                </c:pt>
                <c:pt idx="8">
                  <c:v>555</c:v>
                </c:pt>
                <c:pt idx="9">
                  <c:v>660</c:v>
                </c:pt>
                <c:pt idx="10">
                  <c:v>912</c:v>
                </c:pt>
                <c:pt idx="11">
                  <c:v>1009</c:v>
                </c:pt>
                <c:pt idx="12">
                  <c:v>1077</c:v>
                </c:pt>
                <c:pt idx="13">
                  <c:v>1565</c:v>
                </c:pt>
                <c:pt idx="14">
                  <c:v>4975</c:v>
                </c:pt>
                <c:pt idx="15">
                  <c:v>6787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39-47F7-B368-233B77FD36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31302543"/>
        <c:axId val="1499206143"/>
      </c:barChart>
      <c:catAx>
        <c:axId val="14313025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499206143"/>
        <c:crosses val="autoZero"/>
        <c:auto val="1"/>
        <c:lblAlgn val="ctr"/>
        <c:lblOffset val="100"/>
        <c:noMultiLvlLbl val="0"/>
      </c:catAx>
      <c:valAx>
        <c:axId val="14992061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4313025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50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515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993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7295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680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522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21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998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619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3531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DC1B7-4EF0-4940-978C-CA5DEFCD403F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151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DC1B7-4EF0-4940-978C-CA5DEFCD403F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F7240-5BC0-490B-9FB3-A4B2A1F2FE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800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26623"/>
            <a:ext cx="9144000" cy="2387600"/>
          </a:xfrm>
        </p:spPr>
        <p:txBody>
          <a:bodyPr anchor="ctr">
            <a:normAutofit/>
          </a:bodyPr>
          <a:lstStyle/>
          <a:p>
            <a:r>
              <a:rPr lang="es-ES" sz="3600" b="1" dirty="0"/>
              <a:t>Consejo Nacional de las Industrias Maquiladoras de Exportación (CNIME)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529009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s-ES" dirty="0"/>
              <a:t>Secretaría Ejecutiva del CNIME</a:t>
            </a:r>
          </a:p>
          <a:p>
            <a:endParaRPr lang="es-ES" dirty="0"/>
          </a:p>
          <a:p>
            <a:r>
              <a:rPr lang="es-ES" dirty="0"/>
              <a:t>Informe estadístico</a:t>
            </a:r>
          </a:p>
          <a:p>
            <a:r>
              <a:rPr lang="es-ES" dirty="0"/>
              <a:t>Mes de Abril de 2020</a:t>
            </a:r>
          </a:p>
          <a:p>
            <a:endParaRPr lang="es-ES" dirty="0"/>
          </a:p>
        </p:txBody>
      </p:sp>
      <p:grpSp>
        <p:nvGrpSpPr>
          <p:cNvPr id="4" name="13 Grupo"/>
          <p:cNvGrpSpPr/>
          <p:nvPr/>
        </p:nvGrpSpPr>
        <p:grpSpPr>
          <a:xfrm>
            <a:off x="4235566" y="4669847"/>
            <a:ext cx="3378210" cy="848101"/>
            <a:chOff x="1692275" y="2924175"/>
            <a:chExt cx="5759450" cy="1368425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692275" y="2924182"/>
              <a:ext cx="5759450" cy="833440"/>
              <a:chOff x="1066" y="1842"/>
              <a:chExt cx="3628" cy="525"/>
            </a:xfrm>
          </p:grpSpPr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1066" y="1933"/>
                <a:ext cx="3628" cy="409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0"/>
                    </a:srgbClr>
                  </a:gs>
                  <a:gs pos="50000">
                    <a:srgbClr val="FFFFFF">
                      <a:alpha val="7500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s-MX">
                  <a:latin typeface="Arial" charset="0"/>
                </a:endParaRPr>
              </a:p>
            </p:txBody>
          </p:sp>
          <p:grpSp>
            <p:nvGrpSpPr>
              <p:cNvPr id="10" name="Group 6"/>
              <p:cNvGrpSpPr>
                <a:grpSpLocks/>
              </p:cNvGrpSpPr>
              <p:nvPr/>
            </p:nvGrpSpPr>
            <p:grpSpPr bwMode="auto">
              <a:xfrm>
                <a:off x="1111" y="1842"/>
                <a:ext cx="3492" cy="525"/>
                <a:chOff x="1927" y="1616"/>
                <a:chExt cx="3492" cy="525"/>
              </a:xfrm>
            </p:grpSpPr>
            <p:sp>
              <p:nvSpPr>
                <p:cNvPr id="11" name="Freeform 7"/>
                <p:cNvSpPr>
                  <a:spLocks/>
                </p:cNvSpPr>
                <p:nvPr/>
              </p:nvSpPr>
              <p:spPr bwMode="auto">
                <a:xfrm>
                  <a:off x="2315" y="1933"/>
                  <a:ext cx="149" cy="137"/>
                </a:xfrm>
                <a:custGeom>
                  <a:avLst/>
                  <a:gdLst/>
                  <a:ahLst/>
                  <a:cxnLst>
                    <a:cxn ang="0">
                      <a:pos x="20" y="32"/>
                    </a:cxn>
                    <a:cxn ang="0">
                      <a:pos x="8" y="30"/>
                    </a:cxn>
                    <a:cxn ang="0">
                      <a:pos x="1" y="21"/>
                    </a:cxn>
                    <a:cxn ang="0">
                      <a:pos x="3" y="9"/>
                    </a:cxn>
                    <a:cxn ang="0">
                      <a:pos x="12" y="2"/>
                    </a:cxn>
                    <a:cxn ang="0">
                      <a:pos x="24" y="4"/>
                    </a:cxn>
                    <a:cxn ang="0">
                      <a:pos x="30" y="13"/>
                    </a:cxn>
                    <a:cxn ang="0">
                      <a:pos x="29" y="25"/>
                    </a:cxn>
                    <a:cxn ang="0">
                      <a:pos x="20" y="32"/>
                    </a:cxn>
                  </a:cxnLst>
                  <a:rect l="0" t="0" r="r" b="b"/>
                  <a:pathLst>
                    <a:path w="31" h="33">
                      <a:moveTo>
                        <a:pt x="20" y="32"/>
                      </a:moveTo>
                      <a:cubicBezTo>
                        <a:pt x="15" y="33"/>
                        <a:pt x="12" y="33"/>
                        <a:pt x="8" y="30"/>
                      </a:cubicBezTo>
                      <a:cubicBezTo>
                        <a:pt x="5" y="28"/>
                        <a:pt x="2" y="25"/>
                        <a:pt x="1" y="21"/>
                      </a:cubicBezTo>
                      <a:cubicBezTo>
                        <a:pt x="0" y="17"/>
                        <a:pt x="1" y="13"/>
                        <a:pt x="3" y="9"/>
                      </a:cubicBezTo>
                      <a:cubicBezTo>
                        <a:pt x="5" y="5"/>
                        <a:pt x="8" y="3"/>
                        <a:pt x="12" y="2"/>
                      </a:cubicBezTo>
                      <a:cubicBezTo>
                        <a:pt x="16" y="0"/>
                        <a:pt x="20" y="1"/>
                        <a:pt x="24" y="4"/>
                      </a:cubicBezTo>
                      <a:cubicBezTo>
                        <a:pt x="27" y="6"/>
                        <a:pt x="29" y="9"/>
                        <a:pt x="30" y="13"/>
                      </a:cubicBezTo>
                      <a:cubicBezTo>
                        <a:pt x="31" y="17"/>
                        <a:pt x="31" y="21"/>
                        <a:pt x="29" y="25"/>
                      </a:cubicBezTo>
                      <a:cubicBezTo>
                        <a:pt x="27" y="29"/>
                        <a:pt x="23" y="31"/>
                        <a:pt x="20" y="32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2" name="Freeform 8"/>
                <p:cNvSpPr>
                  <a:spLocks/>
                </p:cNvSpPr>
                <p:nvPr/>
              </p:nvSpPr>
              <p:spPr bwMode="auto">
                <a:xfrm>
                  <a:off x="2167" y="2008"/>
                  <a:ext cx="148" cy="133"/>
                </a:xfrm>
                <a:custGeom>
                  <a:avLst/>
                  <a:gdLst/>
                  <a:ahLst/>
                  <a:cxnLst>
                    <a:cxn ang="0">
                      <a:pos x="8" y="30"/>
                    </a:cxn>
                    <a:cxn ang="0">
                      <a:pos x="1" y="20"/>
                    </a:cxn>
                    <a:cxn ang="0">
                      <a:pos x="3" y="8"/>
                    </a:cxn>
                    <a:cxn ang="0">
                      <a:pos x="12" y="1"/>
                    </a:cxn>
                    <a:cxn ang="0">
                      <a:pos x="23" y="2"/>
                    </a:cxn>
                    <a:cxn ang="0">
                      <a:pos x="30" y="12"/>
                    </a:cxn>
                    <a:cxn ang="0">
                      <a:pos x="31" y="20"/>
                    </a:cxn>
                    <a:cxn ang="0">
                      <a:pos x="27" y="27"/>
                    </a:cxn>
                    <a:cxn ang="0">
                      <a:pos x="20" y="31"/>
                    </a:cxn>
                    <a:cxn ang="0">
                      <a:pos x="8" y="30"/>
                    </a:cxn>
                  </a:cxnLst>
                  <a:rect l="0" t="0" r="r" b="b"/>
                  <a:pathLst>
                    <a:path w="31" h="32">
                      <a:moveTo>
                        <a:pt x="8" y="30"/>
                      </a:moveTo>
                      <a:cubicBezTo>
                        <a:pt x="4" y="27"/>
                        <a:pt x="2" y="24"/>
                        <a:pt x="1" y="20"/>
                      </a:cubicBezTo>
                      <a:cubicBezTo>
                        <a:pt x="0" y="16"/>
                        <a:pt x="1" y="12"/>
                        <a:pt x="3" y="8"/>
                      </a:cubicBezTo>
                      <a:cubicBezTo>
                        <a:pt x="5" y="4"/>
                        <a:pt x="8" y="2"/>
                        <a:pt x="12" y="1"/>
                      </a:cubicBezTo>
                      <a:cubicBezTo>
                        <a:pt x="16" y="0"/>
                        <a:pt x="20" y="0"/>
                        <a:pt x="23" y="2"/>
                      </a:cubicBezTo>
                      <a:cubicBezTo>
                        <a:pt x="27" y="4"/>
                        <a:pt x="29" y="7"/>
                        <a:pt x="30" y="12"/>
                      </a:cubicBezTo>
                      <a:cubicBezTo>
                        <a:pt x="31" y="15"/>
                        <a:pt x="31" y="17"/>
                        <a:pt x="31" y="20"/>
                      </a:cubicBezTo>
                      <a:cubicBezTo>
                        <a:pt x="30" y="22"/>
                        <a:pt x="29" y="25"/>
                        <a:pt x="27" y="27"/>
                      </a:cubicBezTo>
                      <a:cubicBezTo>
                        <a:pt x="25" y="29"/>
                        <a:pt x="22" y="31"/>
                        <a:pt x="20" y="31"/>
                      </a:cubicBezTo>
                      <a:cubicBezTo>
                        <a:pt x="16" y="32"/>
                        <a:pt x="11" y="32"/>
                        <a:pt x="8" y="30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3" name="Freeform 9"/>
                <p:cNvSpPr>
                  <a:spLocks/>
                </p:cNvSpPr>
                <p:nvPr/>
              </p:nvSpPr>
              <p:spPr bwMode="auto">
                <a:xfrm>
                  <a:off x="2009" y="1958"/>
                  <a:ext cx="148" cy="142"/>
                </a:xfrm>
                <a:custGeom>
                  <a:avLst/>
                  <a:gdLst/>
                  <a:ahLst/>
                  <a:cxnLst>
                    <a:cxn ang="0">
                      <a:pos x="1" y="21"/>
                    </a:cxn>
                    <a:cxn ang="0">
                      <a:pos x="2" y="9"/>
                    </a:cxn>
                    <a:cxn ang="0">
                      <a:pos x="12" y="1"/>
                    </a:cxn>
                    <a:cxn ang="0">
                      <a:pos x="23" y="3"/>
                    </a:cxn>
                    <a:cxn ang="0">
                      <a:pos x="30" y="13"/>
                    </a:cxn>
                    <a:cxn ang="0">
                      <a:pos x="29" y="26"/>
                    </a:cxn>
                    <a:cxn ang="0">
                      <a:pos x="20" y="33"/>
                    </a:cxn>
                    <a:cxn ang="0">
                      <a:pos x="8" y="31"/>
                    </a:cxn>
                    <a:cxn ang="0">
                      <a:pos x="1" y="21"/>
                    </a:cxn>
                  </a:cxnLst>
                  <a:rect l="0" t="0" r="r" b="b"/>
                  <a:pathLst>
                    <a:path w="31" h="34">
                      <a:moveTo>
                        <a:pt x="1" y="21"/>
                      </a:moveTo>
                      <a:cubicBezTo>
                        <a:pt x="0" y="17"/>
                        <a:pt x="0" y="13"/>
                        <a:pt x="2" y="9"/>
                      </a:cubicBezTo>
                      <a:cubicBezTo>
                        <a:pt x="4" y="5"/>
                        <a:pt x="8" y="2"/>
                        <a:pt x="12" y="1"/>
                      </a:cubicBezTo>
                      <a:cubicBezTo>
                        <a:pt x="16" y="0"/>
                        <a:pt x="19" y="1"/>
                        <a:pt x="23" y="3"/>
                      </a:cubicBezTo>
                      <a:cubicBezTo>
                        <a:pt x="27" y="6"/>
                        <a:pt x="29" y="9"/>
                        <a:pt x="30" y="13"/>
                      </a:cubicBezTo>
                      <a:cubicBezTo>
                        <a:pt x="31" y="17"/>
                        <a:pt x="31" y="22"/>
                        <a:pt x="29" y="26"/>
                      </a:cubicBezTo>
                      <a:cubicBezTo>
                        <a:pt x="27" y="30"/>
                        <a:pt x="23" y="32"/>
                        <a:pt x="20" y="33"/>
                      </a:cubicBezTo>
                      <a:cubicBezTo>
                        <a:pt x="15" y="34"/>
                        <a:pt x="12" y="34"/>
                        <a:pt x="8" y="31"/>
                      </a:cubicBezTo>
                      <a:cubicBezTo>
                        <a:pt x="5" y="29"/>
                        <a:pt x="2" y="25"/>
                        <a:pt x="1" y="21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4" name="Freeform 10"/>
                <p:cNvSpPr>
                  <a:spLocks/>
                </p:cNvSpPr>
                <p:nvPr/>
              </p:nvSpPr>
              <p:spPr bwMode="auto">
                <a:xfrm>
                  <a:off x="1927" y="1829"/>
                  <a:ext cx="153" cy="133"/>
                </a:xfrm>
                <a:custGeom>
                  <a:avLst/>
                  <a:gdLst/>
                  <a:ahLst/>
                  <a:cxnLst>
                    <a:cxn ang="0">
                      <a:pos x="3" y="9"/>
                    </a:cxn>
                    <a:cxn ang="0">
                      <a:pos x="13" y="1"/>
                    </a:cxn>
                    <a:cxn ang="0">
                      <a:pos x="24" y="3"/>
                    </a:cxn>
                    <a:cxn ang="0">
                      <a:pos x="31" y="11"/>
                    </a:cxn>
                    <a:cxn ang="0">
                      <a:pos x="29" y="24"/>
                    </a:cxn>
                    <a:cxn ang="0">
                      <a:pos x="20" y="31"/>
                    </a:cxn>
                    <a:cxn ang="0">
                      <a:pos x="9" y="29"/>
                    </a:cxn>
                    <a:cxn ang="0">
                      <a:pos x="1" y="20"/>
                    </a:cxn>
                    <a:cxn ang="0">
                      <a:pos x="3" y="9"/>
                    </a:cxn>
                  </a:cxnLst>
                  <a:rect l="0" t="0" r="r" b="b"/>
                  <a:pathLst>
                    <a:path w="32" h="32">
                      <a:moveTo>
                        <a:pt x="3" y="9"/>
                      </a:moveTo>
                      <a:cubicBezTo>
                        <a:pt x="5" y="5"/>
                        <a:pt x="8" y="2"/>
                        <a:pt x="13" y="1"/>
                      </a:cubicBezTo>
                      <a:cubicBezTo>
                        <a:pt x="17" y="0"/>
                        <a:pt x="21" y="1"/>
                        <a:pt x="24" y="3"/>
                      </a:cubicBezTo>
                      <a:cubicBezTo>
                        <a:pt x="27" y="5"/>
                        <a:pt x="30" y="8"/>
                        <a:pt x="31" y="11"/>
                      </a:cubicBezTo>
                      <a:cubicBezTo>
                        <a:pt x="32" y="15"/>
                        <a:pt x="31" y="20"/>
                        <a:pt x="29" y="24"/>
                      </a:cubicBezTo>
                      <a:cubicBezTo>
                        <a:pt x="27" y="28"/>
                        <a:pt x="24" y="30"/>
                        <a:pt x="20" y="31"/>
                      </a:cubicBezTo>
                      <a:cubicBezTo>
                        <a:pt x="17" y="32"/>
                        <a:pt x="13" y="32"/>
                        <a:pt x="9" y="29"/>
                      </a:cubicBezTo>
                      <a:cubicBezTo>
                        <a:pt x="5" y="27"/>
                        <a:pt x="2" y="24"/>
                        <a:pt x="1" y="20"/>
                      </a:cubicBezTo>
                      <a:cubicBezTo>
                        <a:pt x="0" y="16"/>
                        <a:pt x="1" y="12"/>
                        <a:pt x="3" y="9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5" name="Freeform 11"/>
                <p:cNvSpPr>
                  <a:spLocks/>
                </p:cNvSpPr>
                <p:nvPr/>
              </p:nvSpPr>
              <p:spPr bwMode="auto">
                <a:xfrm>
                  <a:off x="1980" y="1683"/>
                  <a:ext cx="148" cy="137"/>
                </a:xfrm>
                <a:custGeom>
                  <a:avLst/>
                  <a:gdLst/>
                  <a:ahLst/>
                  <a:cxnLst>
                    <a:cxn ang="0">
                      <a:pos x="11" y="1"/>
                    </a:cxn>
                    <a:cxn ang="0">
                      <a:pos x="23" y="3"/>
                    </a:cxn>
                    <a:cxn ang="0">
                      <a:pos x="30" y="13"/>
                    </a:cxn>
                    <a:cxn ang="0">
                      <a:pos x="28" y="25"/>
                    </a:cxn>
                    <a:cxn ang="0">
                      <a:pos x="19" y="32"/>
                    </a:cxn>
                    <a:cxn ang="0">
                      <a:pos x="8" y="30"/>
                    </a:cxn>
                    <a:cxn ang="0">
                      <a:pos x="1" y="20"/>
                    </a:cxn>
                    <a:cxn ang="0">
                      <a:pos x="2" y="8"/>
                    </a:cxn>
                    <a:cxn ang="0">
                      <a:pos x="11" y="1"/>
                    </a:cxn>
                  </a:cxnLst>
                  <a:rect l="0" t="0" r="r" b="b"/>
                  <a:pathLst>
                    <a:path w="31" h="33">
                      <a:moveTo>
                        <a:pt x="11" y="1"/>
                      </a:moveTo>
                      <a:cubicBezTo>
                        <a:pt x="16" y="0"/>
                        <a:pt x="19" y="0"/>
                        <a:pt x="23" y="3"/>
                      </a:cubicBezTo>
                      <a:cubicBezTo>
                        <a:pt x="26" y="5"/>
                        <a:pt x="29" y="9"/>
                        <a:pt x="30" y="13"/>
                      </a:cubicBezTo>
                      <a:cubicBezTo>
                        <a:pt x="31" y="17"/>
                        <a:pt x="30" y="21"/>
                        <a:pt x="28" y="25"/>
                      </a:cubicBezTo>
                      <a:cubicBezTo>
                        <a:pt x="27" y="29"/>
                        <a:pt x="23" y="31"/>
                        <a:pt x="19" y="32"/>
                      </a:cubicBezTo>
                      <a:cubicBezTo>
                        <a:pt x="15" y="33"/>
                        <a:pt x="12" y="33"/>
                        <a:pt x="8" y="30"/>
                      </a:cubicBezTo>
                      <a:cubicBezTo>
                        <a:pt x="4" y="28"/>
                        <a:pt x="2" y="24"/>
                        <a:pt x="1" y="20"/>
                      </a:cubicBezTo>
                      <a:cubicBezTo>
                        <a:pt x="0" y="16"/>
                        <a:pt x="0" y="12"/>
                        <a:pt x="2" y="8"/>
                      </a:cubicBezTo>
                      <a:cubicBezTo>
                        <a:pt x="4" y="4"/>
                        <a:pt x="7" y="2"/>
                        <a:pt x="11" y="1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6" name="Freeform 12"/>
                <p:cNvSpPr>
                  <a:spLocks/>
                </p:cNvSpPr>
                <p:nvPr/>
              </p:nvSpPr>
              <p:spPr bwMode="auto">
                <a:xfrm>
                  <a:off x="2128" y="1616"/>
                  <a:ext cx="149" cy="133"/>
                </a:xfrm>
                <a:custGeom>
                  <a:avLst/>
                  <a:gdLst/>
                  <a:ahLst/>
                  <a:cxnLst>
                    <a:cxn ang="0">
                      <a:pos x="23" y="2"/>
                    </a:cxn>
                    <a:cxn ang="0">
                      <a:pos x="30" y="11"/>
                    </a:cxn>
                    <a:cxn ang="0">
                      <a:pos x="28" y="24"/>
                    </a:cxn>
                    <a:cxn ang="0">
                      <a:pos x="19" y="31"/>
                    </a:cxn>
                    <a:cxn ang="0">
                      <a:pos x="8" y="29"/>
                    </a:cxn>
                    <a:cxn ang="0">
                      <a:pos x="1" y="20"/>
                    </a:cxn>
                    <a:cxn ang="0">
                      <a:pos x="2" y="8"/>
                    </a:cxn>
                    <a:cxn ang="0">
                      <a:pos x="12" y="1"/>
                    </a:cxn>
                    <a:cxn ang="0">
                      <a:pos x="23" y="2"/>
                    </a:cxn>
                  </a:cxnLst>
                  <a:rect l="0" t="0" r="r" b="b"/>
                  <a:pathLst>
                    <a:path w="31" h="32">
                      <a:moveTo>
                        <a:pt x="23" y="2"/>
                      </a:moveTo>
                      <a:cubicBezTo>
                        <a:pt x="26" y="4"/>
                        <a:pt x="29" y="7"/>
                        <a:pt x="30" y="11"/>
                      </a:cubicBezTo>
                      <a:cubicBezTo>
                        <a:pt x="31" y="16"/>
                        <a:pt x="30" y="20"/>
                        <a:pt x="28" y="24"/>
                      </a:cubicBezTo>
                      <a:cubicBezTo>
                        <a:pt x="26" y="27"/>
                        <a:pt x="23" y="30"/>
                        <a:pt x="19" y="31"/>
                      </a:cubicBezTo>
                      <a:cubicBezTo>
                        <a:pt x="15" y="32"/>
                        <a:pt x="11" y="32"/>
                        <a:pt x="8" y="29"/>
                      </a:cubicBezTo>
                      <a:cubicBezTo>
                        <a:pt x="4" y="27"/>
                        <a:pt x="2" y="24"/>
                        <a:pt x="1" y="20"/>
                      </a:cubicBezTo>
                      <a:cubicBezTo>
                        <a:pt x="0" y="16"/>
                        <a:pt x="0" y="12"/>
                        <a:pt x="2" y="8"/>
                      </a:cubicBezTo>
                      <a:cubicBezTo>
                        <a:pt x="5" y="4"/>
                        <a:pt x="8" y="2"/>
                        <a:pt x="12" y="1"/>
                      </a:cubicBezTo>
                      <a:cubicBezTo>
                        <a:pt x="16" y="0"/>
                        <a:pt x="20" y="0"/>
                        <a:pt x="23" y="2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7" name="Freeform 13"/>
                <p:cNvSpPr>
                  <a:spLocks/>
                </p:cNvSpPr>
                <p:nvPr/>
              </p:nvSpPr>
              <p:spPr bwMode="auto">
                <a:xfrm>
                  <a:off x="2287" y="1662"/>
                  <a:ext cx="148" cy="129"/>
                </a:xfrm>
                <a:custGeom>
                  <a:avLst/>
                  <a:gdLst/>
                  <a:ahLst/>
                  <a:cxnLst>
                    <a:cxn ang="0">
                      <a:pos x="30" y="11"/>
                    </a:cxn>
                    <a:cxn ang="0">
                      <a:pos x="29" y="23"/>
                    </a:cxn>
                    <a:cxn ang="0">
                      <a:pos x="19" y="30"/>
                    </a:cxn>
                    <a:cxn ang="0">
                      <a:pos x="8" y="28"/>
                    </a:cxn>
                    <a:cxn ang="0">
                      <a:pos x="1" y="19"/>
                    </a:cxn>
                    <a:cxn ang="0">
                      <a:pos x="3" y="7"/>
                    </a:cxn>
                    <a:cxn ang="0">
                      <a:pos x="12" y="1"/>
                    </a:cxn>
                    <a:cxn ang="0">
                      <a:pos x="23" y="2"/>
                    </a:cxn>
                    <a:cxn ang="0">
                      <a:pos x="30" y="11"/>
                    </a:cxn>
                  </a:cxnLst>
                  <a:rect l="0" t="0" r="r" b="b"/>
                  <a:pathLst>
                    <a:path w="31" h="31">
                      <a:moveTo>
                        <a:pt x="30" y="11"/>
                      </a:moveTo>
                      <a:cubicBezTo>
                        <a:pt x="31" y="15"/>
                        <a:pt x="31" y="19"/>
                        <a:pt x="29" y="23"/>
                      </a:cubicBezTo>
                      <a:cubicBezTo>
                        <a:pt x="26" y="27"/>
                        <a:pt x="23" y="29"/>
                        <a:pt x="19" y="30"/>
                      </a:cubicBezTo>
                      <a:cubicBezTo>
                        <a:pt x="15" y="31"/>
                        <a:pt x="12" y="31"/>
                        <a:pt x="8" y="28"/>
                      </a:cubicBezTo>
                      <a:cubicBezTo>
                        <a:pt x="4" y="26"/>
                        <a:pt x="2" y="23"/>
                        <a:pt x="1" y="19"/>
                      </a:cubicBezTo>
                      <a:cubicBezTo>
                        <a:pt x="0" y="15"/>
                        <a:pt x="0" y="11"/>
                        <a:pt x="3" y="7"/>
                      </a:cubicBezTo>
                      <a:cubicBezTo>
                        <a:pt x="5" y="4"/>
                        <a:pt x="8" y="2"/>
                        <a:pt x="12" y="1"/>
                      </a:cubicBezTo>
                      <a:cubicBezTo>
                        <a:pt x="16" y="0"/>
                        <a:pt x="20" y="0"/>
                        <a:pt x="23" y="2"/>
                      </a:cubicBezTo>
                      <a:cubicBezTo>
                        <a:pt x="27" y="4"/>
                        <a:pt x="29" y="7"/>
                        <a:pt x="30" y="11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8" name="Freeform 14"/>
                <p:cNvSpPr>
                  <a:spLocks/>
                </p:cNvSpPr>
                <p:nvPr/>
              </p:nvSpPr>
              <p:spPr bwMode="auto">
                <a:xfrm>
                  <a:off x="2364" y="1791"/>
                  <a:ext cx="153" cy="133"/>
                </a:xfrm>
                <a:custGeom>
                  <a:avLst/>
                  <a:gdLst/>
                  <a:ahLst/>
                  <a:cxnLst>
                    <a:cxn ang="0">
                      <a:pos x="29" y="24"/>
                    </a:cxn>
                    <a:cxn ang="0">
                      <a:pos x="20" y="32"/>
                    </a:cxn>
                    <a:cxn ang="0">
                      <a:pos x="9" y="30"/>
                    </a:cxn>
                    <a:cxn ang="0">
                      <a:pos x="1" y="20"/>
                    </a:cxn>
                    <a:cxn ang="0">
                      <a:pos x="3" y="8"/>
                    </a:cxn>
                    <a:cxn ang="0">
                      <a:pos x="12" y="1"/>
                    </a:cxn>
                    <a:cxn ang="0">
                      <a:pos x="24" y="3"/>
                    </a:cxn>
                    <a:cxn ang="0">
                      <a:pos x="31" y="12"/>
                    </a:cxn>
                    <a:cxn ang="0">
                      <a:pos x="29" y="24"/>
                    </a:cxn>
                  </a:cxnLst>
                  <a:rect l="0" t="0" r="r" b="b"/>
                  <a:pathLst>
                    <a:path w="32" h="32">
                      <a:moveTo>
                        <a:pt x="29" y="24"/>
                      </a:moveTo>
                      <a:cubicBezTo>
                        <a:pt x="27" y="28"/>
                        <a:pt x="24" y="30"/>
                        <a:pt x="20" y="32"/>
                      </a:cubicBezTo>
                      <a:cubicBezTo>
                        <a:pt x="16" y="32"/>
                        <a:pt x="13" y="32"/>
                        <a:pt x="9" y="30"/>
                      </a:cubicBezTo>
                      <a:cubicBezTo>
                        <a:pt x="5" y="27"/>
                        <a:pt x="2" y="24"/>
                        <a:pt x="1" y="20"/>
                      </a:cubicBezTo>
                      <a:cubicBezTo>
                        <a:pt x="0" y="16"/>
                        <a:pt x="1" y="12"/>
                        <a:pt x="3" y="8"/>
                      </a:cubicBezTo>
                      <a:cubicBezTo>
                        <a:pt x="5" y="4"/>
                        <a:pt x="8" y="2"/>
                        <a:pt x="12" y="1"/>
                      </a:cubicBezTo>
                      <a:cubicBezTo>
                        <a:pt x="16" y="0"/>
                        <a:pt x="20" y="0"/>
                        <a:pt x="24" y="3"/>
                      </a:cubicBezTo>
                      <a:cubicBezTo>
                        <a:pt x="28" y="5"/>
                        <a:pt x="30" y="8"/>
                        <a:pt x="31" y="12"/>
                      </a:cubicBezTo>
                      <a:cubicBezTo>
                        <a:pt x="32" y="17"/>
                        <a:pt x="31" y="21"/>
                        <a:pt x="29" y="24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19" name="Freeform 15"/>
                <p:cNvSpPr>
                  <a:spLocks/>
                </p:cNvSpPr>
                <p:nvPr/>
              </p:nvSpPr>
              <p:spPr bwMode="auto">
                <a:xfrm>
                  <a:off x="2608" y="1670"/>
                  <a:ext cx="566" cy="44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0" y="0"/>
                    </a:cxn>
                    <a:cxn ang="0">
                      <a:pos x="21" y="0"/>
                    </a:cxn>
                    <a:cxn ang="0">
                      <a:pos x="59" y="93"/>
                    </a:cxn>
                    <a:cxn ang="0">
                      <a:pos x="97" y="0"/>
                    </a:cxn>
                    <a:cxn ang="0">
                      <a:pos x="118" y="0"/>
                    </a:cxn>
                    <a:cxn ang="0">
                      <a:pos x="118" y="107"/>
                    </a:cxn>
                    <a:cxn ang="0">
                      <a:pos x="106" y="107"/>
                    </a:cxn>
                    <a:cxn ang="0">
                      <a:pos x="106" y="9"/>
                    </a:cxn>
                    <a:cxn ang="0">
                      <a:pos x="66" y="107"/>
                    </a:cxn>
                    <a:cxn ang="0">
                      <a:pos x="52" y="107"/>
                    </a:cxn>
                    <a:cxn ang="0">
                      <a:pos x="12" y="9"/>
                    </a:cxn>
                    <a:cxn ang="0">
                      <a:pos x="12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118" h="107">
                      <a:moveTo>
                        <a:pt x="0" y="107"/>
                      </a:moveTo>
                      <a:lnTo>
                        <a:pt x="0" y="0"/>
                      </a:lnTo>
                      <a:lnTo>
                        <a:pt x="21" y="0"/>
                      </a:lnTo>
                      <a:lnTo>
                        <a:pt x="59" y="93"/>
                      </a:lnTo>
                      <a:lnTo>
                        <a:pt x="97" y="0"/>
                      </a:lnTo>
                      <a:lnTo>
                        <a:pt x="118" y="0"/>
                      </a:lnTo>
                      <a:lnTo>
                        <a:pt x="118" y="107"/>
                      </a:lnTo>
                      <a:lnTo>
                        <a:pt x="106" y="107"/>
                      </a:lnTo>
                      <a:lnTo>
                        <a:pt x="106" y="9"/>
                      </a:lnTo>
                      <a:lnTo>
                        <a:pt x="66" y="107"/>
                      </a:lnTo>
                      <a:lnTo>
                        <a:pt x="52" y="107"/>
                      </a:lnTo>
                      <a:lnTo>
                        <a:pt x="12" y="9"/>
                      </a:lnTo>
                      <a:lnTo>
                        <a:pt x="12" y="107"/>
                      </a:lnTo>
                      <a:lnTo>
                        <a:pt x="0" y="107"/>
                      </a:lnTo>
                    </a:path>
                  </a:pathLst>
                </a:custGeom>
                <a:solidFill>
                  <a:srgbClr val="003366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0" name="Freeform 16"/>
                <p:cNvSpPr>
                  <a:spLocks noEditPoints="1"/>
                </p:cNvSpPr>
                <p:nvPr/>
              </p:nvSpPr>
              <p:spPr bwMode="auto">
                <a:xfrm>
                  <a:off x="3165" y="1670"/>
                  <a:ext cx="508" cy="44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46" y="0"/>
                    </a:cxn>
                    <a:cxn ang="0">
                      <a:pos x="61" y="0"/>
                    </a:cxn>
                    <a:cxn ang="0">
                      <a:pos x="106" y="107"/>
                    </a:cxn>
                    <a:cxn ang="0">
                      <a:pos x="92" y="107"/>
                    </a:cxn>
                    <a:cxn ang="0">
                      <a:pos x="80" y="79"/>
                    </a:cxn>
                    <a:cxn ang="0">
                      <a:pos x="25" y="79"/>
                    </a:cxn>
                    <a:cxn ang="0">
                      <a:pos x="13" y="107"/>
                    </a:cxn>
                    <a:cxn ang="0">
                      <a:pos x="0" y="107"/>
                    </a:cxn>
                    <a:cxn ang="0">
                      <a:pos x="30" y="66"/>
                    </a:cxn>
                    <a:cxn ang="0">
                      <a:pos x="75" y="66"/>
                    </a:cxn>
                    <a:cxn ang="0">
                      <a:pos x="53" y="12"/>
                    </a:cxn>
                    <a:cxn ang="0">
                      <a:pos x="30" y="66"/>
                    </a:cxn>
                  </a:cxnLst>
                  <a:rect l="0" t="0" r="r" b="b"/>
                  <a:pathLst>
                    <a:path w="106" h="107">
                      <a:moveTo>
                        <a:pt x="0" y="107"/>
                      </a:moveTo>
                      <a:lnTo>
                        <a:pt x="46" y="0"/>
                      </a:lnTo>
                      <a:lnTo>
                        <a:pt x="61" y="0"/>
                      </a:lnTo>
                      <a:lnTo>
                        <a:pt x="106" y="107"/>
                      </a:lnTo>
                      <a:lnTo>
                        <a:pt x="92" y="107"/>
                      </a:lnTo>
                      <a:lnTo>
                        <a:pt x="80" y="79"/>
                      </a:lnTo>
                      <a:lnTo>
                        <a:pt x="25" y="79"/>
                      </a:lnTo>
                      <a:lnTo>
                        <a:pt x="13" y="107"/>
                      </a:lnTo>
                      <a:lnTo>
                        <a:pt x="0" y="107"/>
                      </a:lnTo>
                      <a:moveTo>
                        <a:pt x="30" y="66"/>
                      </a:moveTo>
                      <a:lnTo>
                        <a:pt x="75" y="66"/>
                      </a:lnTo>
                      <a:lnTo>
                        <a:pt x="53" y="12"/>
                      </a:lnTo>
                      <a:lnTo>
                        <a:pt x="30" y="66"/>
                      </a:lnTo>
                    </a:path>
                  </a:pathLst>
                </a:custGeom>
                <a:solidFill>
                  <a:srgbClr val="003366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1" name="Freeform 17"/>
                <p:cNvSpPr>
                  <a:spLocks noEditPoints="1"/>
                </p:cNvSpPr>
                <p:nvPr/>
              </p:nvSpPr>
              <p:spPr bwMode="auto">
                <a:xfrm>
                  <a:off x="3616" y="1662"/>
                  <a:ext cx="513" cy="463"/>
                </a:xfrm>
                <a:custGeom>
                  <a:avLst/>
                  <a:gdLst/>
                  <a:ahLst/>
                  <a:cxnLst>
                    <a:cxn ang="0">
                      <a:pos x="70" y="109"/>
                    </a:cxn>
                    <a:cxn ang="0">
                      <a:pos x="60" y="110"/>
                    </a:cxn>
                    <a:cxn ang="0">
                      <a:pos x="49" y="111"/>
                    </a:cxn>
                    <a:cxn ang="0">
                      <a:pos x="33" y="109"/>
                    </a:cxn>
                    <a:cxn ang="0">
                      <a:pos x="20" y="102"/>
                    </a:cxn>
                    <a:cxn ang="0">
                      <a:pos x="5" y="83"/>
                    </a:cxn>
                    <a:cxn ang="0">
                      <a:pos x="0" y="56"/>
                    </a:cxn>
                    <a:cxn ang="0">
                      <a:pos x="2" y="39"/>
                    </a:cxn>
                    <a:cxn ang="0">
                      <a:pos x="8" y="24"/>
                    </a:cxn>
                    <a:cxn ang="0">
                      <a:pos x="25" y="6"/>
                    </a:cxn>
                    <a:cxn ang="0">
                      <a:pos x="49" y="0"/>
                    </a:cxn>
                    <a:cxn ang="0">
                      <a:pos x="84" y="15"/>
                    </a:cxn>
                    <a:cxn ang="0">
                      <a:pos x="97" y="53"/>
                    </a:cxn>
                    <a:cxn ang="0">
                      <a:pos x="93" y="77"/>
                    </a:cxn>
                    <a:cxn ang="0">
                      <a:pos x="82" y="96"/>
                    </a:cxn>
                    <a:cxn ang="0">
                      <a:pos x="107" y="96"/>
                    </a:cxn>
                    <a:cxn ang="0">
                      <a:pos x="107" y="109"/>
                    </a:cxn>
                    <a:cxn ang="0">
                      <a:pos x="70" y="109"/>
                    </a:cxn>
                    <a:cxn ang="0">
                      <a:pos x="84" y="56"/>
                    </a:cxn>
                    <a:cxn ang="0">
                      <a:pos x="74" y="25"/>
                    </a:cxn>
                    <a:cxn ang="0">
                      <a:pos x="49" y="13"/>
                    </a:cxn>
                    <a:cxn ang="0">
                      <a:pos x="23" y="25"/>
                    </a:cxn>
                    <a:cxn ang="0">
                      <a:pos x="13" y="56"/>
                    </a:cxn>
                    <a:cxn ang="0">
                      <a:pos x="23" y="86"/>
                    </a:cxn>
                    <a:cxn ang="0">
                      <a:pos x="49" y="98"/>
                    </a:cxn>
                    <a:cxn ang="0">
                      <a:pos x="74" y="86"/>
                    </a:cxn>
                    <a:cxn ang="0">
                      <a:pos x="84" y="56"/>
                    </a:cxn>
                  </a:cxnLst>
                  <a:rect l="0" t="0" r="r" b="b"/>
                  <a:pathLst>
                    <a:path w="107" h="111">
                      <a:moveTo>
                        <a:pt x="70" y="109"/>
                      </a:moveTo>
                      <a:cubicBezTo>
                        <a:pt x="68" y="109"/>
                        <a:pt x="65" y="109"/>
                        <a:pt x="60" y="110"/>
                      </a:cubicBezTo>
                      <a:cubicBezTo>
                        <a:pt x="55" y="111"/>
                        <a:pt x="52" y="111"/>
                        <a:pt x="49" y="111"/>
                      </a:cubicBezTo>
                      <a:cubicBezTo>
                        <a:pt x="43" y="111"/>
                        <a:pt x="38" y="110"/>
                        <a:pt x="33" y="109"/>
                      </a:cubicBezTo>
                      <a:cubicBezTo>
                        <a:pt x="28" y="107"/>
                        <a:pt x="24" y="105"/>
                        <a:pt x="20" y="102"/>
                      </a:cubicBezTo>
                      <a:cubicBezTo>
                        <a:pt x="14" y="97"/>
                        <a:pt x="9" y="91"/>
                        <a:pt x="5" y="83"/>
                      </a:cubicBezTo>
                      <a:cubicBezTo>
                        <a:pt x="2" y="75"/>
                        <a:pt x="0" y="66"/>
                        <a:pt x="0" y="56"/>
                      </a:cubicBezTo>
                      <a:cubicBezTo>
                        <a:pt x="0" y="50"/>
                        <a:pt x="1" y="44"/>
                        <a:pt x="2" y="39"/>
                      </a:cubicBezTo>
                      <a:cubicBezTo>
                        <a:pt x="3" y="33"/>
                        <a:pt x="5" y="28"/>
                        <a:pt x="8" y="24"/>
                      </a:cubicBezTo>
                      <a:cubicBezTo>
                        <a:pt x="12" y="16"/>
                        <a:pt x="18" y="10"/>
                        <a:pt x="25" y="6"/>
                      </a:cubicBezTo>
                      <a:cubicBezTo>
                        <a:pt x="32" y="2"/>
                        <a:pt x="40" y="0"/>
                        <a:pt x="49" y="0"/>
                      </a:cubicBezTo>
                      <a:cubicBezTo>
                        <a:pt x="63" y="0"/>
                        <a:pt x="75" y="5"/>
                        <a:pt x="84" y="15"/>
                      </a:cubicBezTo>
                      <a:cubicBezTo>
                        <a:pt x="93" y="24"/>
                        <a:pt x="97" y="37"/>
                        <a:pt x="97" y="53"/>
                      </a:cubicBezTo>
                      <a:cubicBezTo>
                        <a:pt x="97" y="62"/>
                        <a:pt x="96" y="70"/>
                        <a:pt x="93" y="77"/>
                      </a:cubicBezTo>
                      <a:cubicBezTo>
                        <a:pt x="91" y="85"/>
                        <a:pt x="87" y="91"/>
                        <a:pt x="82" y="96"/>
                      </a:cubicBezTo>
                      <a:lnTo>
                        <a:pt x="107" y="96"/>
                      </a:lnTo>
                      <a:lnTo>
                        <a:pt x="107" y="109"/>
                      </a:lnTo>
                      <a:lnTo>
                        <a:pt x="70" y="109"/>
                      </a:lnTo>
                      <a:moveTo>
                        <a:pt x="84" y="56"/>
                      </a:moveTo>
                      <a:cubicBezTo>
                        <a:pt x="84" y="43"/>
                        <a:pt x="81" y="33"/>
                        <a:pt x="74" y="25"/>
                      </a:cubicBezTo>
                      <a:cubicBezTo>
                        <a:pt x="68" y="17"/>
                        <a:pt x="59" y="13"/>
                        <a:pt x="49" y="13"/>
                      </a:cubicBezTo>
                      <a:cubicBezTo>
                        <a:pt x="38" y="13"/>
                        <a:pt x="30" y="17"/>
                        <a:pt x="23" y="25"/>
                      </a:cubicBezTo>
                      <a:cubicBezTo>
                        <a:pt x="17" y="33"/>
                        <a:pt x="13" y="43"/>
                        <a:pt x="13" y="56"/>
                      </a:cubicBezTo>
                      <a:cubicBezTo>
                        <a:pt x="13" y="69"/>
                        <a:pt x="17" y="79"/>
                        <a:pt x="23" y="86"/>
                      </a:cubicBezTo>
                      <a:cubicBezTo>
                        <a:pt x="29" y="94"/>
                        <a:pt x="38" y="98"/>
                        <a:pt x="49" y="98"/>
                      </a:cubicBezTo>
                      <a:cubicBezTo>
                        <a:pt x="59" y="98"/>
                        <a:pt x="68" y="94"/>
                        <a:pt x="74" y="86"/>
                      </a:cubicBezTo>
                      <a:cubicBezTo>
                        <a:pt x="81" y="78"/>
                        <a:pt x="84" y="68"/>
                        <a:pt x="84" y="56"/>
                      </a:cubicBezTo>
                    </a:path>
                  </a:pathLst>
                </a:custGeom>
                <a:solidFill>
                  <a:srgbClr val="EB3D00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2" name="Freeform 18"/>
                <p:cNvSpPr>
                  <a:spLocks/>
                </p:cNvSpPr>
                <p:nvPr/>
              </p:nvSpPr>
              <p:spPr bwMode="auto">
                <a:xfrm>
                  <a:off x="4109" y="1670"/>
                  <a:ext cx="389" cy="45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3" y="0"/>
                    </a:cxn>
                    <a:cxn ang="0">
                      <a:pos x="13" y="56"/>
                    </a:cxn>
                    <a:cxn ang="0">
                      <a:pos x="14" y="75"/>
                    </a:cxn>
                    <a:cxn ang="0">
                      <a:pos x="18" y="85"/>
                    </a:cxn>
                    <a:cxn ang="0">
                      <a:pos x="27" y="94"/>
                    </a:cxn>
                    <a:cxn ang="0">
                      <a:pos x="41" y="97"/>
                    </a:cxn>
                    <a:cxn ang="0">
                      <a:pos x="54" y="94"/>
                    </a:cxn>
                    <a:cxn ang="0">
                      <a:pos x="63" y="85"/>
                    </a:cxn>
                    <a:cxn ang="0">
                      <a:pos x="67" y="75"/>
                    </a:cxn>
                    <a:cxn ang="0">
                      <a:pos x="68" y="56"/>
                    </a:cxn>
                    <a:cxn ang="0">
                      <a:pos x="68" y="0"/>
                    </a:cxn>
                    <a:cxn ang="0">
                      <a:pos x="81" y="0"/>
                    </a:cxn>
                    <a:cxn ang="0">
                      <a:pos x="81" y="63"/>
                    </a:cxn>
                    <a:cxn ang="0">
                      <a:pos x="79" y="80"/>
                    </a:cxn>
                    <a:cxn ang="0">
                      <a:pos x="75" y="92"/>
                    </a:cxn>
                    <a:cxn ang="0">
                      <a:pos x="61" y="105"/>
                    </a:cxn>
                    <a:cxn ang="0">
                      <a:pos x="40" y="109"/>
                    </a:cxn>
                    <a:cxn ang="0">
                      <a:pos x="20" y="105"/>
                    </a:cxn>
                    <a:cxn ang="0">
                      <a:pos x="6" y="92"/>
                    </a:cxn>
                    <a:cxn ang="0">
                      <a:pos x="2" y="80"/>
                    </a:cxn>
                    <a:cxn ang="0">
                      <a:pos x="0" y="6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1" h="109">
                      <a:moveTo>
                        <a:pt x="0" y="0"/>
                      </a:moveTo>
                      <a:lnTo>
                        <a:pt x="13" y="0"/>
                      </a:lnTo>
                      <a:lnTo>
                        <a:pt x="13" y="56"/>
                      </a:lnTo>
                      <a:cubicBezTo>
                        <a:pt x="13" y="64"/>
                        <a:pt x="13" y="70"/>
                        <a:pt x="14" y="75"/>
                      </a:cubicBezTo>
                      <a:cubicBezTo>
                        <a:pt x="15" y="79"/>
                        <a:pt x="16" y="83"/>
                        <a:pt x="18" y="85"/>
                      </a:cubicBezTo>
                      <a:cubicBezTo>
                        <a:pt x="20" y="89"/>
                        <a:pt x="23" y="92"/>
                        <a:pt x="27" y="94"/>
                      </a:cubicBezTo>
                      <a:cubicBezTo>
                        <a:pt x="31" y="96"/>
                        <a:pt x="36" y="97"/>
                        <a:pt x="41" y="97"/>
                      </a:cubicBezTo>
                      <a:cubicBezTo>
                        <a:pt x="45" y="97"/>
                        <a:pt x="50" y="96"/>
                        <a:pt x="54" y="94"/>
                      </a:cubicBezTo>
                      <a:cubicBezTo>
                        <a:pt x="58" y="92"/>
                        <a:pt x="61" y="89"/>
                        <a:pt x="63" y="85"/>
                      </a:cubicBezTo>
                      <a:cubicBezTo>
                        <a:pt x="65" y="83"/>
                        <a:pt x="66" y="79"/>
                        <a:pt x="67" y="75"/>
                      </a:cubicBezTo>
                      <a:cubicBezTo>
                        <a:pt x="68" y="70"/>
                        <a:pt x="68" y="64"/>
                        <a:pt x="68" y="56"/>
                      </a:cubicBezTo>
                      <a:lnTo>
                        <a:pt x="68" y="0"/>
                      </a:lnTo>
                      <a:lnTo>
                        <a:pt x="81" y="0"/>
                      </a:lnTo>
                      <a:lnTo>
                        <a:pt x="81" y="63"/>
                      </a:lnTo>
                      <a:cubicBezTo>
                        <a:pt x="81" y="70"/>
                        <a:pt x="80" y="76"/>
                        <a:pt x="79" y="80"/>
                      </a:cubicBezTo>
                      <a:cubicBezTo>
                        <a:pt x="79" y="85"/>
                        <a:pt x="77" y="89"/>
                        <a:pt x="75" y="92"/>
                      </a:cubicBezTo>
                      <a:cubicBezTo>
                        <a:pt x="72" y="97"/>
                        <a:pt x="67" y="102"/>
                        <a:pt x="61" y="105"/>
                      </a:cubicBezTo>
                      <a:cubicBezTo>
                        <a:pt x="55" y="108"/>
                        <a:pt x="48" y="109"/>
                        <a:pt x="40" y="109"/>
                      </a:cubicBezTo>
                      <a:cubicBezTo>
                        <a:pt x="33" y="109"/>
                        <a:pt x="26" y="108"/>
                        <a:pt x="20" y="105"/>
                      </a:cubicBezTo>
                      <a:cubicBezTo>
                        <a:pt x="14" y="102"/>
                        <a:pt x="9" y="97"/>
                        <a:pt x="6" y="92"/>
                      </a:cubicBezTo>
                      <a:cubicBezTo>
                        <a:pt x="4" y="88"/>
                        <a:pt x="3" y="85"/>
                        <a:pt x="2" y="80"/>
                      </a:cubicBezTo>
                      <a:cubicBezTo>
                        <a:pt x="1" y="76"/>
                        <a:pt x="0" y="70"/>
                        <a:pt x="0" y="63"/>
                      </a:cubicBezTo>
                      <a:lnTo>
                        <a:pt x="0" y="0"/>
                      </a:lnTo>
                    </a:path>
                  </a:pathLst>
                </a:custGeom>
                <a:solidFill>
                  <a:srgbClr val="003366"/>
                </a:soli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3" name="Rectangle 19"/>
                <p:cNvSpPr>
                  <a:spLocks noChangeArrowheads="1"/>
                </p:cNvSpPr>
                <p:nvPr/>
              </p:nvSpPr>
              <p:spPr bwMode="auto">
                <a:xfrm>
                  <a:off x="4551" y="1670"/>
                  <a:ext cx="62" cy="447"/>
                </a:xfrm>
                <a:prstGeom prst="rect">
                  <a:avLst/>
                </a:prstGeom>
                <a:solidFill>
                  <a:srgbClr val="003366"/>
                </a:solidFill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4" name="Freeform 20"/>
                <p:cNvSpPr>
                  <a:spLocks/>
                </p:cNvSpPr>
                <p:nvPr/>
              </p:nvSpPr>
              <p:spPr bwMode="auto">
                <a:xfrm>
                  <a:off x="4671" y="1670"/>
                  <a:ext cx="307" cy="44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0" y="0"/>
                    </a:cxn>
                    <a:cxn ang="0">
                      <a:pos x="13" y="0"/>
                    </a:cxn>
                    <a:cxn ang="0">
                      <a:pos x="13" y="94"/>
                    </a:cxn>
                    <a:cxn ang="0">
                      <a:pos x="64" y="94"/>
                    </a:cxn>
                    <a:cxn ang="0">
                      <a:pos x="64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64" h="107">
                      <a:moveTo>
                        <a:pt x="0" y="107"/>
                      </a:moveTo>
                      <a:lnTo>
                        <a:pt x="0" y="0"/>
                      </a:lnTo>
                      <a:lnTo>
                        <a:pt x="13" y="0"/>
                      </a:lnTo>
                      <a:lnTo>
                        <a:pt x="13" y="94"/>
                      </a:lnTo>
                      <a:lnTo>
                        <a:pt x="64" y="94"/>
                      </a:lnTo>
                      <a:lnTo>
                        <a:pt x="64" y="107"/>
                      </a:lnTo>
                      <a:lnTo>
                        <a:pt x="0" y="107"/>
                      </a:lnTo>
                    </a:path>
                  </a:pathLst>
                </a:custGeom>
                <a:solidFill>
                  <a:srgbClr val="003366"/>
                </a:solidFill>
                <a:ln w="9525" cap="flat" cmpd="sng">
                  <a:noFill/>
                  <a:prstDash val="solid"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  <p:sp>
              <p:nvSpPr>
                <p:cNvPr id="25" name="Freeform 21"/>
                <p:cNvSpPr>
                  <a:spLocks noEditPoints="1"/>
                </p:cNvSpPr>
                <p:nvPr/>
              </p:nvSpPr>
              <p:spPr bwMode="auto">
                <a:xfrm>
                  <a:off x="4911" y="1670"/>
                  <a:ext cx="508" cy="44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46" y="0"/>
                    </a:cxn>
                    <a:cxn ang="0">
                      <a:pos x="61" y="0"/>
                    </a:cxn>
                    <a:cxn ang="0">
                      <a:pos x="106" y="107"/>
                    </a:cxn>
                    <a:cxn ang="0">
                      <a:pos x="92" y="107"/>
                    </a:cxn>
                    <a:cxn ang="0">
                      <a:pos x="80" y="79"/>
                    </a:cxn>
                    <a:cxn ang="0">
                      <a:pos x="25" y="79"/>
                    </a:cxn>
                    <a:cxn ang="0">
                      <a:pos x="13" y="107"/>
                    </a:cxn>
                    <a:cxn ang="0">
                      <a:pos x="0" y="107"/>
                    </a:cxn>
                    <a:cxn ang="0">
                      <a:pos x="30" y="66"/>
                    </a:cxn>
                    <a:cxn ang="0">
                      <a:pos x="75" y="66"/>
                    </a:cxn>
                    <a:cxn ang="0">
                      <a:pos x="53" y="12"/>
                    </a:cxn>
                    <a:cxn ang="0">
                      <a:pos x="30" y="66"/>
                    </a:cxn>
                  </a:cxnLst>
                  <a:rect l="0" t="0" r="r" b="b"/>
                  <a:pathLst>
                    <a:path w="106" h="107">
                      <a:moveTo>
                        <a:pt x="0" y="107"/>
                      </a:moveTo>
                      <a:lnTo>
                        <a:pt x="46" y="0"/>
                      </a:lnTo>
                      <a:lnTo>
                        <a:pt x="61" y="0"/>
                      </a:lnTo>
                      <a:lnTo>
                        <a:pt x="106" y="107"/>
                      </a:lnTo>
                      <a:lnTo>
                        <a:pt x="92" y="107"/>
                      </a:lnTo>
                      <a:lnTo>
                        <a:pt x="80" y="79"/>
                      </a:lnTo>
                      <a:lnTo>
                        <a:pt x="25" y="79"/>
                      </a:lnTo>
                      <a:lnTo>
                        <a:pt x="13" y="107"/>
                      </a:lnTo>
                      <a:lnTo>
                        <a:pt x="0" y="107"/>
                      </a:lnTo>
                      <a:moveTo>
                        <a:pt x="30" y="66"/>
                      </a:moveTo>
                      <a:lnTo>
                        <a:pt x="75" y="66"/>
                      </a:lnTo>
                      <a:lnTo>
                        <a:pt x="53" y="12"/>
                      </a:lnTo>
                      <a:lnTo>
                        <a:pt x="30" y="66"/>
                      </a:lnTo>
                    </a:path>
                  </a:pathLst>
                </a:custGeom>
                <a:solidFill>
                  <a:srgbClr val="003366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 algn="ctr">
                    <a:defRPr/>
                  </a:pPr>
                  <a:endParaRPr lang="es-MX">
                    <a:latin typeface="Arial" charset="0"/>
                  </a:endParaRPr>
                </a:p>
              </p:txBody>
            </p:sp>
          </p:grpSp>
        </p:grpSp>
        <p:grpSp>
          <p:nvGrpSpPr>
            <p:cNvPr id="6" name="Group 22"/>
            <p:cNvGrpSpPr>
              <a:grpSpLocks/>
            </p:cNvGrpSpPr>
            <p:nvPr/>
          </p:nvGrpSpPr>
          <p:grpSpPr bwMode="auto">
            <a:xfrm>
              <a:off x="5148263" y="3860788"/>
              <a:ext cx="2303462" cy="431799"/>
              <a:chOff x="3198" y="2840"/>
              <a:chExt cx="1320" cy="227"/>
            </a:xfrm>
          </p:grpSpPr>
          <p:sp>
            <p:nvSpPr>
              <p:cNvPr id="7" name="WordArt 23"/>
              <p:cNvSpPr>
                <a:spLocks noChangeArrowheads="1" noChangeShapeType="1" noTextEdit="1"/>
              </p:cNvSpPr>
              <p:nvPr/>
            </p:nvSpPr>
            <p:spPr bwMode="auto">
              <a:xfrm>
                <a:off x="3198" y="2967"/>
                <a:ext cx="1314" cy="100"/>
              </a:xfrm>
              <a:prstGeom prst="rect">
                <a:avLst/>
              </a:prstGeom>
            </p:spPr>
            <p:txBody>
              <a:bodyPr wrap="none" fromWordArt="1">
                <a:prstTxWarp prst="textSlantUp">
                  <a:avLst>
                    <a:gd name="adj" fmla="val 0"/>
                  </a:avLst>
                </a:prstTxWarp>
              </a:bodyPr>
              <a:lstStyle/>
              <a:p>
                <a:pPr algn="ctr"/>
                <a:r>
                  <a:rPr lang="es-PY" sz="3600" kern="10">
                    <a:ln w="9525">
                      <a:noFill/>
                      <a:round/>
                      <a:headEnd/>
                      <a:tailEnd/>
                    </a:ln>
                    <a:solidFill>
                      <a:srgbClr val="003366"/>
                    </a:solidFill>
                    <a:latin typeface="Arial"/>
                    <a:cs typeface="Arial"/>
                  </a:rPr>
                  <a:t>PARA EL MUNDO</a:t>
                </a:r>
              </a:p>
            </p:txBody>
          </p:sp>
          <p:sp>
            <p:nvSpPr>
              <p:cNvPr id="8" name="WordArt 24"/>
              <p:cNvSpPr>
                <a:spLocks noChangeArrowheads="1" noChangeShapeType="1" noTextEdit="1"/>
              </p:cNvSpPr>
              <p:nvPr/>
            </p:nvSpPr>
            <p:spPr bwMode="auto">
              <a:xfrm>
                <a:off x="3203" y="2840"/>
                <a:ext cx="1315" cy="100"/>
              </a:xfrm>
              <a:prstGeom prst="rect">
                <a:avLst/>
              </a:prstGeom>
            </p:spPr>
            <p:txBody>
              <a:bodyPr wrap="none" fromWordArt="1">
                <a:prstTxWarp prst="textSlantUp">
                  <a:avLst>
                    <a:gd name="adj" fmla="val 0"/>
                  </a:avLst>
                </a:prstTxWarp>
              </a:bodyPr>
              <a:lstStyle/>
              <a:p>
                <a:pPr algn="ctr"/>
                <a:r>
                  <a:rPr lang="es-PY" sz="3600" kern="10" dirty="0">
                    <a:ln w="9525">
                      <a:noFill/>
                      <a:round/>
                      <a:headEnd/>
                      <a:tailEnd/>
                    </a:ln>
                    <a:solidFill>
                      <a:srgbClr val="FF0000"/>
                    </a:solidFill>
                    <a:latin typeface="Arial"/>
                    <a:cs typeface="Arial"/>
                  </a:rPr>
                  <a:t>HECHO EN  PARAGUAY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85764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B257859-5B13-4558-8891-0FEE0EE2E260}"/>
              </a:ext>
            </a:extLst>
          </p:cNvPr>
          <p:cNvSpPr txBox="1"/>
          <p:nvPr/>
        </p:nvSpPr>
        <p:spPr>
          <a:xfrm>
            <a:off x="3546088" y="468351"/>
            <a:ext cx="45700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Y" sz="2000" b="1" dirty="0"/>
              <a:t>PROGRAMAS APROBADOS MES DE ABRIL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68781203-F382-41D4-886B-74C46BCF3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759132"/>
              </p:ext>
            </p:extLst>
          </p:nvPr>
        </p:nvGraphicFramePr>
        <p:xfrm>
          <a:off x="1507341" y="1344135"/>
          <a:ext cx="9177317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712">
                  <a:extLst>
                    <a:ext uri="{9D8B030D-6E8A-4147-A177-3AD203B41FA5}">
                      <a16:colId xmlns:a16="http://schemas.microsoft.com/office/drawing/2014/main" val="1075940951"/>
                    </a:ext>
                  </a:extLst>
                </a:gridCol>
                <a:gridCol w="1739590">
                  <a:extLst>
                    <a:ext uri="{9D8B030D-6E8A-4147-A177-3AD203B41FA5}">
                      <a16:colId xmlns:a16="http://schemas.microsoft.com/office/drawing/2014/main" val="228652254"/>
                    </a:ext>
                  </a:extLst>
                </a:gridCol>
                <a:gridCol w="2557324">
                  <a:extLst>
                    <a:ext uri="{9D8B030D-6E8A-4147-A177-3AD203B41FA5}">
                      <a16:colId xmlns:a16="http://schemas.microsoft.com/office/drawing/2014/main" val="4186631665"/>
                    </a:ext>
                  </a:extLst>
                </a:gridCol>
                <a:gridCol w="1252585">
                  <a:extLst>
                    <a:ext uri="{9D8B030D-6E8A-4147-A177-3AD203B41FA5}">
                      <a16:colId xmlns:a16="http://schemas.microsoft.com/office/drawing/2014/main" val="577468511"/>
                    </a:ext>
                  </a:extLst>
                </a:gridCol>
                <a:gridCol w="1529553">
                  <a:extLst>
                    <a:ext uri="{9D8B030D-6E8A-4147-A177-3AD203B41FA5}">
                      <a16:colId xmlns:a16="http://schemas.microsoft.com/office/drawing/2014/main" val="757300828"/>
                    </a:ext>
                  </a:extLst>
                </a:gridCol>
                <a:gridCol w="1529553">
                  <a:extLst>
                    <a:ext uri="{9D8B030D-6E8A-4147-A177-3AD203B41FA5}">
                      <a16:colId xmlns:a16="http://schemas.microsoft.com/office/drawing/2014/main" val="10773472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Y" sz="1600" dirty="0" err="1"/>
                        <a:t>N°</a:t>
                      </a:r>
                      <a:endParaRPr lang="es-P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NOMBRE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RUBRO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INVERSION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MANO DE OBRA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600" dirty="0"/>
                        <a:t>LOCALIZACION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507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dirty="0"/>
                        <a:t>Grupo AFA 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Fabricación de preformas </a:t>
                      </a:r>
                      <a:r>
                        <a:rPr lang="es-MX" sz="1400" dirty="0" err="1"/>
                        <a:t>pet</a:t>
                      </a:r>
                      <a:endParaRPr lang="es-P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2.850.317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dirty="0"/>
                        <a:t>San Antonio – Central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7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dirty="0" err="1"/>
                        <a:t>Maq</a:t>
                      </a:r>
                      <a:r>
                        <a:rPr lang="es-PY" sz="1400" dirty="0"/>
                        <a:t> Py 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dirty="0"/>
                        <a:t>Fabricación de muebles escolares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368.991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1400" dirty="0"/>
                        <a:t>San Antonio – Central</a:t>
                      </a:r>
                    </a:p>
                    <a:p>
                      <a:endParaRPr lang="es-PY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223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P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3.219.308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400" b="1" dirty="0"/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Y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714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439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03134" y="-50801"/>
            <a:ext cx="4670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Proyectos aprobados </a:t>
            </a:r>
          </a:p>
          <a:p>
            <a:pPr algn="ctr"/>
            <a:r>
              <a:rPr lang="es-ES" sz="2000" b="1" dirty="0"/>
              <a:t>15/08/2018 al 30/04/2020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887292"/>
              </p:ext>
            </p:extLst>
          </p:nvPr>
        </p:nvGraphicFramePr>
        <p:xfrm>
          <a:off x="2174487" y="676741"/>
          <a:ext cx="7608412" cy="143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2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2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2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6600"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Año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Proyectos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Inversión (USD)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Mano de Obra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221"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5.600.184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464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221"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59.671.774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1.723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221">
                <a:tc>
                  <a:txBody>
                    <a:bodyPr/>
                    <a:lstStyle/>
                    <a:p>
                      <a:pPr algn="ctr"/>
                      <a:r>
                        <a:rPr lang="es-PY" sz="1200" b="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/>
                        <a:t>1</a:t>
                      </a:r>
                      <a:r>
                        <a:rPr lang="es-PY" sz="12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/>
                        <a:t>10.969.684</a:t>
                      </a:r>
                      <a:endParaRPr lang="es-PY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b="0" dirty="0"/>
                        <a:t>7135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712959"/>
                  </a:ext>
                </a:extLst>
              </a:tr>
              <a:tr h="283221">
                <a:tc>
                  <a:txBody>
                    <a:bodyPr/>
                    <a:lstStyle/>
                    <a:p>
                      <a:pPr algn="ctr"/>
                      <a:r>
                        <a:rPr lang="es-PY" sz="12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b="1" dirty="0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b="1" dirty="0"/>
                        <a:t>76.241.642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b="1" dirty="0"/>
                        <a:t>2.900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696744"/>
              </p:ext>
            </p:extLst>
          </p:nvPr>
        </p:nvGraphicFramePr>
        <p:xfrm>
          <a:off x="2174483" y="2253340"/>
          <a:ext cx="7608408" cy="4405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2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2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2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224"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Rubro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Proyectos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Inversión (USD)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Mano de Obra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Confecciones y textiles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27.288.941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1.207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Manufacturas diversas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16.289.278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230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Plásticos y sus partes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7</a:t>
                      </a:r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  <a:r>
                        <a:rPr lang="es-PY" sz="1200" dirty="0"/>
                        <a:t>2.627.786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134</a:t>
                      </a:r>
                      <a:endParaRPr lang="es-PY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663531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Autopartes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5.623.974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298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8434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Metalúrgico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1.483.177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Servicios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4.214.654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521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Productos médicos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645.093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Alimentos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4.384.954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Artículos de limpieza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2.535.606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811414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Aluminio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Calzados y sus partes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439.774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MX" sz="1200" dirty="0"/>
                        <a:t>Muebles varios</a:t>
                      </a:r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1</a:t>
                      </a:r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368.991</a:t>
                      </a:r>
                      <a:endParaRPr lang="es-PY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47</a:t>
                      </a:r>
                      <a:endParaRPr lang="es-PY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982694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Colchones y sus partes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57890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l"/>
                      <a:r>
                        <a:rPr lang="es-PY" sz="1200" dirty="0"/>
                        <a:t>Productos de papel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339.412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840">
                <a:tc>
                  <a:txBody>
                    <a:bodyPr/>
                    <a:lstStyle/>
                    <a:p>
                      <a:pPr algn="ctr"/>
                      <a:r>
                        <a:rPr lang="es-PY" sz="12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b="1" dirty="0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b="1" dirty="0"/>
                        <a:t>76.241.642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1200" b="1" dirty="0"/>
                        <a:t>2.900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984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D2E87C06-1400-4362-97A1-C1CC512C00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3790609"/>
              </p:ext>
            </p:extLst>
          </p:nvPr>
        </p:nvGraphicFramePr>
        <p:xfrm>
          <a:off x="512955" y="1029574"/>
          <a:ext cx="11385395" cy="5594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81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/>
              <a:t>DATOS ESTADISTICOS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234E11B-A971-45E5-B656-28D9C3347694}"/>
              </a:ext>
            </a:extLst>
          </p:cNvPr>
          <p:cNvSpPr txBox="1"/>
          <p:nvPr/>
        </p:nvSpPr>
        <p:spPr>
          <a:xfrm>
            <a:off x="10614302" y="1029575"/>
            <a:ext cx="14789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/>
              <a:t>Promedio 2020</a:t>
            </a:r>
          </a:p>
          <a:p>
            <a:pPr algn="ctr"/>
            <a:r>
              <a:rPr lang="es-ES" sz="1600" b="1" dirty="0"/>
              <a:t>$ 46.431.067</a:t>
            </a:r>
          </a:p>
          <a:p>
            <a:pPr algn="ctr"/>
            <a:endParaRPr lang="es-ES" sz="1600" b="1" dirty="0"/>
          </a:p>
          <a:p>
            <a:pPr algn="ctr"/>
            <a:endParaRPr lang="es-ES" sz="1600" b="1" dirty="0"/>
          </a:p>
          <a:p>
            <a:pPr algn="ctr"/>
            <a:endParaRPr lang="es-ES" sz="1600" b="1" dirty="0"/>
          </a:p>
        </p:txBody>
      </p:sp>
    </p:spTree>
    <p:extLst>
      <p:ext uri="{BB962C8B-B14F-4D97-AF65-F5344CB8AC3E}">
        <p14:creationId xmlns:p14="http://schemas.microsoft.com/office/powerpoint/2010/main" val="2010535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39788" y="1989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/>
              <a:t>DATOS ESTADISTICOS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7238193"/>
              </p:ext>
            </p:extLst>
          </p:nvPr>
        </p:nvGraphicFramePr>
        <p:xfrm>
          <a:off x="351692" y="956603"/>
          <a:ext cx="11535508" cy="56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413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989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/>
              <a:t>DATOS ESTADISTICOS</a:t>
            </a:r>
          </a:p>
        </p:txBody>
      </p:sp>
      <p:graphicFrame>
        <p:nvGraphicFramePr>
          <p:cNvPr id="5" name="1 Gráfico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9369041"/>
              </p:ext>
            </p:extLst>
          </p:nvPr>
        </p:nvGraphicFramePr>
        <p:xfrm>
          <a:off x="225083" y="928469"/>
          <a:ext cx="11380763" cy="5598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513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1BA2FB5-90E8-4AE4-890C-90264DB880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3699658"/>
              </p:ext>
            </p:extLst>
          </p:nvPr>
        </p:nvGraphicFramePr>
        <p:xfrm>
          <a:off x="266700" y="323850"/>
          <a:ext cx="115062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9672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61DAB26D-39E7-48DE-B9E0-32577CB80C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728555"/>
              </p:ext>
            </p:extLst>
          </p:nvPr>
        </p:nvGraphicFramePr>
        <p:xfrm>
          <a:off x="433954" y="387458"/>
          <a:ext cx="11360256" cy="6214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1465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881E0AB4-5ED0-48BF-BB8B-81F924433C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4584042"/>
              </p:ext>
            </p:extLst>
          </p:nvPr>
        </p:nvGraphicFramePr>
        <p:xfrm>
          <a:off x="480447" y="325464"/>
          <a:ext cx="11313763" cy="6276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4773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605B6B3-2AEE-425A-8A3F-00F8970F92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9629" y="112542"/>
            <a:ext cx="5104929" cy="316331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572C093F-936F-4D5C-85EC-31222918EC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369" y="3398628"/>
            <a:ext cx="5104929" cy="316331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465562A-36F4-4240-B95A-F5097A3390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2093" y="3391735"/>
            <a:ext cx="5104929" cy="3159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195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723848" y="618185"/>
            <a:ext cx="4670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Total de Proyectos aprobados </a:t>
            </a:r>
          </a:p>
          <a:p>
            <a:pPr algn="ctr"/>
            <a:r>
              <a:rPr lang="es-ES" sz="2000" b="1" dirty="0"/>
              <a:t>Vigentes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6259617" y="618185"/>
            <a:ext cx="4670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/>
              <a:t>Total de Proyectos aprobados </a:t>
            </a:r>
          </a:p>
          <a:p>
            <a:pPr algn="ctr"/>
            <a:r>
              <a:rPr lang="es-ES" sz="2000" b="1" dirty="0"/>
              <a:t>Por Departamento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9C83626-68F8-4756-8309-507E83296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194" y="1645302"/>
            <a:ext cx="4166706" cy="396094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D0A11B1-B831-4102-BACF-A5E932261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9617" y="1645302"/>
            <a:ext cx="5145625" cy="396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6223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447447</TotalTime>
  <Words>262</Words>
  <Application>Microsoft Office PowerPoint</Application>
  <PresentationFormat>Panorámica</PresentationFormat>
  <Paragraphs>142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Consejo Nacional de las Industrias Maquiladoras de Exportación (CNIME)</vt:lpstr>
      <vt:lpstr>DATOS ESTADISTICOS</vt:lpstr>
      <vt:lpstr>DATOS ESTADISTICOS</vt:lpstr>
      <vt:lpstr>DATOS ESTADISTICOS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Consejo Nacional de Industrias Maquiladoras de Exportación (CNIME)</dc:title>
  <dc:creator>Ernesto Paredes</dc:creator>
  <cp:lastModifiedBy>Ernesto Paredes</cp:lastModifiedBy>
  <cp:revision>642</cp:revision>
  <cp:lastPrinted>2019-10-24T17:09:10Z</cp:lastPrinted>
  <dcterms:created xsi:type="dcterms:W3CDTF">2014-08-05T16:43:37Z</dcterms:created>
  <dcterms:modified xsi:type="dcterms:W3CDTF">2020-05-04T13:23:32Z</dcterms:modified>
</cp:coreProperties>
</file>