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90" r:id="rId4"/>
    <p:sldId id="291" r:id="rId5"/>
    <p:sldId id="292" r:id="rId6"/>
    <p:sldId id="314" r:id="rId7"/>
    <p:sldId id="324" r:id="rId8"/>
    <p:sldId id="321" r:id="rId9"/>
    <p:sldId id="319" r:id="rId10"/>
    <p:sldId id="320" r:id="rId11"/>
  </p:sldIdLst>
  <p:sldSz cx="12192000" cy="6858000"/>
  <p:notesSz cx="6797675" cy="99250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5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AppData\Local\Packages\Microsoft.MicrosoftEdge_8wekyb3d8bbwe\TempState\Downloads\Mes%20de%20Junio%20(1)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\AppData\Local\Packages\Microsoft.MicrosoftEdge_8wekyb3d8bbwe\TempState\Downloads\Datos%20IPS_maquila_semestre_1_2020_20200402%20(1)%20(1)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\AppData\Local\Packages\Microsoft.MicrosoftEdge_8wekyb3d8bbwe\TempState\Downloads\Datos%20IPS_maquila_semestre_1_2020_20200402%20(1)%20(1)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Documents\MAQUILA\ASISTENCIA%20TECNICA\ESTADISTICAS\PROGRAMAS%20APROBADOS\Programas%20regimen%20de%20maquila%20aprobados%20desde%202001%20-%202014%20a%20Octubre%202017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Documents\MAQUILA\ASISTENCIA%20TECNICA\ESTADISTICAS\PROGRAMAS%20APROBADOS\Programas%20regimen%20de%20maquila%20aprobados%20desde%202001%20-%202014%20a%20Octubre%202017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Documents\MAQUILA\ASISTENCIA%20TECNICA\ESTADISTICAS\PROGRAMAS%20APROBADOS\Programas%20regimen%20de%20maquila%20aprobados%20desde%202001%20-%202014%20a%20Octubre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b="1"/>
              <a:t>Exportaciones mensuales</a:t>
            </a:r>
          </a:p>
          <a:p>
            <a:pPr>
              <a:defRPr b="1"/>
            </a:pPr>
            <a:r>
              <a:rPr lang="es-PY" b="1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Exportaciones!$AA$3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Exportaciones!$AA$4:$AA$15</c:f>
              <c:numCache>
                <c:formatCode>#,##0</c:formatCode>
                <c:ptCount val="12"/>
                <c:pt idx="0">
                  <c:v>54864447</c:v>
                </c:pt>
                <c:pt idx="1">
                  <c:v>44164238</c:v>
                </c:pt>
                <c:pt idx="2">
                  <c:v>58535986.990000002</c:v>
                </c:pt>
                <c:pt idx="3">
                  <c:v>60714482.443000004</c:v>
                </c:pt>
                <c:pt idx="4">
                  <c:v>54304942</c:v>
                </c:pt>
                <c:pt idx="5">
                  <c:v>61376944</c:v>
                </c:pt>
                <c:pt idx="6">
                  <c:v>60643709.079999998</c:v>
                </c:pt>
                <c:pt idx="7">
                  <c:v>61332654.825999998</c:v>
                </c:pt>
                <c:pt idx="8">
                  <c:v>54687807.381999999</c:v>
                </c:pt>
                <c:pt idx="9">
                  <c:v>66752669</c:v>
                </c:pt>
                <c:pt idx="10">
                  <c:v>59962502.229999997</c:v>
                </c:pt>
                <c:pt idx="11">
                  <c:v>37726696.850888707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DE-4D4B-9A1D-39B1BB875E1C}"/>
            </c:ext>
          </c:extLst>
        </c:ser>
        <c:ser>
          <c:idx val="1"/>
          <c:order val="1"/>
          <c:tx>
            <c:strRef>
              <c:f>Exportaciones!$AB$3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Exportaciones!$AB$4:$AB$15</c:f>
              <c:numCache>
                <c:formatCode>#,##0</c:formatCode>
                <c:ptCount val="12"/>
                <c:pt idx="0">
                  <c:v>58591946.235000007</c:v>
                </c:pt>
                <c:pt idx="1">
                  <c:v>54427959</c:v>
                </c:pt>
                <c:pt idx="2">
                  <c:v>53272247.127999999</c:v>
                </c:pt>
                <c:pt idx="3">
                  <c:v>66584258.399999999</c:v>
                </c:pt>
                <c:pt idx="4">
                  <c:v>64593478.619999997</c:v>
                </c:pt>
                <c:pt idx="5">
                  <c:v>62499395</c:v>
                </c:pt>
                <c:pt idx="6">
                  <c:v>67421887.230000004</c:v>
                </c:pt>
                <c:pt idx="7">
                  <c:v>68679008.746999994</c:v>
                </c:pt>
                <c:pt idx="8">
                  <c:v>60715401.888999999</c:v>
                </c:pt>
                <c:pt idx="9">
                  <c:v>67453625</c:v>
                </c:pt>
                <c:pt idx="10">
                  <c:v>54814766</c:v>
                </c:pt>
                <c:pt idx="11">
                  <c:v>43598195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DE-4D4B-9A1D-39B1BB875E1C}"/>
            </c:ext>
          </c:extLst>
        </c:ser>
        <c:ser>
          <c:idx val="2"/>
          <c:order val="2"/>
          <c:tx>
            <c:strRef>
              <c:f>Exportaciones!$AC$3</c:f>
              <c:strCache>
                <c:ptCount val="1"/>
                <c:pt idx="0">
                  <c:v>2.020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Exportaciones!$AC$4:$AC$15</c:f>
              <c:numCache>
                <c:formatCode>#,##0</c:formatCode>
                <c:ptCount val="12"/>
                <c:pt idx="0">
                  <c:v>55479961.547798201</c:v>
                </c:pt>
                <c:pt idx="1">
                  <c:v>59338156.269999959</c:v>
                </c:pt>
                <c:pt idx="2">
                  <c:v>54440905.911999993</c:v>
                </c:pt>
                <c:pt idx="3">
                  <c:v>17233806</c:v>
                </c:pt>
                <c:pt idx="4">
                  <c:v>35143336</c:v>
                </c:pt>
                <c:pt idx="5">
                  <c:v>44527307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DE-4D4B-9A1D-39B1BB875E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5514544"/>
        <c:axId val="88422272"/>
      </c:barChart>
      <c:catAx>
        <c:axId val="16551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88422272"/>
        <c:crosses val="autoZero"/>
        <c:auto val="1"/>
        <c:lblAlgn val="ctr"/>
        <c:lblOffset val="100"/>
        <c:noMultiLvlLbl val="0"/>
      </c:catAx>
      <c:valAx>
        <c:axId val="884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6551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Exportaciones Acumuladas</a:t>
            </a:r>
          </a:p>
          <a:p>
            <a:pPr>
              <a:defRPr/>
            </a:pPr>
            <a:r>
              <a:rPr lang="es-ES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>
        <c:manualLayout>
          <c:layoutTarget val="inner"/>
          <c:xMode val="edge"/>
          <c:yMode val="edge"/>
          <c:x val="0.11144146400787039"/>
          <c:y val="0.12401485375473091"/>
          <c:w val="0.86827268998014251"/>
          <c:h val="0.792719505804589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Exportaciones!$C$44:$I$44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Exportaciones!$C$57:$I$57</c:f>
              <c:numCache>
                <c:formatCode>#,##0</c:formatCode>
                <c:ptCount val="7"/>
                <c:pt idx="0">
                  <c:v>111744879.08562502</c:v>
                </c:pt>
                <c:pt idx="1">
                  <c:v>139582952.29300001</c:v>
                </c:pt>
                <c:pt idx="2">
                  <c:v>152488172.27900001</c:v>
                </c:pt>
                <c:pt idx="3">
                  <c:v>208064067.35099998</c:v>
                </c:pt>
                <c:pt idx="4">
                  <c:v>333961040.43300003</c:v>
                </c:pt>
                <c:pt idx="5">
                  <c:v>359969284.38300002</c:v>
                </c:pt>
                <c:pt idx="6">
                  <c:v>265394912.06199995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8B-42F5-9808-5ABEE62B25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1985728"/>
        <c:axId val="301987296"/>
      </c:barChart>
      <c:catAx>
        <c:axId val="3019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7296"/>
        <c:crosses val="autoZero"/>
        <c:auto val="1"/>
        <c:lblAlgn val="ctr"/>
        <c:lblOffset val="100"/>
        <c:noMultiLvlLbl val="0"/>
      </c:catAx>
      <c:valAx>
        <c:axId val="30198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EXPORTACIONES ANUALES - 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Exportaciones!$C$18</c:f>
              <c:strCache>
                <c:ptCount val="1"/>
                <c:pt idx="0">
                  <c:v>MONTO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rgbClr val="FF0000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53-4895-9BEC-35E8642D7FE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53-4895-9BEC-35E8642D7FED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53-4895-9BEC-35E8642D7FED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53-4895-9BEC-35E8642D7FED}"/>
              </c:ext>
            </c:extLst>
          </c:dPt>
          <c:dLbls>
            <c:dLbl>
              <c:idx val="0"/>
              <c:layout>
                <c:manualLayout>
                  <c:x val="-1.0854816824966095E-2"/>
                  <c:y val="-1.43755574773275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53-4895-9BEC-35E8642D7FED}"/>
                </c:ext>
              </c:extLst>
            </c:dLbl>
            <c:dLbl>
              <c:idx val="1"/>
              <c:layout>
                <c:manualLayout>
                  <c:x val="-5.4274084124830389E-3"/>
                  <c:y val="-7.1877787386636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53-4895-9BEC-35E8642D7FED}"/>
                </c:ext>
              </c:extLst>
            </c:dLbl>
            <c:dLbl>
              <c:idx val="2"/>
              <c:layout>
                <c:manualLayout>
                  <c:x val="-3.316711270474679E-1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553-4895-9BEC-35E8642D7FED}"/>
                </c:ext>
              </c:extLst>
            </c:dLbl>
            <c:dLbl>
              <c:idx val="3"/>
              <c:layout>
                <c:manualLayout>
                  <c:x val="1.8091361374943133E-3"/>
                  <c:y val="-2.51572255853230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53-4895-9BEC-35E8642D7FED}"/>
                </c:ext>
              </c:extLst>
            </c:dLbl>
            <c:dLbl>
              <c:idx val="7"/>
              <c:layout>
                <c:manualLayout>
                  <c:x val="-1.3266845081898716E-16"/>
                  <c:y val="-1.0781668107995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53-4895-9BEC-35E8642D7FED}"/>
                </c:ext>
              </c:extLst>
            </c:dLbl>
            <c:dLbl>
              <c:idx val="10"/>
              <c:layout>
                <c:manualLayout>
                  <c:x val="0"/>
                  <c:y val="1.7969446846659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53-4895-9BEC-35E8642D7FED}"/>
                </c:ext>
              </c:extLst>
            </c:dLbl>
            <c:dLbl>
              <c:idx val="11"/>
              <c:layout>
                <c:manualLayout>
                  <c:x val="-1.3266845081898716E-16"/>
                  <c:y val="-1.43755574773274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553-4895-9BEC-35E8642D7FED}"/>
                </c:ext>
              </c:extLst>
            </c:dLbl>
            <c:dLbl>
              <c:idx val="12"/>
              <c:layout>
                <c:manualLayout>
                  <c:x val="-1.3266845081898716E-16"/>
                  <c:y val="-1.0781668107995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553-4895-9BEC-35E8642D7FED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553-4895-9BEC-35E8642D7FED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553-4895-9BEC-35E8642D7FED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9553-4895-9BEC-35E8642D7FED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9553-4895-9BEC-35E8642D7FED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9553-4895-9BEC-35E8642D7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Exportaciones!$B$19:$B$38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Exportaciones!$C$19:$C$38</c:f>
              <c:numCache>
                <c:formatCode>#,##0</c:formatCode>
                <c:ptCount val="20"/>
                <c:pt idx="0">
                  <c:v>1184351.48</c:v>
                </c:pt>
                <c:pt idx="1">
                  <c:v>2001062.15</c:v>
                </c:pt>
                <c:pt idx="2">
                  <c:v>7930838.4700000007</c:v>
                </c:pt>
                <c:pt idx="3">
                  <c:v>8407640.959999999</c:v>
                </c:pt>
                <c:pt idx="4">
                  <c:v>27546308.999999996</c:v>
                </c:pt>
                <c:pt idx="5">
                  <c:v>54688663</c:v>
                </c:pt>
                <c:pt idx="6">
                  <c:v>74763559</c:v>
                </c:pt>
                <c:pt idx="7">
                  <c:v>79496976</c:v>
                </c:pt>
                <c:pt idx="8">
                  <c:v>62587352</c:v>
                </c:pt>
                <c:pt idx="9">
                  <c:v>102089020</c:v>
                </c:pt>
                <c:pt idx="10">
                  <c:v>142011964.38999999</c:v>
                </c:pt>
                <c:pt idx="11">
                  <c:v>150302905.88000003</c:v>
                </c:pt>
                <c:pt idx="12">
                  <c:v>159441559.59999999</c:v>
                </c:pt>
                <c:pt idx="13">
                  <c:v>250510197.67262504</c:v>
                </c:pt>
                <c:pt idx="14">
                  <c:v>284875078.47000003</c:v>
                </c:pt>
                <c:pt idx="15">
                  <c:v>313922800.66600001</c:v>
                </c:pt>
                <c:pt idx="16">
                  <c:v>442969551.54467964</c:v>
                </c:pt>
                <c:pt idx="17">
                  <c:v>675067079.8018887</c:v>
                </c:pt>
                <c:pt idx="18">
                  <c:v>722652168.24900007</c:v>
                </c:pt>
                <c:pt idx="19">
                  <c:v>265394912.06199995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553-4895-9BEC-35E8642D7F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5212208"/>
        <c:axId val="305213384"/>
      </c:barChart>
      <c:catAx>
        <c:axId val="30521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3384"/>
        <c:crosses val="autoZero"/>
        <c:auto val="1"/>
        <c:lblAlgn val="ctr"/>
        <c:lblOffset val="100"/>
        <c:noMultiLvlLbl val="0"/>
      </c:catAx>
      <c:valAx>
        <c:axId val="30521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800" b="1"/>
              <a:t>Exportaciones por rubros - Mes de Junio</a:t>
            </a: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800" b="1"/>
              <a:t>(En %)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Hoja2!$H$2:$H$14</c:f>
              <c:strCache>
                <c:ptCount val="13"/>
                <c:pt idx="0">
                  <c:v>Metalúrgico y sus partes</c:v>
                </c:pt>
                <c:pt idx="1">
                  <c:v>Madera y sus manufacturas</c:v>
                </c:pt>
                <c:pt idx="2">
                  <c:v>Emblajaes de aluminio</c:v>
                </c:pt>
                <c:pt idx="3">
                  <c:v>Productos alimenticios</c:v>
                </c:pt>
                <c:pt idx="4">
                  <c:v>Servicios intangibles</c:v>
                </c:pt>
                <c:pt idx="5">
                  <c:v>Alimentos para mascotas</c:v>
                </c:pt>
                <c:pt idx="6">
                  <c:v>Calzados y sus partes</c:v>
                </c:pt>
                <c:pt idx="7">
                  <c:v>Cueros y sus manufacturas</c:v>
                </c:pt>
                <c:pt idx="8">
                  <c:v>Manufacturas diversas</c:v>
                </c:pt>
                <c:pt idx="9">
                  <c:v>Productos farmacéuticos</c:v>
                </c:pt>
                <c:pt idx="10">
                  <c:v>Plásticos y sus manufacturas</c:v>
                </c:pt>
                <c:pt idx="11">
                  <c:v>Autopartes</c:v>
                </c:pt>
                <c:pt idx="12">
                  <c:v>Confecciones y Textiles</c:v>
                </c:pt>
              </c:strCache>
            </c:strRef>
          </c:cat>
          <c:val>
            <c:numRef>
              <c:f>Hoja2!$J$2:$J$14</c:f>
              <c:numCache>
                <c:formatCode>0.0%</c:formatCode>
                <c:ptCount val="13"/>
                <c:pt idx="0">
                  <c:v>2.5057127285524634E-3</c:v>
                </c:pt>
                <c:pt idx="1">
                  <c:v>3.6698365764629855E-3</c:v>
                </c:pt>
                <c:pt idx="2">
                  <c:v>6.5636969643227492E-3</c:v>
                </c:pt>
                <c:pt idx="3">
                  <c:v>7.7192721254752683E-3</c:v>
                </c:pt>
                <c:pt idx="4">
                  <c:v>8.9598537748310902E-3</c:v>
                </c:pt>
                <c:pt idx="5">
                  <c:v>1.0823833780157884E-2</c:v>
                </c:pt>
                <c:pt idx="6">
                  <c:v>1.3620903001266086E-2</c:v>
                </c:pt>
                <c:pt idx="7">
                  <c:v>1.9179694145276378E-2</c:v>
                </c:pt>
                <c:pt idx="8">
                  <c:v>2.8471904421908306E-2</c:v>
                </c:pt>
                <c:pt idx="9">
                  <c:v>9.610622975374021E-2</c:v>
                </c:pt>
                <c:pt idx="10">
                  <c:v>0.16852228666084212</c:v>
                </c:pt>
                <c:pt idx="11">
                  <c:v>0.22813813912527617</c:v>
                </c:pt>
                <c:pt idx="12">
                  <c:v>0.40571863694188814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96-40B4-8843-AB084BBC8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37072512"/>
        <c:axId val="1"/>
      </c:barChart>
      <c:catAx>
        <c:axId val="1237072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237072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P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600" b="1"/>
              <a:t>Mano de Obra Maquila</a:t>
            </a:r>
          </a:p>
          <a:p>
            <a:pPr>
              <a:defRPr sz="1600" b="1"/>
            </a:pPr>
            <a:r>
              <a:rPr lang="es-PY" sz="1600" b="1"/>
              <a:t>s/</a:t>
            </a:r>
            <a:r>
              <a:rPr lang="es-PY" sz="1600" b="1" baseline="0"/>
              <a:t> planilla IPS</a:t>
            </a:r>
            <a:endParaRPr lang="es-PY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Hoja6!$B$23:$B$35</c:f>
              <c:numCache>
                <c:formatCode>mmm\-yy</c:formatCode>
                <c:ptCount val="13"/>
                <c:pt idx="0">
                  <c:v>43525</c:v>
                </c:pt>
                <c:pt idx="1">
                  <c:v>43556</c:v>
                </c:pt>
                <c:pt idx="2">
                  <c:v>43586</c:v>
                </c:pt>
                <c:pt idx="3">
                  <c:v>43617</c:v>
                </c:pt>
                <c:pt idx="4">
                  <c:v>43647</c:v>
                </c:pt>
                <c:pt idx="5">
                  <c:v>43678</c:v>
                </c:pt>
                <c:pt idx="6">
                  <c:v>43709</c:v>
                </c:pt>
                <c:pt idx="7">
                  <c:v>43739</c:v>
                </c:pt>
                <c:pt idx="8">
                  <c:v>43770</c:v>
                </c:pt>
                <c:pt idx="9">
                  <c:v>43800</c:v>
                </c:pt>
                <c:pt idx="10">
                  <c:v>43831</c:v>
                </c:pt>
                <c:pt idx="11">
                  <c:v>43862</c:v>
                </c:pt>
                <c:pt idx="12">
                  <c:v>43891</c:v>
                </c:pt>
              </c:numCache>
            </c:numRef>
          </c:cat>
          <c:val>
            <c:numRef>
              <c:f>Hoja6!$C$23:$C$35</c:f>
              <c:numCache>
                <c:formatCode>#,##0</c:formatCode>
                <c:ptCount val="13"/>
                <c:pt idx="0">
                  <c:v>17396</c:v>
                </c:pt>
                <c:pt idx="1">
                  <c:v>17390</c:v>
                </c:pt>
                <c:pt idx="2">
                  <c:v>17552</c:v>
                </c:pt>
                <c:pt idx="3">
                  <c:v>17604</c:v>
                </c:pt>
                <c:pt idx="4">
                  <c:v>18099</c:v>
                </c:pt>
                <c:pt idx="5">
                  <c:v>18680</c:v>
                </c:pt>
                <c:pt idx="6">
                  <c:v>18672</c:v>
                </c:pt>
                <c:pt idx="7">
                  <c:v>18698</c:v>
                </c:pt>
                <c:pt idx="8">
                  <c:v>18850</c:v>
                </c:pt>
                <c:pt idx="9">
                  <c:v>18950</c:v>
                </c:pt>
                <c:pt idx="10">
                  <c:v>18796</c:v>
                </c:pt>
                <c:pt idx="11">
                  <c:v>18562</c:v>
                </c:pt>
                <c:pt idx="12">
                  <c:v>18446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05-4D6B-8FCF-E451320011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26514143"/>
        <c:axId val="1499291007"/>
      </c:barChart>
      <c:dateAx>
        <c:axId val="162651414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99291007"/>
        <c:crosses val="autoZero"/>
        <c:auto val="1"/>
        <c:lblOffset val="100"/>
        <c:baseTimeUnit val="months"/>
      </c:dateAx>
      <c:valAx>
        <c:axId val="1499291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626514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800" b="1"/>
              <a:t>Ocupación mano de obra Maquila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Hoja5!$J$2:$J$17</c:f>
              <c:strCache>
                <c:ptCount val="16"/>
                <c:pt idx="0">
                  <c:v>Fabricación de colchones y sus parte</c:v>
                </c:pt>
                <c:pt idx="1">
                  <c:v>Caucho y sus manufacturas</c:v>
                </c:pt>
                <c:pt idx="2">
                  <c:v>Productos alimenticios</c:v>
                </c:pt>
                <c:pt idx="3">
                  <c:v>Pigmento, pintura y colorantes</c:v>
                </c:pt>
                <c:pt idx="4">
                  <c:v>Madera y sus manufacturas</c:v>
                </c:pt>
                <c:pt idx="5">
                  <c:v>Fabricación de filtros para cigarrillos</c:v>
                </c:pt>
                <c:pt idx="6">
                  <c:v>Alimentos para mascotas</c:v>
                </c:pt>
                <c:pt idx="7">
                  <c:v>Metalúrgico y sus manufacturas</c:v>
                </c:pt>
                <c:pt idx="8">
                  <c:v>Cueros y sus manufacturas</c:v>
                </c:pt>
                <c:pt idx="9">
                  <c:v>Manufacturas diversas</c:v>
                </c:pt>
                <c:pt idx="10">
                  <c:v>Calzados y sus partes</c:v>
                </c:pt>
                <c:pt idx="11">
                  <c:v>Productos farmacéuticos</c:v>
                </c:pt>
                <c:pt idx="12">
                  <c:v>Plásticos y sus manufacturas</c:v>
                </c:pt>
                <c:pt idx="13">
                  <c:v>Servicios intangibles</c:v>
                </c:pt>
                <c:pt idx="14">
                  <c:v>Confecciones y Textiles</c:v>
                </c:pt>
                <c:pt idx="15">
                  <c:v>Autopartes</c:v>
                </c:pt>
              </c:strCache>
            </c:strRef>
          </c:cat>
          <c:val>
            <c:numRef>
              <c:f>Hoja5!$K$2:$K$17</c:f>
              <c:numCache>
                <c:formatCode>#,##0</c:formatCode>
                <c:ptCount val="16"/>
                <c:pt idx="0">
                  <c:v>0</c:v>
                </c:pt>
                <c:pt idx="1">
                  <c:v>12</c:v>
                </c:pt>
                <c:pt idx="2">
                  <c:v>32</c:v>
                </c:pt>
                <c:pt idx="3">
                  <c:v>41</c:v>
                </c:pt>
                <c:pt idx="4">
                  <c:v>103</c:v>
                </c:pt>
                <c:pt idx="5">
                  <c:v>219</c:v>
                </c:pt>
                <c:pt idx="6">
                  <c:v>227</c:v>
                </c:pt>
                <c:pt idx="7">
                  <c:v>272</c:v>
                </c:pt>
                <c:pt idx="8">
                  <c:v>555</c:v>
                </c:pt>
                <c:pt idx="9">
                  <c:v>660</c:v>
                </c:pt>
                <c:pt idx="10">
                  <c:v>912</c:v>
                </c:pt>
                <c:pt idx="11">
                  <c:v>1009</c:v>
                </c:pt>
                <c:pt idx="12">
                  <c:v>1077</c:v>
                </c:pt>
                <c:pt idx="13">
                  <c:v>1565</c:v>
                </c:pt>
                <c:pt idx="14">
                  <c:v>4975</c:v>
                </c:pt>
                <c:pt idx="15">
                  <c:v>6787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F7-B368-233B77FD3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31302543"/>
        <c:axId val="1499206143"/>
      </c:barChart>
      <c:catAx>
        <c:axId val="1431302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99206143"/>
        <c:crosses val="autoZero"/>
        <c:auto val="1"/>
        <c:lblAlgn val="ctr"/>
        <c:lblOffset val="100"/>
        <c:noMultiLvlLbl val="0"/>
      </c:catAx>
      <c:valAx>
        <c:axId val="14992061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1302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Histórico de programas aprobados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2001 - 2020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Resumen!$M$1</c:f>
              <c:strCache>
                <c:ptCount val="1"/>
                <c:pt idx="0">
                  <c:v>Programas aprobados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Resumen!$L$2:$L$22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Resumen!$M$2:$M$21</c:f>
              <c:numCache>
                <c:formatCode>#,##0</c:formatCode>
                <c:ptCount val="20"/>
                <c:pt idx="0">
                  <c:v>19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14</c:v>
                </c:pt>
                <c:pt idx="5">
                  <c:v>11</c:v>
                </c:pt>
                <c:pt idx="6">
                  <c:v>6</c:v>
                </c:pt>
                <c:pt idx="7">
                  <c:v>21</c:v>
                </c:pt>
                <c:pt idx="8">
                  <c:v>8</c:v>
                </c:pt>
                <c:pt idx="9">
                  <c:v>13</c:v>
                </c:pt>
                <c:pt idx="10">
                  <c:v>13</c:v>
                </c:pt>
                <c:pt idx="11">
                  <c:v>16</c:v>
                </c:pt>
                <c:pt idx="12">
                  <c:v>14</c:v>
                </c:pt>
                <c:pt idx="13">
                  <c:v>24</c:v>
                </c:pt>
                <c:pt idx="14">
                  <c:v>22</c:v>
                </c:pt>
                <c:pt idx="15">
                  <c:v>22</c:v>
                </c:pt>
                <c:pt idx="16">
                  <c:v>24</c:v>
                </c:pt>
                <c:pt idx="17">
                  <c:v>32</c:v>
                </c:pt>
                <c:pt idx="18">
                  <c:v>33</c:v>
                </c:pt>
                <c:pt idx="1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9D-4824-AF8A-CE64A590BB64}"/>
            </c:ext>
          </c:extLst>
        </c:ser>
        <c:ser>
          <c:idx val="0"/>
          <c:order val="1"/>
          <c:tx>
            <c:strRef>
              <c:f>Resumen!$M$1</c:f>
              <c:strCache>
                <c:ptCount val="1"/>
                <c:pt idx="0">
                  <c:v>Programas aprobados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Resumen!$L$2:$L$22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Resumen!$M$2:$M$22</c:f>
              <c:numCache>
                <c:formatCode>#,##0</c:formatCode>
                <c:ptCount val="21"/>
                <c:pt idx="0">
                  <c:v>19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14</c:v>
                </c:pt>
                <c:pt idx="5">
                  <c:v>11</c:v>
                </c:pt>
                <c:pt idx="6">
                  <c:v>6</c:v>
                </c:pt>
                <c:pt idx="7">
                  <c:v>21</c:v>
                </c:pt>
                <c:pt idx="8">
                  <c:v>8</c:v>
                </c:pt>
                <c:pt idx="9">
                  <c:v>13</c:v>
                </c:pt>
                <c:pt idx="10">
                  <c:v>13</c:v>
                </c:pt>
                <c:pt idx="11">
                  <c:v>16</c:v>
                </c:pt>
                <c:pt idx="12">
                  <c:v>14</c:v>
                </c:pt>
                <c:pt idx="13">
                  <c:v>24</c:v>
                </c:pt>
                <c:pt idx="14">
                  <c:v>22</c:v>
                </c:pt>
                <c:pt idx="15">
                  <c:v>22</c:v>
                </c:pt>
                <c:pt idx="16">
                  <c:v>24</c:v>
                </c:pt>
                <c:pt idx="17">
                  <c:v>32</c:v>
                </c:pt>
                <c:pt idx="18">
                  <c:v>33</c:v>
                </c:pt>
                <c:pt idx="19">
                  <c:v>14</c:v>
                </c:pt>
                <c:pt idx="20">
                  <c:v>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9D-4824-AF8A-CE64A590BB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411999"/>
        <c:axId val="1"/>
        <c:axId val="0"/>
      </c:bar3DChart>
      <c:catAx>
        <c:axId val="131411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31411999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Histórico de inversiones aprobadas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2001 - 2020 (En millones de dólares)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Resumen!$N$1</c:f>
              <c:strCache>
                <c:ptCount val="1"/>
                <c:pt idx="0">
                  <c:v>Inversión 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Resumen!$L$2:$L$22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Resumen!$N$2:$N$22</c:f>
              <c:numCache>
                <c:formatCode>#,##0.0</c:formatCode>
                <c:ptCount val="21"/>
                <c:pt idx="0">
                  <c:v>5.357081</c:v>
                </c:pt>
                <c:pt idx="1">
                  <c:v>5.5748870000000004</c:v>
                </c:pt>
                <c:pt idx="2">
                  <c:v>8.1883330000000001</c:v>
                </c:pt>
                <c:pt idx="3">
                  <c:v>12.407711000000001</c:v>
                </c:pt>
                <c:pt idx="4">
                  <c:v>41.138171</c:v>
                </c:pt>
                <c:pt idx="5">
                  <c:v>7.6781759999999997</c:v>
                </c:pt>
                <c:pt idx="6">
                  <c:v>3.220316</c:v>
                </c:pt>
                <c:pt idx="7">
                  <c:v>17.803540999999999</c:v>
                </c:pt>
                <c:pt idx="8">
                  <c:v>10.363576999999999</c:v>
                </c:pt>
                <c:pt idx="9">
                  <c:v>36.106304999999999</c:v>
                </c:pt>
                <c:pt idx="10">
                  <c:v>16.300867</c:v>
                </c:pt>
                <c:pt idx="11">
                  <c:v>46.843764</c:v>
                </c:pt>
                <c:pt idx="12">
                  <c:v>29.335932</c:v>
                </c:pt>
                <c:pt idx="13">
                  <c:v>71.338641999999993</c:v>
                </c:pt>
                <c:pt idx="14">
                  <c:v>34.006731000000002</c:v>
                </c:pt>
                <c:pt idx="15">
                  <c:v>35.382962999999997</c:v>
                </c:pt>
                <c:pt idx="16">
                  <c:v>162.81516199999999</c:v>
                </c:pt>
                <c:pt idx="17">
                  <c:v>87.587928000000005</c:v>
                </c:pt>
                <c:pt idx="18">
                  <c:v>58.8</c:v>
                </c:pt>
                <c:pt idx="19" formatCode="0.0">
                  <c:v>11.7</c:v>
                </c:pt>
                <c:pt idx="20" formatCode="#,##0">
                  <c:v>701.95008700000005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1E-4706-813C-2467DAA098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411599"/>
        <c:axId val="1"/>
        <c:axId val="0"/>
      </c:bar3DChart>
      <c:catAx>
        <c:axId val="131411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31411599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Histórico de mano de obra vinculada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PY" sz="1400" b="1" i="0" u="sng" strike="noStrike" baseline="0">
                <a:solidFill>
                  <a:srgbClr val="333333"/>
                </a:solidFill>
                <a:latin typeface="Calibri"/>
                <a:cs typeface="Calibri"/>
              </a:rPr>
              <a:t>2001 - 2020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Resumen!$O$1</c:f>
              <c:strCache>
                <c:ptCount val="1"/>
                <c:pt idx="0">
                  <c:v>MO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Resumen!$L$2:$L$22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Total</c:v>
                </c:pt>
              </c:strCache>
            </c:strRef>
          </c:cat>
          <c:val>
            <c:numRef>
              <c:f>Resumen!$O$2:$O$22</c:f>
              <c:numCache>
                <c:formatCode>#,##0</c:formatCode>
                <c:ptCount val="21"/>
                <c:pt idx="0">
                  <c:v>350</c:v>
                </c:pt>
                <c:pt idx="1">
                  <c:v>341</c:v>
                </c:pt>
                <c:pt idx="2">
                  <c:v>395</c:v>
                </c:pt>
                <c:pt idx="3">
                  <c:v>154</c:v>
                </c:pt>
                <c:pt idx="4">
                  <c:v>832</c:v>
                </c:pt>
                <c:pt idx="5">
                  <c:v>1782</c:v>
                </c:pt>
                <c:pt idx="6">
                  <c:v>190</c:v>
                </c:pt>
                <c:pt idx="7">
                  <c:v>1119</c:v>
                </c:pt>
                <c:pt idx="8">
                  <c:v>2394</c:v>
                </c:pt>
                <c:pt idx="9">
                  <c:v>1321</c:v>
                </c:pt>
                <c:pt idx="10">
                  <c:v>828</c:v>
                </c:pt>
                <c:pt idx="11">
                  <c:v>2352</c:v>
                </c:pt>
                <c:pt idx="12">
                  <c:v>1308</c:v>
                </c:pt>
                <c:pt idx="13">
                  <c:v>3222</c:v>
                </c:pt>
                <c:pt idx="14">
                  <c:v>1423</c:v>
                </c:pt>
                <c:pt idx="15">
                  <c:v>1409</c:v>
                </c:pt>
                <c:pt idx="16">
                  <c:v>2540</c:v>
                </c:pt>
                <c:pt idx="17">
                  <c:v>2160</c:v>
                </c:pt>
                <c:pt idx="18">
                  <c:v>1720</c:v>
                </c:pt>
                <c:pt idx="19">
                  <c:v>811</c:v>
                </c:pt>
                <c:pt idx="20">
                  <c:v>26651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68-4415-A004-80CD2F19E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410399"/>
        <c:axId val="1"/>
        <c:axId val="0"/>
      </c:bar3DChart>
      <c:catAx>
        <c:axId val="131410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PY"/>
          </a:p>
        </c:txPr>
        <c:crossAx val="131410399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15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93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29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80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52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1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1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53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15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DC1B7-4EF0-4940-978C-CA5DEFCD403F}" type="datetimeFigureOut">
              <a:rPr lang="es-ES" smtClean="0"/>
              <a:t>02/07/2020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00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6623"/>
            <a:ext cx="9144000" cy="2387600"/>
          </a:xfrm>
        </p:spPr>
        <p:txBody>
          <a:bodyPr anchor="ctr">
            <a:normAutofit/>
          </a:bodyPr>
          <a:lstStyle/>
          <a:p>
            <a:r>
              <a:rPr lang="es-ES" sz="3600" b="1" dirty="0"/>
              <a:t>Consejo Nacional de las Industrias Maquiladoras de Exportación (CNIME)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2900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Secretaría Ejecutiva del CNIME</a:t>
            </a:r>
          </a:p>
          <a:p>
            <a:endParaRPr lang="es-ES" dirty="0"/>
          </a:p>
          <a:p>
            <a:r>
              <a:rPr lang="es-ES" dirty="0"/>
              <a:t>Informe estadístico</a:t>
            </a:r>
          </a:p>
          <a:p>
            <a:r>
              <a:rPr lang="es-ES" dirty="0"/>
              <a:t>Mes de Junio de 2020</a:t>
            </a:r>
          </a:p>
          <a:p>
            <a:endParaRPr lang="es-ES" dirty="0"/>
          </a:p>
        </p:txBody>
      </p:sp>
      <p:grpSp>
        <p:nvGrpSpPr>
          <p:cNvPr id="4" name="13 Grupo"/>
          <p:cNvGrpSpPr/>
          <p:nvPr/>
        </p:nvGrpSpPr>
        <p:grpSpPr>
          <a:xfrm>
            <a:off x="4235566" y="4669847"/>
            <a:ext cx="3378210" cy="848101"/>
            <a:chOff x="1692275" y="2924175"/>
            <a:chExt cx="5759450" cy="1368425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692275" y="2924182"/>
              <a:ext cx="5759450" cy="833440"/>
              <a:chOff x="1066" y="1842"/>
              <a:chExt cx="3628" cy="525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066" y="1933"/>
                <a:ext cx="3628" cy="409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0"/>
                    </a:srgbClr>
                  </a:gs>
                  <a:gs pos="50000">
                    <a:srgbClr val="FFFFFF">
                      <a:alpha val="7500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s-MX">
                  <a:latin typeface="Arial" charset="0"/>
                </a:endParaRPr>
              </a:p>
            </p:txBody>
          </p:sp>
          <p:grpSp>
            <p:nvGrpSpPr>
              <p:cNvPr id="10" name="Group 6"/>
              <p:cNvGrpSpPr>
                <a:grpSpLocks/>
              </p:cNvGrpSpPr>
              <p:nvPr/>
            </p:nvGrpSpPr>
            <p:grpSpPr bwMode="auto">
              <a:xfrm>
                <a:off x="1111" y="1842"/>
                <a:ext cx="3492" cy="525"/>
                <a:chOff x="1927" y="1616"/>
                <a:chExt cx="3492" cy="525"/>
              </a:xfrm>
            </p:grpSpPr>
            <p:sp>
              <p:nvSpPr>
                <p:cNvPr id="11" name="Freeform 7"/>
                <p:cNvSpPr>
                  <a:spLocks/>
                </p:cNvSpPr>
                <p:nvPr/>
              </p:nvSpPr>
              <p:spPr bwMode="auto">
                <a:xfrm>
                  <a:off x="2315" y="1933"/>
                  <a:ext cx="149" cy="137"/>
                </a:xfrm>
                <a:custGeom>
                  <a:avLst/>
                  <a:gdLst/>
                  <a:ahLst/>
                  <a:cxnLst>
                    <a:cxn ang="0">
                      <a:pos x="20" y="32"/>
                    </a:cxn>
                    <a:cxn ang="0">
                      <a:pos x="8" y="30"/>
                    </a:cxn>
                    <a:cxn ang="0">
                      <a:pos x="1" y="21"/>
                    </a:cxn>
                    <a:cxn ang="0">
                      <a:pos x="3" y="9"/>
                    </a:cxn>
                    <a:cxn ang="0">
                      <a:pos x="12" y="2"/>
                    </a:cxn>
                    <a:cxn ang="0">
                      <a:pos x="24" y="4"/>
                    </a:cxn>
                    <a:cxn ang="0">
                      <a:pos x="30" y="13"/>
                    </a:cxn>
                    <a:cxn ang="0">
                      <a:pos x="29" y="25"/>
                    </a:cxn>
                    <a:cxn ang="0">
                      <a:pos x="20" y="32"/>
                    </a:cxn>
                  </a:cxnLst>
                  <a:rect l="0" t="0" r="r" b="b"/>
                  <a:pathLst>
                    <a:path w="31" h="33">
                      <a:moveTo>
                        <a:pt x="20" y="32"/>
                      </a:move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5" y="28"/>
                        <a:pt x="2" y="25"/>
                        <a:pt x="1" y="21"/>
                      </a:cubicBezTo>
                      <a:cubicBezTo>
                        <a:pt x="0" y="17"/>
                        <a:pt x="1" y="13"/>
                        <a:pt x="3" y="9"/>
                      </a:cubicBezTo>
                      <a:cubicBezTo>
                        <a:pt x="5" y="5"/>
                        <a:pt x="8" y="3"/>
                        <a:pt x="12" y="2"/>
                      </a:cubicBezTo>
                      <a:cubicBezTo>
                        <a:pt x="16" y="0"/>
                        <a:pt x="20" y="1"/>
                        <a:pt x="24" y="4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1"/>
                        <a:pt x="29" y="25"/>
                      </a:cubicBezTo>
                      <a:cubicBezTo>
                        <a:pt x="27" y="29"/>
                        <a:pt x="23" y="31"/>
                        <a:pt x="20" y="3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2" name="Freeform 8"/>
                <p:cNvSpPr>
                  <a:spLocks/>
                </p:cNvSpPr>
                <p:nvPr/>
              </p:nvSpPr>
              <p:spPr bwMode="auto">
                <a:xfrm>
                  <a:off x="2167" y="2008"/>
                  <a:ext cx="148" cy="133"/>
                </a:xfrm>
                <a:custGeom>
                  <a:avLst/>
                  <a:gdLst/>
                  <a:ahLst/>
                  <a:cxnLst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2"/>
                    </a:cxn>
                    <a:cxn ang="0">
                      <a:pos x="31" y="20"/>
                    </a:cxn>
                    <a:cxn ang="0">
                      <a:pos x="27" y="27"/>
                    </a:cxn>
                    <a:cxn ang="0">
                      <a:pos x="20" y="31"/>
                    </a:cxn>
                    <a:cxn ang="0">
                      <a:pos x="8" y="30"/>
                    </a:cxn>
                  </a:cxnLst>
                  <a:rect l="0" t="0" r="r" b="b"/>
                  <a:pathLst>
                    <a:path w="31" h="32">
                      <a:moveTo>
                        <a:pt x="8" y="30"/>
                      </a:move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2"/>
                      </a:cubicBezTo>
                      <a:cubicBezTo>
                        <a:pt x="31" y="15"/>
                        <a:pt x="31" y="17"/>
                        <a:pt x="31" y="20"/>
                      </a:cubicBezTo>
                      <a:cubicBezTo>
                        <a:pt x="30" y="22"/>
                        <a:pt x="29" y="25"/>
                        <a:pt x="27" y="27"/>
                      </a:cubicBezTo>
                      <a:cubicBezTo>
                        <a:pt x="25" y="29"/>
                        <a:pt x="22" y="31"/>
                        <a:pt x="20" y="31"/>
                      </a:cubicBezTo>
                      <a:cubicBezTo>
                        <a:pt x="16" y="32"/>
                        <a:pt x="11" y="32"/>
                        <a:pt x="8" y="30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3" name="Freeform 9"/>
                <p:cNvSpPr>
                  <a:spLocks/>
                </p:cNvSpPr>
                <p:nvPr/>
              </p:nvSpPr>
              <p:spPr bwMode="auto">
                <a:xfrm>
                  <a:off x="2009" y="1958"/>
                  <a:ext cx="148" cy="142"/>
                </a:xfrm>
                <a:custGeom>
                  <a:avLst/>
                  <a:gdLst/>
                  <a:ahLst/>
                  <a:cxnLst>
                    <a:cxn ang="0">
                      <a:pos x="1" y="21"/>
                    </a:cxn>
                    <a:cxn ang="0">
                      <a:pos x="2" y="9"/>
                    </a:cxn>
                    <a:cxn ang="0">
                      <a:pos x="12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9" y="26"/>
                    </a:cxn>
                    <a:cxn ang="0">
                      <a:pos x="20" y="33"/>
                    </a:cxn>
                    <a:cxn ang="0">
                      <a:pos x="8" y="31"/>
                    </a:cxn>
                    <a:cxn ang="0">
                      <a:pos x="1" y="21"/>
                    </a:cxn>
                  </a:cxnLst>
                  <a:rect l="0" t="0" r="r" b="b"/>
                  <a:pathLst>
                    <a:path w="31" h="34">
                      <a:moveTo>
                        <a:pt x="1" y="21"/>
                      </a:moveTo>
                      <a:cubicBezTo>
                        <a:pt x="0" y="17"/>
                        <a:pt x="0" y="13"/>
                        <a:pt x="2" y="9"/>
                      </a:cubicBezTo>
                      <a:cubicBezTo>
                        <a:pt x="4" y="5"/>
                        <a:pt x="8" y="2"/>
                        <a:pt x="12" y="1"/>
                      </a:cubicBezTo>
                      <a:cubicBezTo>
                        <a:pt x="16" y="0"/>
                        <a:pt x="19" y="1"/>
                        <a:pt x="23" y="3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2"/>
                        <a:pt x="29" y="26"/>
                      </a:cubicBezTo>
                      <a:cubicBezTo>
                        <a:pt x="27" y="30"/>
                        <a:pt x="23" y="32"/>
                        <a:pt x="20" y="33"/>
                      </a:cubicBezTo>
                      <a:cubicBezTo>
                        <a:pt x="15" y="34"/>
                        <a:pt x="12" y="34"/>
                        <a:pt x="8" y="31"/>
                      </a:cubicBezTo>
                      <a:cubicBezTo>
                        <a:pt x="5" y="29"/>
                        <a:pt x="2" y="25"/>
                        <a:pt x="1" y="2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4" name="Freeform 10"/>
                <p:cNvSpPr>
                  <a:spLocks/>
                </p:cNvSpPr>
                <p:nvPr/>
              </p:nvSpPr>
              <p:spPr bwMode="auto">
                <a:xfrm>
                  <a:off x="1927" y="1829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13" y="1"/>
                    </a:cxn>
                    <a:cxn ang="0">
                      <a:pos x="24" y="3"/>
                    </a:cxn>
                    <a:cxn ang="0">
                      <a:pos x="31" y="11"/>
                    </a:cxn>
                    <a:cxn ang="0">
                      <a:pos x="29" y="24"/>
                    </a:cxn>
                    <a:cxn ang="0">
                      <a:pos x="20" y="31"/>
                    </a:cxn>
                    <a:cxn ang="0">
                      <a:pos x="9" y="29"/>
                    </a:cxn>
                    <a:cxn ang="0">
                      <a:pos x="1" y="2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32" h="32">
                      <a:moveTo>
                        <a:pt x="3" y="9"/>
                      </a:moveTo>
                      <a:cubicBezTo>
                        <a:pt x="5" y="5"/>
                        <a:pt x="8" y="2"/>
                        <a:pt x="13" y="1"/>
                      </a:cubicBezTo>
                      <a:cubicBezTo>
                        <a:pt x="17" y="0"/>
                        <a:pt x="21" y="1"/>
                        <a:pt x="24" y="3"/>
                      </a:cubicBezTo>
                      <a:cubicBezTo>
                        <a:pt x="27" y="5"/>
                        <a:pt x="30" y="8"/>
                        <a:pt x="31" y="11"/>
                      </a:cubicBezTo>
                      <a:cubicBezTo>
                        <a:pt x="32" y="15"/>
                        <a:pt x="31" y="20"/>
                        <a:pt x="29" y="24"/>
                      </a:cubicBezTo>
                      <a:cubicBezTo>
                        <a:pt x="27" y="28"/>
                        <a:pt x="24" y="30"/>
                        <a:pt x="20" y="31"/>
                      </a:cubicBezTo>
                      <a:cubicBezTo>
                        <a:pt x="17" y="32"/>
                        <a:pt x="13" y="32"/>
                        <a:pt x="9" y="29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9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5" name="Freeform 11"/>
                <p:cNvSpPr>
                  <a:spLocks/>
                </p:cNvSpPr>
                <p:nvPr/>
              </p:nvSpPr>
              <p:spPr bwMode="auto">
                <a:xfrm>
                  <a:off x="1980" y="1683"/>
                  <a:ext cx="148" cy="137"/>
                </a:xfrm>
                <a:custGeom>
                  <a:avLst/>
                  <a:gdLst/>
                  <a:ahLst/>
                  <a:cxnLst>
                    <a:cxn ang="0">
                      <a:pos x="11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8" y="25"/>
                    </a:cxn>
                    <a:cxn ang="0">
                      <a:pos x="19" y="32"/>
                    </a:cxn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1" y="1"/>
                    </a:cxn>
                  </a:cxnLst>
                  <a:rect l="0" t="0" r="r" b="b"/>
                  <a:pathLst>
                    <a:path w="31" h="33">
                      <a:moveTo>
                        <a:pt x="11" y="1"/>
                      </a:moveTo>
                      <a:cubicBezTo>
                        <a:pt x="16" y="0"/>
                        <a:pt x="19" y="0"/>
                        <a:pt x="23" y="3"/>
                      </a:cubicBezTo>
                      <a:cubicBezTo>
                        <a:pt x="26" y="5"/>
                        <a:pt x="29" y="9"/>
                        <a:pt x="30" y="13"/>
                      </a:cubicBezTo>
                      <a:cubicBezTo>
                        <a:pt x="31" y="17"/>
                        <a:pt x="30" y="21"/>
                        <a:pt x="28" y="25"/>
                      </a:cubicBezTo>
                      <a:cubicBezTo>
                        <a:pt x="27" y="29"/>
                        <a:pt x="23" y="31"/>
                        <a:pt x="19" y="32"/>
                      </a:cubicBez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4" y="28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4" y="4"/>
                        <a:pt x="7" y="2"/>
                        <a:pt x="11" y="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6" name="Freeform 12"/>
                <p:cNvSpPr>
                  <a:spLocks/>
                </p:cNvSpPr>
                <p:nvPr/>
              </p:nvSpPr>
              <p:spPr bwMode="auto">
                <a:xfrm>
                  <a:off x="2128" y="1616"/>
                  <a:ext cx="149" cy="133"/>
                </a:xfrm>
                <a:custGeom>
                  <a:avLst/>
                  <a:gdLst/>
                  <a:ahLst/>
                  <a:cxnLst>
                    <a:cxn ang="0">
                      <a:pos x="23" y="2"/>
                    </a:cxn>
                    <a:cxn ang="0">
                      <a:pos x="30" y="11"/>
                    </a:cxn>
                    <a:cxn ang="0">
                      <a:pos x="28" y="24"/>
                    </a:cxn>
                    <a:cxn ang="0">
                      <a:pos x="19" y="31"/>
                    </a:cxn>
                    <a:cxn ang="0">
                      <a:pos x="8" y="29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2" y="1"/>
                    </a:cxn>
                    <a:cxn ang="0">
                      <a:pos x="23" y="2"/>
                    </a:cxn>
                  </a:cxnLst>
                  <a:rect l="0" t="0" r="r" b="b"/>
                  <a:pathLst>
                    <a:path w="31" h="32">
                      <a:moveTo>
                        <a:pt x="23" y="2"/>
                      </a:moveTo>
                      <a:cubicBezTo>
                        <a:pt x="26" y="4"/>
                        <a:pt x="29" y="7"/>
                        <a:pt x="30" y="11"/>
                      </a:cubicBezTo>
                      <a:cubicBezTo>
                        <a:pt x="31" y="16"/>
                        <a:pt x="30" y="20"/>
                        <a:pt x="28" y="24"/>
                      </a:cubicBezTo>
                      <a:cubicBezTo>
                        <a:pt x="26" y="27"/>
                        <a:pt x="23" y="30"/>
                        <a:pt x="19" y="31"/>
                      </a:cubicBezTo>
                      <a:cubicBezTo>
                        <a:pt x="15" y="32"/>
                        <a:pt x="11" y="32"/>
                        <a:pt x="8" y="29"/>
                      </a:cubicBez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7" name="Freeform 13"/>
                <p:cNvSpPr>
                  <a:spLocks/>
                </p:cNvSpPr>
                <p:nvPr/>
              </p:nvSpPr>
              <p:spPr bwMode="auto">
                <a:xfrm>
                  <a:off x="2287" y="1662"/>
                  <a:ext cx="148" cy="129"/>
                </a:xfrm>
                <a:custGeom>
                  <a:avLst/>
                  <a:gdLst/>
                  <a:ahLst/>
                  <a:cxnLst>
                    <a:cxn ang="0">
                      <a:pos x="30" y="11"/>
                    </a:cxn>
                    <a:cxn ang="0">
                      <a:pos x="29" y="23"/>
                    </a:cxn>
                    <a:cxn ang="0">
                      <a:pos x="19" y="30"/>
                    </a:cxn>
                    <a:cxn ang="0">
                      <a:pos x="8" y="28"/>
                    </a:cxn>
                    <a:cxn ang="0">
                      <a:pos x="1" y="19"/>
                    </a:cxn>
                    <a:cxn ang="0">
                      <a:pos x="3" y="7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1"/>
                    </a:cxn>
                  </a:cxnLst>
                  <a:rect l="0" t="0" r="r" b="b"/>
                  <a:pathLst>
                    <a:path w="31" h="31">
                      <a:moveTo>
                        <a:pt x="30" y="11"/>
                      </a:moveTo>
                      <a:cubicBezTo>
                        <a:pt x="31" y="15"/>
                        <a:pt x="31" y="19"/>
                        <a:pt x="29" y="23"/>
                      </a:cubicBezTo>
                      <a:cubicBezTo>
                        <a:pt x="26" y="27"/>
                        <a:pt x="23" y="29"/>
                        <a:pt x="19" y="30"/>
                      </a:cubicBezTo>
                      <a:cubicBezTo>
                        <a:pt x="15" y="31"/>
                        <a:pt x="12" y="31"/>
                        <a:pt x="8" y="28"/>
                      </a:cubicBezTo>
                      <a:cubicBezTo>
                        <a:pt x="4" y="26"/>
                        <a:pt x="2" y="23"/>
                        <a:pt x="1" y="19"/>
                      </a:cubicBezTo>
                      <a:cubicBezTo>
                        <a:pt x="0" y="15"/>
                        <a:pt x="0" y="11"/>
                        <a:pt x="3" y="7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8" name="Freeform 14"/>
                <p:cNvSpPr>
                  <a:spLocks/>
                </p:cNvSpPr>
                <p:nvPr/>
              </p:nvSpPr>
              <p:spPr bwMode="auto">
                <a:xfrm>
                  <a:off x="2364" y="1791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29" y="24"/>
                    </a:cxn>
                    <a:cxn ang="0">
                      <a:pos x="20" y="32"/>
                    </a:cxn>
                    <a:cxn ang="0">
                      <a:pos x="9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4" y="3"/>
                    </a:cxn>
                    <a:cxn ang="0">
                      <a:pos x="31" y="12"/>
                    </a:cxn>
                    <a:cxn ang="0">
                      <a:pos x="29" y="24"/>
                    </a:cxn>
                  </a:cxnLst>
                  <a:rect l="0" t="0" r="r" b="b"/>
                  <a:pathLst>
                    <a:path w="32" h="32">
                      <a:moveTo>
                        <a:pt x="29" y="24"/>
                      </a:moveTo>
                      <a:cubicBezTo>
                        <a:pt x="27" y="28"/>
                        <a:pt x="24" y="30"/>
                        <a:pt x="20" y="32"/>
                      </a:cubicBezTo>
                      <a:cubicBezTo>
                        <a:pt x="16" y="32"/>
                        <a:pt x="13" y="32"/>
                        <a:pt x="9" y="30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4" y="3"/>
                      </a:cubicBezTo>
                      <a:cubicBezTo>
                        <a:pt x="28" y="5"/>
                        <a:pt x="30" y="8"/>
                        <a:pt x="31" y="12"/>
                      </a:cubicBezTo>
                      <a:cubicBezTo>
                        <a:pt x="32" y="17"/>
                        <a:pt x="31" y="21"/>
                        <a:pt x="29" y="24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9" name="Freeform 15"/>
                <p:cNvSpPr>
                  <a:spLocks/>
                </p:cNvSpPr>
                <p:nvPr/>
              </p:nvSpPr>
              <p:spPr bwMode="auto">
                <a:xfrm>
                  <a:off x="2608" y="1670"/>
                  <a:ext cx="566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21" y="0"/>
                    </a:cxn>
                    <a:cxn ang="0">
                      <a:pos x="59" y="93"/>
                    </a:cxn>
                    <a:cxn ang="0">
                      <a:pos x="97" y="0"/>
                    </a:cxn>
                    <a:cxn ang="0">
                      <a:pos x="118" y="0"/>
                    </a:cxn>
                    <a:cxn ang="0">
                      <a:pos x="118" y="107"/>
                    </a:cxn>
                    <a:cxn ang="0">
                      <a:pos x="106" y="107"/>
                    </a:cxn>
                    <a:cxn ang="0">
                      <a:pos x="106" y="9"/>
                    </a:cxn>
                    <a:cxn ang="0">
                      <a:pos x="66" y="107"/>
                    </a:cxn>
                    <a:cxn ang="0">
                      <a:pos x="52" y="107"/>
                    </a:cxn>
                    <a:cxn ang="0">
                      <a:pos x="12" y="9"/>
                    </a:cxn>
                    <a:cxn ang="0">
                      <a:pos x="12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118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1" y="0"/>
                      </a:lnTo>
                      <a:lnTo>
                        <a:pt x="59" y="93"/>
                      </a:lnTo>
                      <a:lnTo>
                        <a:pt x="97" y="0"/>
                      </a:lnTo>
                      <a:lnTo>
                        <a:pt x="118" y="0"/>
                      </a:lnTo>
                      <a:lnTo>
                        <a:pt x="118" y="107"/>
                      </a:lnTo>
                      <a:lnTo>
                        <a:pt x="106" y="107"/>
                      </a:lnTo>
                      <a:lnTo>
                        <a:pt x="106" y="9"/>
                      </a:lnTo>
                      <a:lnTo>
                        <a:pt x="66" y="107"/>
                      </a:lnTo>
                      <a:lnTo>
                        <a:pt x="52" y="107"/>
                      </a:lnTo>
                      <a:lnTo>
                        <a:pt x="12" y="9"/>
                      </a:lnTo>
                      <a:lnTo>
                        <a:pt x="12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0" name="Freeform 16"/>
                <p:cNvSpPr>
                  <a:spLocks noEditPoints="1"/>
                </p:cNvSpPr>
                <p:nvPr/>
              </p:nvSpPr>
              <p:spPr bwMode="auto">
                <a:xfrm>
                  <a:off x="3165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1" name="Freeform 17"/>
                <p:cNvSpPr>
                  <a:spLocks noEditPoints="1"/>
                </p:cNvSpPr>
                <p:nvPr/>
              </p:nvSpPr>
              <p:spPr bwMode="auto">
                <a:xfrm>
                  <a:off x="3616" y="1662"/>
                  <a:ext cx="513" cy="463"/>
                </a:xfrm>
                <a:custGeom>
                  <a:avLst/>
                  <a:gdLst/>
                  <a:ahLst/>
                  <a:cxnLst>
                    <a:cxn ang="0">
                      <a:pos x="70" y="109"/>
                    </a:cxn>
                    <a:cxn ang="0">
                      <a:pos x="60" y="110"/>
                    </a:cxn>
                    <a:cxn ang="0">
                      <a:pos x="49" y="111"/>
                    </a:cxn>
                    <a:cxn ang="0">
                      <a:pos x="33" y="109"/>
                    </a:cxn>
                    <a:cxn ang="0">
                      <a:pos x="20" y="102"/>
                    </a:cxn>
                    <a:cxn ang="0">
                      <a:pos x="5" y="83"/>
                    </a:cxn>
                    <a:cxn ang="0">
                      <a:pos x="0" y="56"/>
                    </a:cxn>
                    <a:cxn ang="0">
                      <a:pos x="2" y="39"/>
                    </a:cxn>
                    <a:cxn ang="0">
                      <a:pos x="8" y="24"/>
                    </a:cxn>
                    <a:cxn ang="0">
                      <a:pos x="25" y="6"/>
                    </a:cxn>
                    <a:cxn ang="0">
                      <a:pos x="49" y="0"/>
                    </a:cxn>
                    <a:cxn ang="0">
                      <a:pos x="84" y="15"/>
                    </a:cxn>
                    <a:cxn ang="0">
                      <a:pos x="97" y="53"/>
                    </a:cxn>
                    <a:cxn ang="0">
                      <a:pos x="93" y="77"/>
                    </a:cxn>
                    <a:cxn ang="0">
                      <a:pos x="82" y="96"/>
                    </a:cxn>
                    <a:cxn ang="0">
                      <a:pos x="107" y="96"/>
                    </a:cxn>
                    <a:cxn ang="0">
                      <a:pos x="107" y="109"/>
                    </a:cxn>
                    <a:cxn ang="0">
                      <a:pos x="70" y="109"/>
                    </a:cxn>
                    <a:cxn ang="0">
                      <a:pos x="84" y="56"/>
                    </a:cxn>
                    <a:cxn ang="0">
                      <a:pos x="74" y="25"/>
                    </a:cxn>
                    <a:cxn ang="0">
                      <a:pos x="49" y="13"/>
                    </a:cxn>
                    <a:cxn ang="0">
                      <a:pos x="23" y="25"/>
                    </a:cxn>
                    <a:cxn ang="0">
                      <a:pos x="13" y="56"/>
                    </a:cxn>
                    <a:cxn ang="0">
                      <a:pos x="23" y="86"/>
                    </a:cxn>
                    <a:cxn ang="0">
                      <a:pos x="49" y="98"/>
                    </a:cxn>
                    <a:cxn ang="0">
                      <a:pos x="74" y="86"/>
                    </a:cxn>
                    <a:cxn ang="0">
                      <a:pos x="84" y="56"/>
                    </a:cxn>
                  </a:cxnLst>
                  <a:rect l="0" t="0" r="r" b="b"/>
                  <a:pathLst>
                    <a:path w="107" h="111">
                      <a:moveTo>
                        <a:pt x="70" y="109"/>
                      </a:moveTo>
                      <a:cubicBezTo>
                        <a:pt x="68" y="109"/>
                        <a:pt x="65" y="109"/>
                        <a:pt x="60" y="110"/>
                      </a:cubicBezTo>
                      <a:cubicBezTo>
                        <a:pt x="55" y="111"/>
                        <a:pt x="52" y="111"/>
                        <a:pt x="49" y="111"/>
                      </a:cubicBezTo>
                      <a:cubicBezTo>
                        <a:pt x="43" y="111"/>
                        <a:pt x="38" y="110"/>
                        <a:pt x="33" y="109"/>
                      </a:cubicBezTo>
                      <a:cubicBezTo>
                        <a:pt x="28" y="107"/>
                        <a:pt x="24" y="105"/>
                        <a:pt x="20" y="102"/>
                      </a:cubicBezTo>
                      <a:cubicBezTo>
                        <a:pt x="14" y="97"/>
                        <a:pt x="9" y="91"/>
                        <a:pt x="5" y="83"/>
                      </a:cubicBezTo>
                      <a:cubicBezTo>
                        <a:pt x="2" y="75"/>
                        <a:pt x="0" y="66"/>
                        <a:pt x="0" y="56"/>
                      </a:cubicBezTo>
                      <a:cubicBezTo>
                        <a:pt x="0" y="50"/>
                        <a:pt x="1" y="44"/>
                        <a:pt x="2" y="39"/>
                      </a:cubicBezTo>
                      <a:cubicBezTo>
                        <a:pt x="3" y="33"/>
                        <a:pt x="5" y="28"/>
                        <a:pt x="8" y="24"/>
                      </a:cubicBezTo>
                      <a:cubicBezTo>
                        <a:pt x="12" y="16"/>
                        <a:pt x="18" y="10"/>
                        <a:pt x="25" y="6"/>
                      </a:cubicBezTo>
                      <a:cubicBezTo>
                        <a:pt x="32" y="2"/>
                        <a:pt x="40" y="0"/>
                        <a:pt x="49" y="0"/>
                      </a:cubicBezTo>
                      <a:cubicBezTo>
                        <a:pt x="63" y="0"/>
                        <a:pt x="75" y="5"/>
                        <a:pt x="84" y="15"/>
                      </a:cubicBezTo>
                      <a:cubicBezTo>
                        <a:pt x="93" y="24"/>
                        <a:pt x="97" y="37"/>
                        <a:pt x="97" y="53"/>
                      </a:cubicBezTo>
                      <a:cubicBezTo>
                        <a:pt x="97" y="62"/>
                        <a:pt x="96" y="70"/>
                        <a:pt x="93" y="77"/>
                      </a:cubicBezTo>
                      <a:cubicBezTo>
                        <a:pt x="91" y="85"/>
                        <a:pt x="87" y="91"/>
                        <a:pt x="82" y="96"/>
                      </a:cubicBezTo>
                      <a:lnTo>
                        <a:pt x="107" y="96"/>
                      </a:lnTo>
                      <a:lnTo>
                        <a:pt x="107" y="109"/>
                      </a:lnTo>
                      <a:lnTo>
                        <a:pt x="70" y="109"/>
                      </a:lnTo>
                      <a:moveTo>
                        <a:pt x="84" y="56"/>
                      </a:moveTo>
                      <a:cubicBezTo>
                        <a:pt x="84" y="43"/>
                        <a:pt x="81" y="33"/>
                        <a:pt x="74" y="25"/>
                      </a:cubicBezTo>
                      <a:cubicBezTo>
                        <a:pt x="68" y="17"/>
                        <a:pt x="59" y="13"/>
                        <a:pt x="49" y="13"/>
                      </a:cubicBezTo>
                      <a:cubicBezTo>
                        <a:pt x="38" y="13"/>
                        <a:pt x="30" y="17"/>
                        <a:pt x="23" y="25"/>
                      </a:cubicBezTo>
                      <a:cubicBezTo>
                        <a:pt x="17" y="33"/>
                        <a:pt x="13" y="43"/>
                        <a:pt x="13" y="56"/>
                      </a:cubicBezTo>
                      <a:cubicBezTo>
                        <a:pt x="13" y="69"/>
                        <a:pt x="17" y="79"/>
                        <a:pt x="23" y="86"/>
                      </a:cubicBezTo>
                      <a:cubicBezTo>
                        <a:pt x="29" y="94"/>
                        <a:pt x="38" y="98"/>
                        <a:pt x="49" y="98"/>
                      </a:cubicBezTo>
                      <a:cubicBezTo>
                        <a:pt x="59" y="98"/>
                        <a:pt x="68" y="94"/>
                        <a:pt x="74" y="86"/>
                      </a:cubicBezTo>
                      <a:cubicBezTo>
                        <a:pt x="81" y="78"/>
                        <a:pt x="84" y="68"/>
                        <a:pt x="84" y="56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2" name="Freeform 18"/>
                <p:cNvSpPr>
                  <a:spLocks/>
                </p:cNvSpPr>
                <p:nvPr/>
              </p:nvSpPr>
              <p:spPr bwMode="auto">
                <a:xfrm>
                  <a:off x="4109" y="1670"/>
                  <a:ext cx="389" cy="4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56"/>
                    </a:cxn>
                    <a:cxn ang="0">
                      <a:pos x="14" y="75"/>
                    </a:cxn>
                    <a:cxn ang="0">
                      <a:pos x="18" y="85"/>
                    </a:cxn>
                    <a:cxn ang="0">
                      <a:pos x="27" y="94"/>
                    </a:cxn>
                    <a:cxn ang="0">
                      <a:pos x="41" y="97"/>
                    </a:cxn>
                    <a:cxn ang="0">
                      <a:pos x="54" y="94"/>
                    </a:cxn>
                    <a:cxn ang="0">
                      <a:pos x="63" y="85"/>
                    </a:cxn>
                    <a:cxn ang="0">
                      <a:pos x="67" y="75"/>
                    </a:cxn>
                    <a:cxn ang="0">
                      <a:pos x="68" y="56"/>
                    </a:cxn>
                    <a:cxn ang="0">
                      <a:pos x="68" y="0"/>
                    </a:cxn>
                    <a:cxn ang="0">
                      <a:pos x="81" y="0"/>
                    </a:cxn>
                    <a:cxn ang="0">
                      <a:pos x="81" y="63"/>
                    </a:cxn>
                    <a:cxn ang="0">
                      <a:pos x="79" y="80"/>
                    </a:cxn>
                    <a:cxn ang="0">
                      <a:pos x="75" y="92"/>
                    </a:cxn>
                    <a:cxn ang="0">
                      <a:pos x="61" y="105"/>
                    </a:cxn>
                    <a:cxn ang="0">
                      <a:pos x="40" y="109"/>
                    </a:cxn>
                    <a:cxn ang="0">
                      <a:pos x="20" y="105"/>
                    </a:cxn>
                    <a:cxn ang="0">
                      <a:pos x="6" y="92"/>
                    </a:cxn>
                    <a:cxn ang="0">
                      <a:pos x="2" y="80"/>
                    </a:cxn>
                    <a:cxn ang="0">
                      <a:pos x="0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1" h="109">
                      <a:moveTo>
                        <a:pt x="0" y="0"/>
                      </a:moveTo>
                      <a:lnTo>
                        <a:pt x="13" y="0"/>
                      </a:lnTo>
                      <a:lnTo>
                        <a:pt x="13" y="56"/>
                      </a:lnTo>
                      <a:cubicBezTo>
                        <a:pt x="13" y="64"/>
                        <a:pt x="13" y="70"/>
                        <a:pt x="14" y="75"/>
                      </a:cubicBezTo>
                      <a:cubicBezTo>
                        <a:pt x="15" y="79"/>
                        <a:pt x="16" y="83"/>
                        <a:pt x="18" y="85"/>
                      </a:cubicBezTo>
                      <a:cubicBezTo>
                        <a:pt x="20" y="89"/>
                        <a:pt x="23" y="92"/>
                        <a:pt x="27" y="94"/>
                      </a:cubicBezTo>
                      <a:cubicBezTo>
                        <a:pt x="31" y="96"/>
                        <a:pt x="36" y="97"/>
                        <a:pt x="41" y="97"/>
                      </a:cubicBezTo>
                      <a:cubicBezTo>
                        <a:pt x="45" y="97"/>
                        <a:pt x="50" y="96"/>
                        <a:pt x="54" y="94"/>
                      </a:cubicBezTo>
                      <a:cubicBezTo>
                        <a:pt x="58" y="92"/>
                        <a:pt x="61" y="89"/>
                        <a:pt x="63" y="85"/>
                      </a:cubicBezTo>
                      <a:cubicBezTo>
                        <a:pt x="65" y="83"/>
                        <a:pt x="66" y="79"/>
                        <a:pt x="67" y="75"/>
                      </a:cubicBezTo>
                      <a:cubicBezTo>
                        <a:pt x="68" y="70"/>
                        <a:pt x="68" y="64"/>
                        <a:pt x="68" y="56"/>
                      </a:cubicBezTo>
                      <a:lnTo>
                        <a:pt x="68" y="0"/>
                      </a:lnTo>
                      <a:lnTo>
                        <a:pt x="81" y="0"/>
                      </a:lnTo>
                      <a:lnTo>
                        <a:pt x="81" y="63"/>
                      </a:lnTo>
                      <a:cubicBezTo>
                        <a:pt x="81" y="70"/>
                        <a:pt x="80" y="76"/>
                        <a:pt x="79" y="80"/>
                      </a:cubicBezTo>
                      <a:cubicBezTo>
                        <a:pt x="79" y="85"/>
                        <a:pt x="77" y="89"/>
                        <a:pt x="75" y="92"/>
                      </a:cubicBezTo>
                      <a:cubicBezTo>
                        <a:pt x="72" y="97"/>
                        <a:pt x="67" y="102"/>
                        <a:pt x="61" y="105"/>
                      </a:cubicBezTo>
                      <a:cubicBezTo>
                        <a:pt x="55" y="108"/>
                        <a:pt x="48" y="109"/>
                        <a:pt x="40" y="109"/>
                      </a:cubicBezTo>
                      <a:cubicBezTo>
                        <a:pt x="33" y="109"/>
                        <a:pt x="26" y="108"/>
                        <a:pt x="20" y="105"/>
                      </a:cubicBezTo>
                      <a:cubicBezTo>
                        <a:pt x="14" y="102"/>
                        <a:pt x="9" y="97"/>
                        <a:pt x="6" y="92"/>
                      </a:cubicBezTo>
                      <a:cubicBezTo>
                        <a:pt x="4" y="88"/>
                        <a:pt x="3" y="85"/>
                        <a:pt x="2" y="80"/>
                      </a:cubicBezTo>
                      <a:cubicBezTo>
                        <a:pt x="1" y="76"/>
                        <a:pt x="0" y="70"/>
                        <a:pt x="0" y="63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3" name="Rectangle 19"/>
                <p:cNvSpPr>
                  <a:spLocks noChangeArrowheads="1"/>
                </p:cNvSpPr>
                <p:nvPr/>
              </p:nvSpPr>
              <p:spPr bwMode="auto">
                <a:xfrm>
                  <a:off x="4551" y="1670"/>
                  <a:ext cx="62" cy="447"/>
                </a:xfrm>
                <a:prstGeom prst="rect">
                  <a:avLst/>
                </a:prstGeom>
                <a:solidFill>
                  <a:srgbClr val="003366"/>
                </a:solidFill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4" name="Freeform 20"/>
                <p:cNvSpPr>
                  <a:spLocks/>
                </p:cNvSpPr>
                <p:nvPr/>
              </p:nvSpPr>
              <p:spPr bwMode="auto">
                <a:xfrm>
                  <a:off x="4671" y="1670"/>
                  <a:ext cx="307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94"/>
                    </a:cxn>
                    <a:cxn ang="0">
                      <a:pos x="64" y="94"/>
                    </a:cxn>
                    <a:cxn ang="0">
                      <a:pos x="64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64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13" y="0"/>
                      </a:lnTo>
                      <a:lnTo>
                        <a:pt x="13" y="94"/>
                      </a:lnTo>
                      <a:lnTo>
                        <a:pt x="64" y="94"/>
                      </a:lnTo>
                      <a:lnTo>
                        <a:pt x="64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5" name="Freeform 21"/>
                <p:cNvSpPr>
                  <a:spLocks noEditPoints="1"/>
                </p:cNvSpPr>
                <p:nvPr/>
              </p:nvSpPr>
              <p:spPr bwMode="auto">
                <a:xfrm>
                  <a:off x="4911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</p:grp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5148263" y="3860788"/>
              <a:ext cx="2303462" cy="431799"/>
              <a:chOff x="3198" y="2840"/>
              <a:chExt cx="1320" cy="227"/>
            </a:xfrm>
          </p:grpSpPr>
          <p:sp>
            <p:nvSpPr>
              <p:cNvPr id="7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98" y="2967"/>
                <a:ext cx="1314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003366"/>
                    </a:solidFill>
                    <a:latin typeface="Arial"/>
                    <a:cs typeface="Arial"/>
                  </a:rPr>
                  <a:t>PARA EL MUNDO</a:t>
                </a:r>
              </a:p>
            </p:txBody>
          </p:sp>
          <p:sp>
            <p:nvSpPr>
              <p:cNvPr id="8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03" y="2840"/>
                <a:ext cx="1315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 dirty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"/>
                    <a:cs typeface="Arial"/>
                  </a:rPr>
                  <a:t>HECHO EN  PARAGUAY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576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03134" y="-50801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Proyectos aprobados </a:t>
            </a:r>
          </a:p>
          <a:p>
            <a:pPr algn="ctr"/>
            <a:r>
              <a:rPr lang="es-ES" sz="2000" b="1" dirty="0"/>
              <a:t>15/08/2018 al 30/06/2020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238650"/>
              </p:ext>
            </p:extLst>
          </p:nvPr>
        </p:nvGraphicFramePr>
        <p:xfrm>
          <a:off x="2174487" y="676741"/>
          <a:ext cx="7608412" cy="143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600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5.600.184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464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59.671.774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1.723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b="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/>
                        <a:t>1</a:t>
                      </a:r>
                      <a:r>
                        <a:rPr lang="es-PY" sz="1200" b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/>
                        <a:t>11.710.400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/>
                        <a:t>8</a:t>
                      </a:r>
                      <a:r>
                        <a:rPr lang="es-PY" sz="1200" b="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712959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76.982.358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2.998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787037"/>
              </p:ext>
            </p:extLst>
          </p:nvPr>
        </p:nvGraphicFramePr>
        <p:xfrm>
          <a:off x="2174483" y="2253340"/>
          <a:ext cx="7608408" cy="4679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224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Rubro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Confecciones y textiles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27.682.391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1.245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Manufacturas diversas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16.289.278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Plásticos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7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  <a:r>
                        <a:rPr lang="es-PY" sz="1200" dirty="0"/>
                        <a:t>2.627.786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134</a:t>
                      </a:r>
                      <a:endParaRPr lang="es-P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663531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Autopartes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5.623.974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843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Metalúrgico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1.483.177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</a:t>
                      </a:r>
                      <a:r>
                        <a:rPr lang="es-PY" sz="1200" dirty="0"/>
                        <a:t>.261.920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536</a:t>
                      </a:r>
                      <a:endParaRPr lang="es-P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Productos médicos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645.093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MX" sz="1200" dirty="0"/>
                        <a:t>Cubiertas para vehículos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300.000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45</a:t>
                      </a:r>
                      <a:endParaRPr lang="es-P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726200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Alimentos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4.384.954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Artículos de limpieza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2.535.606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81141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Aluminio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Calzados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439.774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MX" sz="1200" dirty="0"/>
                        <a:t>Muebles varios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368.991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47</a:t>
                      </a:r>
                      <a:endParaRPr lang="es-P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8269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Colchones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57890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Productos de papel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339.412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76.982.358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2.998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98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2E87C06-1400-4362-97A1-C1CC512C0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278502"/>
              </p:ext>
            </p:extLst>
          </p:nvPr>
        </p:nvGraphicFramePr>
        <p:xfrm>
          <a:off x="393895" y="801858"/>
          <a:ext cx="11699402" cy="5880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81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234E11B-A971-45E5-B656-28D9C3347694}"/>
              </a:ext>
            </a:extLst>
          </p:cNvPr>
          <p:cNvSpPr txBox="1"/>
          <p:nvPr/>
        </p:nvSpPr>
        <p:spPr>
          <a:xfrm>
            <a:off x="10614302" y="1029575"/>
            <a:ext cx="1478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Promedio 2020</a:t>
            </a:r>
          </a:p>
          <a:p>
            <a:pPr algn="ctr"/>
            <a:r>
              <a:rPr lang="es-ES" sz="1600" b="1" dirty="0"/>
              <a:t>$ 44.232.485</a:t>
            </a:r>
          </a:p>
        </p:txBody>
      </p:sp>
    </p:spTree>
    <p:extLst>
      <p:ext uri="{BB962C8B-B14F-4D97-AF65-F5344CB8AC3E}">
        <p14:creationId xmlns:p14="http://schemas.microsoft.com/office/powerpoint/2010/main" val="201053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192825"/>
              </p:ext>
            </p:extLst>
          </p:nvPr>
        </p:nvGraphicFramePr>
        <p:xfrm>
          <a:off x="225084" y="900332"/>
          <a:ext cx="11648048" cy="582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1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5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085517"/>
              </p:ext>
            </p:extLst>
          </p:nvPr>
        </p:nvGraphicFramePr>
        <p:xfrm>
          <a:off x="225083" y="928469"/>
          <a:ext cx="11380763" cy="5598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51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B41CFAC-6AAD-4CF5-8E4B-5E333E6362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117503"/>
              </p:ext>
            </p:extLst>
          </p:nvPr>
        </p:nvGraphicFramePr>
        <p:xfrm>
          <a:off x="337625" y="239151"/>
          <a:ext cx="11591778" cy="647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67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61DAB26D-39E7-48DE-B9E0-32577CB80C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728555"/>
              </p:ext>
            </p:extLst>
          </p:nvPr>
        </p:nvGraphicFramePr>
        <p:xfrm>
          <a:off x="433954" y="387458"/>
          <a:ext cx="11360256" cy="6214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146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81E0AB4-5ED0-48BF-BB8B-81F924433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584042"/>
              </p:ext>
            </p:extLst>
          </p:nvPr>
        </p:nvGraphicFramePr>
        <p:xfrm>
          <a:off x="480447" y="325464"/>
          <a:ext cx="11313763" cy="6276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477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4779329-2F7C-452D-B575-705B8C3259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740560"/>
              </p:ext>
            </p:extLst>
          </p:nvPr>
        </p:nvGraphicFramePr>
        <p:xfrm>
          <a:off x="3423424" y="120955"/>
          <a:ext cx="5520551" cy="3083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66DF626A-EF89-4E1D-BDF1-A5A77FFAEE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04609"/>
              </p:ext>
            </p:extLst>
          </p:nvPr>
        </p:nvGraphicFramePr>
        <p:xfrm>
          <a:off x="111512" y="3391735"/>
          <a:ext cx="5229922" cy="3159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2799F68-BFAD-4619-90F6-1849A84B52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899742"/>
              </p:ext>
            </p:extLst>
          </p:nvPr>
        </p:nvGraphicFramePr>
        <p:xfrm>
          <a:off x="6200078" y="3391735"/>
          <a:ext cx="5431340" cy="3159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7319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723848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Vigentes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259617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Por Departamento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4ECB53D-53FE-4240-B7D1-1AE5CF643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848" y="1595437"/>
            <a:ext cx="4219162" cy="401080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A94CBD0-3228-4AE3-AAC7-D2621FF5A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972" y="1595437"/>
            <a:ext cx="4998084" cy="401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22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447501</TotalTime>
  <Words>260</Words>
  <Application>Microsoft Office PowerPoint</Application>
  <PresentationFormat>Panorámica</PresentationFormat>
  <Paragraphs>135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Consejo Nacional de las Industrias Maquiladoras de Exportación (CNIME)</vt:lpstr>
      <vt:lpstr>DATOS ESTADISTICOS</vt:lpstr>
      <vt:lpstr>DATOS ESTADISTICOS</vt:lpstr>
      <vt:lpstr>DATOS ESTADISTICOS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Nacional de Industrias Maquiladoras de Exportación (CNIME)</dc:title>
  <dc:creator>Ernesto Paredes</dc:creator>
  <cp:lastModifiedBy>Ernesto Paredes</cp:lastModifiedBy>
  <cp:revision>649</cp:revision>
  <cp:lastPrinted>2019-10-24T17:09:10Z</cp:lastPrinted>
  <dcterms:created xsi:type="dcterms:W3CDTF">2014-08-05T16:43:37Z</dcterms:created>
  <dcterms:modified xsi:type="dcterms:W3CDTF">2020-07-02T13:36:05Z</dcterms:modified>
</cp:coreProperties>
</file>